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media/image13.jpg" ContentType="image/jpg"/>
  <Override PartName="/ppt/media/image16.jpg" ContentType="image/jpg"/>
  <Override PartName="/ppt/media/image18.jpg" ContentType="image/jpg"/>
  <Override PartName="/ppt/notesSlides/notesSlide2.xml" ContentType="application/vnd.openxmlformats-officedocument.presentationml.notesSlide+xml"/>
  <Override PartName="/ppt/media/image20.jpg" ContentType="image/jpg"/>
  <Override PartName="/ppt/media/image23.jpg" ContentType="image/jpg"/>
  <Override PartName="/ppt/media/image29.jpg" ContentType="image/jpg"/>
  <Override PartName="/ppt/media/image30.jpg" ContentType="image/jpg"/>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7"/>
  </p:notesMasterIdLst>
  <p:sldIdLst>
    <p:sldId id="325" r:id="rId2"/>
    <p:sldId id="257" r:id="rId3"/>
    <p:sldId id="259" r:id="rId4"/>
    <p:sldId id="260" r:id="rId5"/>
    <p:sldId id="1554" r:id="rId6"/>
    <p:sldId id="263" r:id="rId7"/>
    <p:sldId id="264" r:id="rId8"/>
    <p:sldId id="265" r:id="rId9"/>
    <p:sldId id="266" r:id="rId10"/>
    <p:sldId id="267" r:id="rId11"/>
    <p:sldId id="268" r:id="rId12"/>
    <p:sldId id="269" r:id="rId13"/>
    <p:sldId id="270" r:id="rId14"/>
    <p:sldId id="271" r:id="rId15"/>
    <p:sldId id="272" r:id="rId16"/>
    <p:sldId id="273" r:id="rId17"/>
    <p:sldId id="274" r:id="rId18"/>
    <p:sldId id="275" r:id="rId19"/>
    <p:sldId id="276" r:id="rId20"/>
    <p:sldId id="277" r:id="rId21"/>
    <p:sldId id="278" r:id="rId22"/>
    <p:sldId id="279" r:id="rId23"/>
    <p:sldId id="280" r:id="rId24"/>
    <p:sldId id="281" r:id="rId25"/>
    <p:sldId id="282" r:id="rId26"/>
    <p:sldId id="283" r:id="rId27"/>
    <p:sldId id="284" r:id="rId28"/>
    <p:sldId id="285" r:id="rId29"/>
    <p:sldId id="286" r:id="rId30"/>
    <p:sldId id="287" r:id="rId31"/>
    <p:sldId id="288" r:id="rId32"/>
    <p:sldId id="289" r:id="rId33"/>
    <p:sldId id="290" r:id="rId34"/>
    <p:sldId id="291" r:id="rId35"/>
    <p:sldId id="292" r:id="rId36"/>
    <p:sldId id="293" r:id="rId37"/>
    <p:sldId id="294" r:id="rId38"/>
    <p:sldId id="295" r:id="rId39"/>
    <p:sldId id="296" r:id="rId40"/>
    <p:sldId id="297" r:id="rId41"/>
    <p:sldId id="298" r:id="rId42"/>
    <p:sldId id="299" r:id="rId43"/>
    <p:sldId id="300" r:id="rId44"/>
    <p:sldId id="301" r:id="rId45"/>
    <p:sldId id="302" r:id="rId46"/>
    <p:sldId id="303" r:id="rId47"/>
    <p:sldId id="304" r:id="rId48"/>
    <p:sldId id="305" r:id="rId49"/>
    <p:sldId id="306" r:id="rId50"/>
    <p:sldId id="307" r:id="rId51"/>
    <p:sldId id="308" r:id="rId52"/>
    <p:sldId id="309" r:id="rId53"/>
    <p:sldId id="310" r:id="rId54"/>
    <p:sldId id="311" r:id="rId55"/>
    <p:sldId id="312" r:id="rId56"/>
    <p:sldId id="313" r:id="rId57"/>
    <p:sldId id="314" r:id="rId58"/>
    <p:sldId id="315" r:id="rId59"/>
    <p:sldId id="316" r:id="rId60"/>
    <p:sldId id="317" r:id="rId61"/>
    <p:sldId id="318" r:id="rId62"/>
    <p:sldId id="319" r:id="rId63"/>
    <p:sldId id="320" r:id="rId64"/>
    <p:sldId id="321" r:id="rId65"/>
    <p:sldId id="322" r:id="rId66"/>
  </p:sldIdLst>
  <p:sldSz cx="12433300" cy="6997700"/>
  <p:notesSz cx="12433300" cy="69977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7326" autoAdjust="0"/>
  </p:normalViewPr>
  <p:slideViewPr>
    <p:cSldViewPr>
      <p:cViewPr varScale="1">
        <p:scale>
          <a:sx n="112" d="100"/>
          <a:sy n="112" d="100"/>
        </p:scale>
        <p:origin x="432" y="96"/>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387975" cy="350838"/>
          </a:xfrm>
          <a:prstGeom prst="rect">
            <a:avLst/>
          </a:prstGeom>
        </p:spPr>
        <p:txBody>
          <a:bodyPr vert="horz" lIns="91440" tIns="45720" rIns="91440" bIns="45720" rtlCol="0"/>
          <a:lstStyle>
            <a:lvl1pPr algn="l">
              <a:defRPr sz="1200"/>
            </a:lvl1pPr>
          </a:lstStyle>
          <a:p>
            <a:endParaRPr lang="de-DE"/>
          </a:p>
        </p:txBody>
      </p:sp>
      <p:sp>
        <p:nvSpPr>
          <p:cNvPr id="3" name="Date Placeholder 2"/>
          <p:cNvSpPr>
            <a:spLocks noGrp="1"/>
          </p:cNvSpPr>
          <p:nvPr>
            <p:ph type="dt" idx="1"/>
          </p:nvPr>
        </p:nvSpPr>
        <p:spPr>
          <a:xfrm>
            <a:off x="7042150" y="0"/>
            <a:ext cx="5387975" cy="350838"/>
          </a:xfrm>
          <a:prstGeom prst="rect">
            <a:avLst/>
          </a:prstGeom>
        </p:spPr>
        <p:txBody>
          <a:bodyPr vert="horz" lIns="91440" tIns="45720" rIns="91440" bIns="45720" rtlCol="0"/>
          <a:lstStyle>
            <a:lvl1pPr algn="r">
              <a:defRPr sz="1200"/>
            </a:lvl1pPr>
          </a:lstStyle>
          <a:p>
            <a:fld id="{BA341284-DA68-4EA1-9BF4-334A0D8AE736}" type="datetimeFigureOut">
              <a:rPr lang="de-DE" smtClean="0"/>
              <a:t>09.04.2019</a:t>
            </a:fld>
            <a:endParaRPr lang="de-DE"/>
          </a:p>
        </p:txBody>
      </p:sp>
      <p:sp>
        <p:nvSpPr>
          <p:cNvPr id="4" name="Slide Image Placeholder 3"/>
          <p:cNvSpPr>
            <a:spLocks noGrp="1" noRot="1" noChangeAspect="1"/>
          </p:cNvSpPr>
          <p:nvPr>
            <p:ph type="sldImg" idx="2"/>
          </p:nvPr>
        </p:nvSpPr>
        <p:spPr>
          <a:xfrm>
            <a:off x="4117975" y="874713"/>
            <a:ext cx="4197350" cy="2362200"/>
          </a:xfrm>
          <a:prstGeom prst="rect">
            <a:avLst/>
          </a:prstGeom>
          <a:noFill/>
          <a:ln w="12700">
            <a:solidFill>
              <a:prstClr val="black"/>
            </a:solidFill>
          </a:ln>
        </p:spPr>
        <p:txBody>
          <a:bodyPr vert="horz" lIns="91440" tIns="45720" rIns="91440" bIns="45720" rtlCol="0" anchor="ctr"/>
          <a:lstStyle/>
          <a:p>
            <a:endParaRPr lang="de-DE"/>
          </a:p>
        </p:txBody>
      </p:sp>
      <p:sp>
        <p:nvSpPr>
          <p:cNvPr id="5" name="Notes Placeholder 4"/>
          <p:cNvSpPr>
            <a:spLocks noGrp="1"/>
          </p:cNvSpPr>
          <p:nvPr>
            <p:ph type="body" sz="quarter" idx="3"/>
          </p:nvPr>
        </p:nvSpPr>
        <p:spPr>
          <a:xfrm>
            <a:off x="1243013" y="3367088"/>
            <a:ext cx="9947275" cy="27559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6" name="Footer Placeholder 5"/>
          <p:cNvSpPr>
            <a:spLocks noGrp="1"/>
          </p:cNvSpPr>
          <p:nvPr>
            <p:ph type="ftr" sz="quarter" idx="4"/>
          </p:nvPr>
        </p:nvSpPr>
        <p:spPr>
          <a:xfrm>
            <a:off x="0" y="6646863"/>
            <a:ext cx="5387975" cy="350837"/>
          </a:xfrm>
          <a:prstGeom prst="rect">
            <a:avLst/>
          </a:prstGeom>
        </p:spPr>
        <p:txBody>
          <a:bodyPr vert="horz" lIns="91440" tIns="45720" rIns="91440" bIns="45720" rtlCol="0" anchor="b"/>
          <a:lstStyle>
            <a:lvl1pPr algn="l">
              <a:defRPr sz="1200"/>
            </a:lvl1pPr>
          </a:lstStyle>
          <a:p>
            <a:endParaRPr lang="de-DE"/>
          </a:p>
        </p:txBody>
      </p:sp>
      <p:sp>
        <p:nvSpPr>
          <p:cNvPr id="7" name="Slide Number Placeholder 6"/>
          <p:cNvSpPr>
            <a:spLocks noGrp="1"/>
          </p:cNvSpPr>
          <p:nvPr>
            <p:ph type="sldNum" sz="quarter" idx="5"/>
          </p:nvPr>
        </p:nvSpPr>
        <p:spPr>
          <a:xfrm>
            <a:off x="7042150" y="6646863"/>
            <a:ext cx="5387975" cy="350837"/>
          </a:xfrm>
          <a:prstGeom prst="rect">
            <a:avLst/>
          </a:prstGeom>
        </p:spPr>
        <p:txBody>
          <a:bodyPr vert="horz" lIns="91440" tIns="45720" rIns="91440" bIns="45720" rtlCol="0" anchor="b"/>
          <a:lstStyle>
            <a:lvl1pPr algn="r">
              <a:defRPr sz="1200"/>
            </a:lvl1pPr>
          </a:lstStyle>
          <a:p>
            <a:fld id="{B55E883C-8ABC-42EA-BBA8-76AA5C83334B}" type="slidenum">
              <a:rPr lang="de-DE" smtClean="0"/>
              <a:t>‹#›</a:t>
            </a:fld>
            <a:endParaRPr lang="de-DE"/>
          </a:p>
        </p:txBody>
      </p:sp>
    </p:spTree>
    <p:extLst>
      <p:ext uri="{BB962C8B-B14F-4D97-AF65-F5344CB8AC3E}">
        <p14:creationId xmlns:p14="http://schemas.microsoft.com/office/powerpoint/2010/main" val="37891832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5</a:t>
            </a:fld>
            <a:endParaRPr lang="en-US" dirty="0"/>
          </a:p>
        </p:txBody>
      </p:sp>
    </p:spTree>
    <p:extLst>
      <p:ext uri="{BB962C8B-B14F-4D97-AF65-F5344CB8AC3E}">
        <p14:creationId xmlns:p14="http://schemas.microsoft.com/office/powerpoint/2010/main" val="3570791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Azure AD Domain Services</a:t>
            </a:r>
          </a:p>
          <a:p>
            <a:r>
              <a:rPr lang="en-US" sz="1200" b="0" i="0" kern="1200" dirty="0">
                <a:solidFill>
                  <a:schemeClr val="tx1"/>
                </a:solidFill>
                <a:effectLst/>
                <a:latin typeface="+mn-lt"/>
                <a:ea typeface="+mn-ea"/>
                <a:cs typeface="+mn-cs"/>
              </a:rPr>
              <a:t>Azure Infrastructure Services enable you to deploy a wide range of computing solutions in an agile manner. With Azure Virtual Machines, you can deploy nearly instantaneously and you pay only by the minute. Using support for Windows, Linux, SQL Server, Oracle, IBM, SAP, and BizTalk, you can deploy any workload, any language, on nearly any operating system.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These benefits enable you to migrate legacy applications deployed on-premises to Azure, to save on operational expenses.</a:t>
            </a:r>
          </a:p>
          <a:p>
            <a:r>
              <a:rPr lang="en-US" sz="1200" b="0" i="0" kern="1200" dirty="0">
                <a:solidFill>
                  <a:schemeClr val="tx1"/>
                </a:solidFill>
                <a:effectLst/>
                <a:latin typeface="+mn-lt"/>
                <a:ea typeface="+mn-ea"/>
                <a:cs typeface="+mn-cs"/>
              </a:rPr>
              <a:t>A key aspect of migrating on-premises applications to Azure is handling the identity needs of these applications. Directory-aware applications may rely on LDAP for read or write access to the corporate directory or rely on Windows Integrated Authentication (Kerberos or NTLM authentication) to authenticate end users. Line-of-business (LOB) applications running on Windows Server are typically deployed on domain joined machines, so they can be managed securely using Group Policy. </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To </a:t>
            </a:r>
            <a:r>
              <a:rPr lang="en-US" sz="1200" b="0" i="0" kern="1200" dirty="0">
                <a:solidFill>
                  <a:schemeClr val="tx1"/>
                </a:solidFill>
                <a:effectLst/>
                <a:latin typeface="+mn-lt"/>
                <a:ea typeface="+mn-ea"/>
                <a:cs typeface="+mn-cs"/>
              </a:rPr>
              <a:t>'lift-and-shift' on-premises applications to the cloud, these dependencies on the corporate identity infrastructure need to be resolved.</a:t>
            </a:r>
          </a:p>
          <a:p>
            <a:r>
              <a:rPr lang="en-US" sz="1200" b="0" i="0" kern="1200" dirty="0">
                <a:solidFill>
                  <a:schemeClr val="tx1"/>
                </a:solidFill>
                <a:effectLst/>
                <a:latin typeface="+mn-lt"/>
                <a:ea typeface="+mn-ea"/>
                <a:cs typeface="+mn-cs"/>
              </a:rPr>
              <a:t>Administrators often turn to one of the following solutions to satisfy the identity needs of their applications deployed in Azure:</a:t>
            </a:r>
          </a:p>
          <a:p>
            <a:r>
              <a:rPr lang="en-US" sz="1200" b="0" i="0" kern="1200" dirty="0">
                <a:solidFill>
                  <a:schemeClr val="tx1"/>
                </a:solidFill>
                <a:effectLst/>
                <a:latin typeface="+mn-lt"/>
                <a:ea typeface="+mn-ea"/>
                <a:cs typeface="+mn-cs"/>
              </a:rPr>
              <a:t>• Deploy a site-to-site VPN connection between workloads running in Azure Infrastructure Services and the corporate directory on-premises.</a:t>
            </a:r>
          </a:p>
          <a:p>
            <a:r>
              <a:rPr lang="en-US" sz="1200" b="0" i="0" kern="1200" dirty="0">
                <a:solidFill>
                  <a:schemeClr val="tx1"/>
                </a:solidFill>
                <a:effectLst/>
                <a:latin typeface="+mn-lt"/>
                <a:ea typeface="+mn-ea"/>
                <a:cs typeface="+mn-cs"/>
              </a:rPr>
              <a:t>• Extend the corporate AD domain/forest infrastructure by setting up replica domain controllers using Azure virtual machines.</a:t>
            </a:r>
          </a:p>
          <a:p>
            <a:r>
              <a:rPr lang="en-US" sz="1200" b="0" i="0" kern="1200" dirty="0">
                <a:solidFill>
                  <a:schemeClr val="tx1"/>
                </a:solidFill>
                <a:effectLst/>
                <a:latin typeface="+mn-lt"/>
                <a:ea typeface="+mn-ea"/>
                <a:cs typeface="+mn-cs"/>
              </a:rPr>
              <a:t>• Deploy a stand-alone domain in Azure using domain controllers deployed as Azure virtual machines.</a:t>
            </a:r>
          </a:p>
          <a:p>
            <a:r>
              <a:rPr lang="en-US" sz="1200" b="0" i="0" kern="1200" dirty="0">
                <a:solidFill>
                  <a:schemeClr val="tx1"/>
                </a:solidFill>
                <a:effectLst/>
                <a:latin typeface="+mn-lt"/>
                <a:ea typeface="+mn-ea"/>
                <a:cs typeface="+mn-cs"/>
              </a:rPr>
              <a:t>All these approaches suffer from high cost and administrative overhead. Administrators are required to deploy domain controllers using virtual machines in Azure. Additionally, they need to manage, secure, patch, monitor, backup, and troubleshoot these virtual machines. The reliance on VPN connections to the on-premises directory causes workloads deployed in Azure to be vulnerable to transient network glitches or outages. These network outages in turn result in lower uptime and reduced reliability for these applications.</a:t>
            </a:r>
          </a:p>
          <a:p>
            <a:r>
              <a:rPr lang="en-US" sz="1200" b="0" i="0" kern="1200" dirty="0">
                <a:solidFill>
                  <a:schemeClr val="tx1"/>
                </a:solidFill>
                <a:effectLst/>
                <a:latin typeface="+mn-lt"/>
                <a:ea typeface="+mn-ea"/>
                <a:cs typeface="+mn-cs"/>
              </a:rPr>
              <a:t>Azure AD Domain Services provides managed domain services such as domain join, group policy, LDAP, Kerberos/NTLM authentication that are fully compatible with Windows Server Active Directory. You can consume these domain services without the need for you to deploy, manage, and patch domain controllers in the cloud. Azure AD Domain Services integrates with your existing Azure AD tenant, thus making it possible for users to log in using their corporate credentials. Additionally, you can use existing groups and user accounts to secure access to resources, thus ensuring a smoother 'lift-and-shift' of on-premises resources to Azure Infrastructure Services.</a:t>
            </a:r>
          </a:p>
          <a:p>
            <a:r>
              <a:rPr lang="en-US" sz="1200" b="0" i="0" kern="1200" dirty="0">
                <a:solidFill>
                  <a:schemeClr val="tx1"/>
                </a:solidFill>
                <a:effectLst/>
                <a:latin typeface="+mn-lt"/>
                <a:ea typeface="+mn-ea"/>
                <a:cs typeface="+mn-cs"/>
              </a:rPr>
              <a:t>Azure AD Domain Services functionality works seamlessly regardless of whether your Azure AD tenant is cloud-only or synced with your on-premises Active Directory.</a:t>
            </a:r>
          </a:p>
          <a:p>
            <a:br>
              <a:rPr lang="en-US" dirty="0"/>
            </a:br>
            <a:endParaRPr lang="de-DE" dirty="0"/>
          </a:p>
        </p:txBody>
      </p:sp>
      <p:sp>
        <p:nvSpPr>
          <p:cNvPr id="4" name="Slide Number Placeholder 3"/>
          <p:cNvSpPr>
            <a:spLocks noGrp="1"/>
          </p:cNvSpPr>
          <p:nvPr>
            <p:ph type="sldNum" sz="quarter" idx="5"/>
          </p:nvPr>
        </p:nvSpPr>
        <p:spPr/>
        <p:txBody>
          <a:bodyPr/>
          <a:lstStyle/>
          <a:p>
            <a:fld id="{B55E883C-8ABC-42EA-BBA8-76AA5C83334B}" type="slidenum">
              <a:rPr lang="de-DE" smtClean="0"/>
              <a:t>15</a:t>
            </a:fld>
            <a:endParaRPr lang="de-DE"/>
          </a:p>
        </p:txBody>
      </p:sp>
    </p:spTree>
    <p:extLst>
      <p:ext uri="{BB962C8B-B14F-4D97-AF65-F5344CB8AC3E}">
        <p14:creationId xmlns:p14="http://schemas.microsoft.com/office/powerpoint/2010/main" val="35304859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932973" y="2169287"/>
            <a:ext cx="10573703" cy="1469517"/>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865947" y="3918712"/>
            <a:ext cx="8707755" cy="1749425"/>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4/9/2019</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6000" b="1" i="0">
                <a:solidFill>
                  <a:schemeClr val="bg1"/>
                </a:solidFill>
                <a:latin typeface="Segoe UI Semibold"/>
                <a:cs typeface="Segoe UI Semibold"/>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4/9/2019</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6000" b="1" i="0">
                <a:solidFill>
                  <a:schemeClr val="bg1"/>
                </a:solidFill>
                <a:latin typeface="Segoe UI Semibold"/>
                <a:cs typeface="Segoe UI Semibold"/>
              </a:defRPr>
            </a:lvl1pPr>
          </a:lstStyle>
          <a:p>
            <a:endParaRPr/>
          </a:p>
        </p:txBody>
      </p:sp>
      <p:sp>
        <p:nvSpPr>
          <p:cNvPr id="3" name="Holder 3"/>
          <p:cNvSpPr>
            <a:spLocks noGrp="1"/>
          </p:cNvSpPr>
          <p:nvPr>
            <p:ph sz="half" idx="2"/>
          </p:nvPr>
        </p:nvSpPr>
        <p:spPr>
          <a:xfrm>
            <a:off x="621982" y="1609471"/>
            <a:ext cx="5411248" cy="4618482"/>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406419" y="1609471"/>
            <a:ext cx="5411248" cy="4618482"/>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4/9/2019</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6000" b="1" i="0">
                <a:solidFill>
                  <a:schemeClr val="bg1"/>
                </a:solidFill>
                <a:latin typeface="Segoe UI Semibold"/>
                <a:cs typeface="Segoe UI Semibold"/>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4/9/2019</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4/9/2019</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529527" y="233258"/>
            <a:ext cx="11372632" cy="553998"/>
          </a:xfrm>
        </p:spPr>
        <p:txBody>
          <a:bodyPr/>
          <a:lstStyle>
            <a:lvl1pPr>
              <a:defRPr>
                <a:solidFill>
                  <a:srgbClr val="0072C6"/>
                </a:solidFill>
              </a:defRPr>
            </a:lvl1pPr>
          </a:lstStyle>
          <a:p>
            <a:r>
              <a:rPr lang="en-US" dirty="0"/>
              <a:t>Click to edit Master title style</a:t>
            </a:r>
          </a:p>
        </p:txBody>
      </p:sp>
      <p:sp>
        <p:nvSpPr>
          <p:cNvPr id="5" name="Text Placeholder 4"/>
          <p:cNvSpPr>
            <a:spLocks noGrp="1"/>
          </p:cNvSpPr>
          <p:nvPr>
            <p:ph type="body" sz="quarter" idx="10"/>
          </p:nvPr>
        </p:nvSpPr>
        <p:spPr>
          <a:xfrm>
            <a:off x="529527" y="1477292"/>
            <a:ext cx="11372632" cy="150810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65517205"/>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4332859" y="4192346"/>
            <a:ext cx="3773931" cy="940435"/>
          </a:xfrm>
          <a:prstGeom prst="rect">
            <a:avLst/>
          </a:prstGeom>
        </p:spPr>
        <p:txBody>
          <a:bodyPr wrap="square" lIns="0" tIns="0" rIns="0" bIns="0">
            <a:spAutoFit/>
          </a:bodyPr>
          <a:lstStyle>
            <a:lvl1pPr>
              <a:defRPr sz="6000" b="1" i="0">
                <a:solidFill>
                  <a:schemeClr val="bg1"/>
                </a:solidFill>
                <a:latin typeface="Segoe UI Semibold"/>
                <a:cs typeface="Segoe UI Semibold"/>
              </a:defRPr>
            </a:lvl1pPr>
          </a:lstStyle>
          <a:p>
            <a:endParaRPr/>
          </a:p>
        </p:txBody>
      </p:sp>
      <p:sp>
        <p:nvSpPr>
          <p:cNvPr id="3" name="Holder 3"/>
          <p:cNvSpPr>
            <a:spLocks noGrp="1"/>
          </p:cNvSpPr>
          <p:nvPr>
            <p:ph type="body" idx="1"/>
          </p:nvPr>
        </p:nvSpPr>
        <p:spPr>
          <a:xfrm>
            <a:off x="517042" y="1548129"/>
            <a:ext cx="11405565" cy="3321685"/>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a:xfrm>
            <a:off x="4229481" y="6507861"/>
            <a:ext cx="3980688" cy="349885"/>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21982" y="6507861"/>
            <a:ext cx="2861119" cy="349885"/>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4/9/2019</a:t>
            </a:fld>
            <a:endParaRPr lang="en-US"/>
          </a:p>
        </p:txBody>
      </p:sp>
      <p:sp>
        <p:nvSpPr>
          <p:cNvPr id="6" name="Holder 6"/>
          <p:cNvSpPr>
            <a:spLocks noGrp="1"/>
          </p:cNvSpPr>
          <p:nvPr>
            <p:ph type="sldNum" sz="quarter" idx="7"/>
          </p:nvPr>
        </p:nvSpPr>
        <p:spPr>
          <a:xfrm>
            <a:off x="8956548" y="6507861"/>
            <a:ext cx="2861119" cy="349885"/>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png"/><Relationship Id="rId1" Type="http://schemas.openxmlformats.org/officeDocument/2006/relationships/slideLayout" Target="../slideLayouts/slideLayout5.xml"/><Relationship Id="rId5" Type="http://schemas.openxmlformats.org/officeDocument/2006/relationships/image" Target="../media/image27.png"/><Relationship Id="rId4" Type="http://schemas.openxmlformats.org/officeDocument/2006/relationships/image" Target="../media/image26.png"/></Relationships>
</file>

<file path=ppt/slides/_rels/slide2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png"/><Relationship Id="rId1" Type="http://schemas.openxmlformats.org/officeDocument/2006/relationships/slideLayout" Target="../slideLayouts/slideLayout5.xml"/><Relationship Id="rId5" Type="http://schemas.openxmlformats.org/officeDocument/2006/relationships/image" Target="../media/image33.png"/><Relationship Id="rId4" Type="http://schemas.openxmlformats.org/officeDocument/2006/relationships/image" Target="../media/image32.png"/></Relationships>
</file>

<file path=ppt/slides/_rels/slide3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png"/><Relationship Id="rId1" Type="http://schemas.openxmlformats.org/officeDocument/2006/relationships/slideLayout" Target="../slideLayouts/slideLayout5.xml"/><Relationship Id="rId5" Type="http://schemas.openxmlformats.org/officeDocument/2006/relationships/image" Target="../media/image36.png"/><Relationship Id="rId4" Type="http://schemas.openxmlformats.org/officeDocument/2006/relationships/image" Target="../media/image35.png"/></Relationships>
</file>

<file path=ppt/slides/_rels/slide36.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5.png"/><Relationship Id="rId7" Type="http://schemas.openxmlformats.org/officeDocument/2006/relationships/image" Target="../media/image41.png"/><Relationship Id="rId2" Type="http://schemas.openxmlformats.org/officeDocument/2006/relationships/image" Target="../media/image37.png"/><Relationship Id="rId1" Type="http://schemas.openxmlformats.org/officeDocument/2006/relationships/slideLayout" Target="../slideLayouts/slideLayout5.xml"/><Relationship Id="rId6" Type="http://schemas.openxmlformats.org/officeDocument/2006/relationships/image" Target="../media/image40.png"/><Relationship Id="rId11" Type="http://schemas.openxmlformats.org/officeDocument/2006/relationships/image" Target="../media/image45.png"/><Relationship Id="rId5" Type="http://schemas.openxmlformats.org/officeDocument/2006/relationships/image" Target="../media/image39.png"/><Relationship Id="rId10" Type="http://schemas.openxmlformats.org/officeDocument/2006/relationships/image" Target="../media/image44.png"/><Relationship Id="rId4" Type="http://schemas.openxmlformats.org/officeDocument/2006/relationships/image" Target="../media/image38.png"/><Relationship Id="rId9" Type="http://schemas.openxmlformats.org/officeDocument/2006/relationships/image" Target="../media/image43.png"/></Relationships>
</file>

<file path=ppt/slides/_rels/slide37.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image" Target="../media/image46.png"/><Relationship Id="rId1" Type="http://schemas.openxmlformats.org/officeDocument/2006/relationships/slideLayout" Target="../slideLayouts/slideLayout5.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 Id="rId9" Type="http://schemas.openxmlformats.org/officeDocument/2006/relationships/image" Target="../media/image53.png"/></Relationships>
</file>

<file path=ppt/slides/_rels/slide38.xml.rels><?xml version="1.0" encoding="UTF-8" standalone="yes"?>
<Relationships xmlns="http://schemas.openxmlformats.org/package/2006/relationships"><Relationship Id="rId8" Type="http://schemas.openxmlformats.org/officeDocument/2006/relationships/image" Target="../media/image60.png"/><Relationship Id="rId13" Type="http://schemas.openxmlformats.org/officeDocument/2006/relationships/image" Target="../media/image65.png"/><Relationship Id="rId18" Type="http://schemas.openxmlformats.org/officeDocument/2006/relationships/image" Target="../media/image70.png"/><Relationship Id="rId3" Type="http://schemas.openxmlformats.org/officeDocument/2006/relationships/image" Target="../media/image55.png"/><Relationship Id="rId7" Type="http://schemas.openxmlformats.org/officeDocument/2006/relationships/image" Target="../media/image59.png"/><Relationship Id="rId12" Type="http://schemas.openxmlformats.org/officeDocument/2006/relationships/image" Target="../media/image64.png"/><Relationship Id="rId17" Type="http://schemas.openxmlformats.org/officeDocument/2006/relationships/image" Target="../media/image69.png"/><Relationship Id="rId2" Type="http://schemas.openxmlformats.org/officeDocument/2006/relationships/image" Target="../media/image54.png"/><Relationship Id="rId16" Type="http://schemas.openxmlformats.org/officeDocument/2006/relationships/image" Target="../media/image68.png"/><Relationship Id="rId1" Type="http://schemas.openxmlformats.org/officeDocument/2006/relationships/slideLayout" Target="../slideLayouts/slideLayout5.xml"/><Relationship Id="rId6" Type="http://schemas.openxmlformats.org/officeDocument/2006/relationships/image" Target="../media/image58.png"/><Relationship Id="rId11" Type="http://schemas.openxmlformats.org/officeDocument/2006/relationships/image" Target="../media/image63.png"/><Relationship Id="rId5" Type="http://schemas.openxmlformats.org/officeDocument/2006/relationships/image" Target="../media/image57.png"/><Relationship Id="rId15" Type="http://schemas.openxmlformats.org/officeDocument/2006/relationships/image" Target="../media/image67.png"/><Relationship Id="rId10" Type="http://schemas.openxmlformats.org/officeDocument/2006/relationships/image" Target="../media/image62.png"/><Relationship Id="rId19" Type="http://schemas.openxmlformats.org/officeDocument/2006/relationships/image" Target="../media/image71.png"/><Relationship Id="rId4" Type="http://schemas.openxmlformats.org/officeDocument/2006/relationships/image" Target="../media/image56.png"/><Relationship Id="rId9" Type="http://schemas.openxmlformats.org/officeDocument/2006/relationships/image" Target="../media/image61.png"/><Relationship Id="rId14" Type="http://schemas.openxmlformats.org/officeDocument/2006/relationships/image" Target="../media/image66.png"/></Relationships>
</file>

<file path=ppt/slides/_rels/slide39.xml.rels><?xml version="1.0" encoding="UTF-8" standalone="yes"?>
<Relationships xmlns="http://schemas.openxmlformats.org/package/2006/relationships"><Relationship Id="rId8" Type="http://schemas.openxmlformats.org/officeDocument/2006/relationships/image" Target="../media/image77.png"/><Relationship Id="rId13" Type="http://schemas.openxmlformats.org/officeDocument/2006/relationships/image" Target="../media/image82.png"/><Relationship Id="rId3" Type="http://schemas.openxmlformats.org/officeDocument/2006/relationships/image" Target="../media/image73.png"/><Relationship Id="rId7" Type="http://schemas.openxmlformats.org/officeDocument/2006/relationships/image" Target="../media/image76.png"/><Relationship Id="rId12" Type="http://schemas.openxmlformats.org/officeDocument/2006/relationships/image" Target="../media/image81.png"/><Relationship Id="rId2" Type="http://schemas.openxmlformats.org/officeDocument/2006/relationships/image" Target="../media/image72.png"/><Relationship Id="rId1" Type="http://schemas.openxmlformats.org/officeDocument/2006/relationships/slideLayout" Target="../slideLayouts/slideLayout5.xml"/><Relationship Id="rId6" Type="http://schemas.openxmlformats.org/officeDocument/2006/relationships/image" Target="../media/image75.png"/><Relationship Id="rId11" Type="http://schemas.openxmlformats.org/officeDocument/2006/relationships/image" Target="../media/image80.png"/><Relationship Id="rId5" Type="http://schemas.openxmlformats.org/officeDocument/2006/relationships/image" Target="../media/image57.png"/><Relationship Id="rId10" Type="http://schemas.openxmlformats.org/officeDocument/2006/relationships/image" Target="../media/image79.png"/><Relationship Id="rId4" Type="http://schemas.openxmlformats.org/officeDocument/2006/relationships/image" Target="../media/image74.png"/><Relationship Id="rId9" Type="http://schemas.openxmlformats.org/officeDocument/2006/relationships/image" Target="../media/image78.png"/><Relationship Id="rId14" Type="http://schemas.openxmlformats.org/officeDocument/2006/relationships/image" Target="../media/image8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90.png"/><Relationship Id="rId13" Type="http://schemas.openxmlformats.org/officeDocument/2006/relationships/image" Target="../media/image94.png"/><Relationship Id="rId18" Type="http://schemas.openxmlformats.org/officeDocument/2006/relationships/image" Target="../media/image99.png"/><Relationship Id="rId26" Type="http://schemas.openxmlformats.org/officeDocument/2006/relationships/image" Target="../media/image107.png"/><Relationship Id="rId3" Type="http://schemas.openxmlformats.org/officeDocument/2006/relationships/image" Target="../media/image85.png"/><Relationship Id="rId21" Type="http://schemas.openxmlformats.org/officeDocument/2006/relationships/image" Target="../media/image102.png"/><Relationship Id="rId7" Type="http://schemas.openxmlformats.org/officeDocument/2006/relationships/image" Target="../media/image89.png"/><Relationship Id="rId12" Type="http://schemas.openxmlformats.org/officeDocument/2006/relationships/image" Target="../media/image93.png"/><Relationship Id="rId17" Type="http://schemas.openxmlformats.org/officeDocument/2006/relationships/image" Target="../media/image98.png"/><Relationship Id="rId25" Type="http://schemas.openxmlformats.org/officeDocument/2006/relationships/image" Target="../media/image106.png"/><Relationship Id="rId2" Type="http://schemas.openxmlformats.org/officeDocument/2006/relationships/image" Target="../media/image84.png"/><Relationship Id="rId16" Type="http://schemas.openxmlformats.org/officeDocument/2006/relationships/image" Target="../media/image97.png"/><Relationship Id="rId20" Type="http://schemas.openxmlformats.org/officeDocument/2006/relationships/image" Target="../media/image101.png"/><Relationship Id="rId1" Type="http://schemas.openxmlformats.org/officeDocument/2006/relationships/slideLayout" Target="../slideLayouts/slideLayout5.xml"/><Relationship Id="rId6" Type="http://schemas.openxmlformats.org/officeDocument/2006/relationships/image" Target="../media/image88.png"/><Relationship Id="rId11" Type="http://schemas.openxmlformats.org/officeDocument/2006/relationships/image" Target="../media/image92.png"/><Relationship Id="rId24" Type="http://schemas.openxmlformats.org/officeDocument/2006/relationships/image" Target="../media/image105.png"/><Relationship Id="rId5" Type="http://schemas.openxmlformats.org/officeDocument/2006/relationships/image" Target="../media/image87.png"/><Relationship Id="rId15" Type="http://schemas.openxmlformats.org/officeDocument/2006/relationships/image" Target="../media/image96.png"/><Relationship Id="rId23" Type="http://schemas.openxmlformats.org/officeDocument/2006/relationships/image" Target="../media/image104.png"/><Relationship Id="rId28" Type="http://schemas.openxmlformats.org/officeDocument/2006/relationships/image" Target="../media/image109.png"/><Relationship Id="rId10" Type="http://schemas.openxmlformats.org/officeDocument/2006/relationships/image" Target="../media/image69.png"/><Relationship Id="rId19" Type="http://schemas.openxmlformats.org/officeDocument/2006/relationships/image" Target="../media/image100.png"/><Relationship Id="rId4" Type="http://schemas.openxmlformats.org/officeDocument/2006/relationships/image" Target="../media/image86.png"/><Relationship Id="rId9" Type="http://schemas.openxmlformats.org/officeDocument/2006/relationships/image" Target="../media/image91.png"/><Relationship Id="rId14" Type="http://schemas.openxmlformats.org/officeDocument/2006/relationships/image" Target="../media/image95.png"/><Relationship Id="rId22" Type="http://schemas.openxmlformats.org/officeDocument/2006/relationships/image" Target="../media/image103.png"/><Relationship Id="rId27" Type="http://schemas.openxmlformats.org/officeDocument/2006/relationships/image" Target="../media/image108.png"/></Relationships>
</file>

<file path=ppt/slides/_rels/slide41.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5.xml"/><Relationship Id="rId4" Type="http://schemas.openxmlformats.org/officeDocument/2006/relationships/image" Target="../media/image112.png"/></Relationships>
</file>

<file path=ppt/slides/_rels/slide42.xml.rels><?xml version="1.0" encoding="UTF-8" standalone="yes"?>
<Relationships xmlns="http://schemas.openxmlformats.org/package/2006/relationships"><Relationship Id="rId8" Type="http://schemas.openxmlformats.org/officeDocument/2006/relationships/image" Target="../media/image119.png"/><Relationship Id="rId13" Type="http://schemas.openxmlformats.org/officeDocument/2006/relationships/image" Target="../media/image124.png"/><Relationship Id="rId18" Type="http://schemas.openxmlformats.org/officeDocument/2006/relationships/image" Target="../media/image129.png"/><Relationship Id="rId3" Type="http://schemas.openxmlformats.org/officeDocument/2006/relationships/image" Target="../media/image114.png"/><Relationship Id="rId21" Type="http://schemas.openxmlformats.org/officeDocument/2006/relationships/image" Target="../media/image132.png"/><Relationship Id="rId7" Type="http://schemas.openxmlformats.org/officeDocument/2006/relationships/image" Target="../media/image118.png"/><Relationship Id="rId12" Type="http://schemas.openxmlformats.org/officeDocument/2006/relationships/image" Target="../media/image123.png"/><Relationship Id="rId17" Type="http://schemas.openxmlformats.org/officeDocument/2006/relationships/image" Target="../media/image128.png"/><Relationship Id="rId2" Type="http://schemas.openxmlformats.org/officeDocument/2006/relationships/image" Target="../media/image113.png"/><Relationship Id="rId16" Type="http://schemas.openxmlformats.org/officeDocument/2006/relationships/image" Target="../media/image127.png"/><Relationship Id="rId20" Type="http://schemas.openxmlformats.org/officeDocument/2006/relationships/image" Target="../media/image131.png"/><Relationship Id="rId1" Type="http://schemas.openxmlformats.org/officeDocument/2006/relationships/slideLayout" Target="../slideLayouts/slideLayout5.xml"/><Relationship Id="rId6" Type="http://schemas.openxmlformats.org/officeDocument/2006/relationships/image" Target="../media/image117.png"/><Relationship Id="rId11" Type="http://schemas.openxmlformats.org/officeDocument/2006/relationships/image" Target="../media/image122.png"/><Relationship Id="rId5" Type="http://schemas.openxmlformats.org/officeDocument/2006/relationships/image" Target="../media/image116.png"/><Relationship Id="rId15" Type="http://schemas.openxmlformats.org/officeDocument/2006/relationships/image" Target="../media/image126.png"/><Relationship Id="rId10" Type="http://schemas.openxmlformats.org/officeDocument/2006/relationships/image" Target="../media/image121.png"/><Relationship Id="rId19" Type="http://schemas.openxmlformats.org/officeDocument/2006/relationships/image" Target="../media/image130.png"/><Relationship Id="rId4" Type="http://schemas.openxmlformats.org/officeDocument/2006/relationships/image" Target="../media/image115.png"/><Relationship Id="rId9" Type="http://schemas.openxmlformats.org/officeDocument/2006/relationships/image" Target="../media/image120.png"/><Relationship Id="rId14" Type="http://schemas.openxmlformats.org/officeDocument/2006/relationships/image" Target="../media/image125.png"/></Relationships>
</file>

<file path=ppt/slides/_rels/slide43.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png"/><Relationship Id="rId1" Type="http://schemas.openxmlformats.org/officeDocument/2006/relationships/slideLayout" Target="../slideLayouts/slideLayout5.xml"/><Relationship Id="rId5" Type="http://schemas.openxmlformats.org/officeDocument/2006/relationships/image" Target="../media/image135.png"/><Relationship Id="rId4" Type="http://schemas.openxmlformats.org/officeDocument/2006/relationships/image" Target="../media/image134.png"/></Relationships>
</file>

<file path=ppt/slides/_rels/slide44.xml.rels><?xml version="1.0" encoding="UTF-8" standalone="yes"?>
<Relationships xmlns="http://schemas.openxmlformats.org/package/2006/relationships"><Relationship Id="rId8" Type="http://schemas.openxmlformats.org/officeDocument/2006/relationships/image" Target="../media/image140.png"/><Relationship Id="rId13" Type="http://schemas.openxmlformats.org/officeDocument/2006/relationships/image" Target="../media/image144.png"/><Relationship Id="rId18" Type="http://schemas.openxmlformats.org/officeDocument/2006/relationships/image" Target="../media/image149.png"/><Relationship Id="rId3" Type="http://schemas.openxmlformats.org/officeDocument/2006/relationships/image" Target="../media/image137.png"/><Relationship Id="rId21" Type="http://schemas.openxmlformats.org/officeDocument/2006/relationships/image" Target="../media/image69.png"/><Relationship Id="rId7" Type="http://schemas.openxmlformats.org/officeDocument/2006/relationships/image" Target="../media/image4.png"/><Relationship Id="rId12" Type="http://schemas.openxmlformats.org/officeDocument/2006/relationships/image" Target="../media/image143.png"/><Relationship Id="rId17" Type="http://schemas.openxmlformats.org/officeDocument/2006/relationships/image" Target="../media/image148.png"/><Relationship Id="rId2" Type="http://schemas.openxmlformats.org/officeDocument/2006/relationships/image" Target="../media/image136.png"/><Relationship Id="rId16" Type="http://schemas.openxmlformats.org/officeDocument/2006/relationships/image" Target="../media/image147.png"/><Relationship Id="rId20" Type="http://schemas.openxmlformats.org/officeDocument/2006/relationships/image" Target="../media/image151.png"/><Relationship Id="rId1" Type="http://schemas.openxmlformats.org/officeDocument/2006/relationships/slideLayout" Target="../slideLayouts/slideLayout5.xml"/><Relationship Id="rId6" Type="http://schemas.openxmlformats.org/officeDocument/2006/relationships/image" Target="../media/image139.png"/><Relationship Id="rId11" Type="http://schemas.openxmlformats.org/officeDocument/2006/relationships/image" Target="../media/image122.png"/><Relationship Id="rId24" Type="http://schemas.openxmlformats.org/officeDocument/2006/relationships/image" Target="../media/image154.png"/><Relationship Id="rId5" Type="http://schemas.openxmlformats.org/officeDocument/2006/relationships/image" Target="../media/image126.png"/><Relationship Id="rId15" Type="http://schemas.openxmlformats.org/officeDocument/2006/relationships/image" Target="../media/image146.png"/><Relationship Id="rId23" Type="http://schemas.openxmlformats.org/officeDocument/2006/relationships/image" Target="../media/image153.png"/><Relationship Id="rId10" Type="http://schemas.openxmlformats.org/officeDocument/2006/relationships/image" Target="../media/image142.png"/><Relationship Id="rId19" Type="http://schemas.openxmlformats.org/officeDocument/2006/relationships/image" Target="../media/image150.png"/><Relationship Id="rId4" Type="http://schemas.openxmlformats.org/officeDocument/2006/relationships/image" Target="../media/image138.png"/><Relationship Id="rId9" Type="http://schemas.openxmlformats.org/officeDocument/2006/relationships/image" Target="../media/image141.png"/><Relationship Id="rId14" Type="http://schemas.openxmlformats.org/officeDocument/2006/relationships/image" Target="../media/image145.png"/><Relationship Id="rId22" Type="http://schemas.openxmlformats.org/officeDocument/2006/relationships/image" Target="../media/image152.png"/></Relationships>
</file>

<file path=ppt/slides/_rels/slide45.xml.rels><?xml version="1.0" encoding="UTF-8" standalone="yes"?>
<Relationships xmlns="http://schemas.openxmlformats.org/package/2006/relationships"><Relationship Id="rId8" Type="http://schemas.openxmlformats.org/officeDocument/2006/relationships/image" Target="../media/image161.png"/><Relationship Id="rId13" Type="http://schemas.openxmlformats.org/officeDocument/2006/relationships/image" Target="../media/image166.png"/><Relationship Id="rId18" Type="http://schemas.openxmlformats.org/officeDocument/2006/relationships/image" Target="../media/image171.png"/><Relationship Id="rId3" Type="http://schemas.openxmlformats.org/officeDocument/2006/relationships/image" Target="../media/image156.png"/><Relationship Id="rId7" Type="http://schemas.openxmlformats.org/officeDocument/2006/relationships/image" Target="../media/image160.png"/><Relationship Id="rId12" Type="http://schemas.openxmlformats.org/officeDocument/2006/relationships/image" Target="../media/image165.png"/><Relationship Id="rId17" Type="http://schemas.openxmlformats.org/officeDocument/2006/relationships/image" Target="../media/image170.png"/><Relationship Id="rId2" Type="http://schemas.openxmlformats.org/officeDocument/2006/relationships/image" Target="../media/image155.png"/><Relationship Id="rId16" Type="http://schemas.openxmlformats.org/officeDocument/2006/relationships/image" Target="../media/image169.png"/><Relationship Id="rId1" Type="http://schemas.openxmlformats.org/officeDocument/2006/relationships/slideLayout" Target="../slideLayouts/slideLayout5.xml"/><Relationship Id="rId6" Type="http://schemas.openxmlformats.org/officeDocument/2006/relationships/image" Target="../media/image159.png"/><Relationship Id="rId11" Type="http://schemas.openxmlformats.org/officeDocument/2006/relationships/image" Target="../media/image164.png"/><Relationship Id="rId5" Type="http://schemas.openxmlformats.org/officeDocument/2006/relationships/image" Target="../media/image158.png"/><Relationship Id="rId15" Type="http://schemas.openxmlformats.org/officeDocument/2006/relationships/image" Target="../media/image168.png"/><Relationship Id="rId10" Type="http://schemas.openxmlformats.org/officeDocument/2006/relationships/image" Target="../media/image163.png"/><Relationship Id="rId4" Type="http://schemas.openxmlformats.org/officeDocument/2006/relationships/image" Target="../media/image157.png"/><Relationship Id="rId9" Type="http://schemas.openxmlformats.org/officeDocument/2006/relationships/image" Target="../media/image162.png"/><Relationship Id="rId14" Type="http://schemas.openxmlformats.org/officeDocument/2006/relationships/image" Target="../media/image167.png"/></Relationships>
</file>

<file path=ppt/slides/_rels/slide46.xml.rels><?xml version="1.0" encoding="UTF-8" standalone="yes"?>
<Relationships xmlns="http://schemas.openxmlformats.org/package/2006/relationships"><Relationship Id="rId8" Type="http://schemas.openxmlformats.org/officeDocument/2006/relationships/image" Target="../media/image177.png"/><Relationship Id="rId13" Type="http://schemas.openxmlformats.org/officeDocument/2006/relationships/image" Target="../media/image181.png"/><Relationship Id="rId3" Type="http://schemas.openxmlformats.org/officeDocument/2006/relationships/image" Target="../media/image173.png"/><Relationship Id="rId7" Type="http://schemas.openxmlformats.org/officeDocument/2006/relationships/image" Target="../media/image176.png"/><Relationship Id="rId12" Type="http://schemas.openxmlformats.org/officeDocument/2006/relationships/image" Target="../media/image180.png"/><Relationship Id="rId2" Type="http://schemas.openxmlformats.org/officeDocument/2006/relationships/image" Target="../media/image172.png"/><Relationship Id="rId1" Type="http://schemas.openxmlformats.org/officeDocument/2006/relationships/slideLayout" Target="../slideLayouts/slideLayout5.xml"/><Relationship Id="rId6" Type="http://schemas.openxmlformats.org/officeDocument/2006/relationships/image" Target="../media/image122.png"/><Relationship Id="rId11" Type="http://schemas.openxmlformats.org/officeDocument/2006/relationships/image" Target="../media/image179.png"/><Relationship Id="rId5" Type="http://schemas.openxmlformats.org/officeDocument/2006/relationships/image" Target="../media/image175.png"/><Relationship Id="rId10" Type="http://schemas.openxmlformats.org/officeDocument/2006/relationships/image" Target="../media/image178.png"/><Relationship Id="rId4" Type="http://schemas.openxmlformats.org/officeDocument/2006/relationships/image" Target="../media/image174.png"/><Relationship Id="rId9" Type="http://schemas.openxmlformats.org/officeDocument/2006/relationships/image" Target="../media/image4.png"/></Relationships>
</file>

<file path=ppt/slides/_rels/slide47.xml.rels><?xml version="1.0" encoding="UTF-8" standalone="yes"?>
<Relationships xmlns="http://schemas.openxmlformats.org/package/2006/relationships"><Relationship Id="rId8" Type="http://schemas.openxmlformats.org/officeDocument/2006/relationships/image" Target="../media/image188.png"/><Relationship Id="rId3" Type="http://schemas.openxmlformats.org/officeDocument/2006/relationships/image" Target="../media/image183.png"/><Relationship Id="rId7" Type="http://schemas.openxmlformats.org/officeDocument/2006/relationships/image" Target="../media/image187.png"/><Relationship Id="rId2" Type="http://schemas.openxmlformats.org/officeDocument/2006/relationships/image" Target="../media/image182.png"/><Relationship Id="rId1" Type="http://schemas.openxmlformats.org/officeDocument/2006/relationships/slideLayout" Target="../slideLayouts/slideLayout5.xml"/><Relationship Id="rId6" Type="http://schemas.openxmlformats.org/officeDocument/2006/relationships/image" Target="../media/image186.png"/><Relationship Id="rId5" Type="http://schemas.openxmlformats.org/officeDocument/2006/relationships/image" Target="../media/image185.png"/><Relationship Id="rId10" Type="http://schemas.openxmlformats.org/officeDocument/2006/relationships/image" Target="../media/image190.png"/><Relationship Id="rId4" Type="http://schemas.openxmlformats.org/officeDocument/2006/relationships/image" Target="../media/image184.png"/><Relationship Id="rId9" Type="http://schemas.openxmlformats.org/officeDocument/2006/relationships/image" Target="../media/image189.png"/></Relationships>
</file>

<file path=ppt/slides/_rels/slide48.xml.rels><?xml version="1.0" encoding="UTF-8" standalone="yes"?>
<Relationships xmlns="http://schemas.openxmlformats.org/package/2006/relationships"><Relationship Id="rId8" Type="http://schemas.openxmlformats.org/officeDocument/2006/relationships/image" Target="../media/image197.png"/><Relationship Id="rId13" Type="http://schemas.openxmlformats.org/officeDocument/2006/relationships/image" Target="../media/image202.png"/><Relationship Id="rId3" Type="http://schemas.openxmlformats.org/officeDocument/2006/relationships/image" Target="../media/image192.png"/><Relationship Id="rId7" Type="http://schemas.openxmlformats.org/officeDocument/2006/relationships/image" Target="../media/image196.png"/><Relationship Id="rId12" Type="http://schemas.openxmlformats.org/officeDocument/2006/relationships/image" Target="../media/image201.png"/><Relationship Id="rId2" Type="http://schemas.openxmlformats.org/officeDocument/2006/relationships/image" Target="../media/image191.png"/><Relationship Id="rId1" Type="http://schemas.openxmlformats.org/officeDocument/2006/relationships/slideLayout" Target="../slideLayouts/slideLayout5.xml"/><Relationship Id="rId6" Type="http://schemas.openxmlformats.org/officeDocument/2006/relationships/image" Target="../media/image195.png"/><Relationship Id="rId11" Type="http://schemas.openxmlformats.org/officeDocument/2006/relationships/image" Target="../media/image200.png"/><Relationship Id="rId5" Type="http://schemas.openxmlformats.org/officeDocument/2006/relationships/image" Target="../media/image194.png"/><Relationship Id="rId15" Type="http://schemas.openxmlformats.org/officeDocument/2006/relationships/image" Target="../media/image204.png"/><Relationship Id="rId10" Type="http://schemas.openxmlformats.org/officeDocument/2006/relationships/image" Target="../media/image199.png"/><Relationship Id="rId4" Type="http://schemas.openxmlformats.org/officeDocument/2006/relationships/image" Target="../media/image193.png"/><Relationship Id="rId9" Type="http://schemas.openxmlformats.org/officeDocument/2006/relationships/image" Target="../media/image198.png"/><Relationship Id="rId14" Type="http://schemas.openxmlformats.org/officeDocument/2006/relationships/image" Target="../media/image203.png"/></Relationships>
</file>

<file path=ppt/slides/_rels/slide49.xml.rels><?xml version="1.0" encoding="UTF-8" standalone="yes"?>
<Relationships xmlns="http://schemas.openxmlformats.org/package/2006/relationships"><Relationship Id="rId8" Type="http://schemas.openxmlformats.org/officeDocument/2006/relationships/image" Target="../media/image210.png"/><Relationship Id="rId3" Type="http://schemas.openxmlformats.org/officeDocument/2006/relationships/image" Target="../media/image206.png"/><Relationship Id="rId7" Type="http://schemas.openxmlformats.org/officeDocument/2006/relationships/image" Target="../media/image209.png"/><Relationship Id="rId12" Type="http://schemas.openxmlformats.org/officeDocument/2006/relationships/image" Target="../media/image214.png"/><Relationship Id="rId2" Type="http://schemas.openxmlformats.org/officeDocument/2006/relationships/image" Target="../media/image205.png"/><Relationship Id="rId1" Type="http://schemas.openxmlformats.org/officeDocument/2006/relationships/slideLayout" Target="../slideLayouts/slideLayout5.xml"/><Relationship Id="rId6" Type="http://schemas.openxmlformats.org/officeDocument/2006/relationships/image" Target="../media/image208.png"/><Relationship Id="rId11" Type="http://schemas.openxmlformats.org/officeDocument/2006/relationships/image" Target="../media/image213.png"/><Relationship Id="rId5" Type="http://schemas.openxmlformats.org/officeDocument/2006/relationships/image" Target="../media/image4.png"/><Relationship Id="rId10" Type="http://schemas.openxmlformats.org/officeDocument/2006/relationships/image" Target="../media/image212.png"/><Relationship Id="rId4" Type="http://schemas.openxmlformats.org/officeDocument/2006/relationships/image" Target="../media/image207.png"/><Relationship Id="rId9" Type="http://schemas.openxmlformats.org/officeDocument/2006/relationships/image" Target="../media/image211.png"/></Relationships>
</file>

<file path=ppt/slides/_rels/slide5.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6.xml"/><Relationship Id="rId6" Type="http://schemas.openxmlformats.org/officeDocument/2006/relationships/image" Target="../media/image13.jpg"/><Relationship Id="rId5" Type="http://schemas.openxmlformats.org/officeDocument/2006/relationships/image" Target="../media/image12.jpg"/><Relationship Id="rId4" Type="http://schemas.openxmlformats.org/officeDocument/2006/relationships/image" Target="../media/image11.png"/><Relationship Id="rId9" Type="http://schemas.openxmlformats.org/officeDocument/2006/relationships/image" Target="../media/image16.jpg"/></Relationships>
</file>

<file path=ppt/slides/_rels/slide50.xml.rels><?xml version="1.0" encoding="UTF-8" standalone="yes"?>
<Relationships xmlns="http://schemas.openxmlformats.org/package/2006/relationships"><Relationship Id="rId8" Type="http://schemas.openxmlformats.org/officeDocument/2006/relationships/image" Target="../media/image221.png"/><Relationship Id="rId13" Type="http://schemas.openxmlformats.org/officeDocument/2006/relationships/image" Target="../media/image226.png"/><Relationship Id="rId18" Type="http://schemas.openxmlformats.org/officeDocument/2006/relationships/image" Target="../media/image231.png"/><Relationship Id="rId3" Type="http://schemas.openxmlformats.org/officeDocument/2006/relationships/image" Target="../media/image216.png"/><Relationship Id="rId7" Type="http://schemas.openxmlformats.org/officeDocument/2006/relationships/image" Target="../media/image220.png"/><Relationship Id="rId12" Type="http://schemas.openxmlformats.org/officeDocument/2006/relationships/image" Target="../media/image225.png"/><Relationship Id="rId17" Type="http://schemas.openxmlformats.org/officeDocument/2006/relationships/image" Target="../media/image230.png"/><Relationship Id="rId2" Type="http://schemas.openxmlformats.org/officeDocument/2006/relationships/image" Target="../media/image215.png"/><Relationship Id="rId16" Type="http://schemas.openxmlformats.org/officeDocument/2006/relationships/image" Target="../media/image229.png"/><Relationship Id="rId1" Type="http://schemas.openxmlformats.org/officeDocument/2006/relationships/slideLayout" Target="../slideLayouts/slideLayout5.xml"/><Relationship Id="rId6" Type="http://schemas.openxmlformats.org/officeDocument/2006/relationships/image" Target="../media/image219.png"/><Relationship Id="rId11" Type="http://schemas.openxmlformats.org/officeDocument/2006/relationships/image" Target="../media/image224.png"/><Relationship Id="rId5" Type="http://schemas.openxmlformats.org/officeDocument/2006/relationships/image" Target="../media/image218.png"/><Relationship Id="rId15" Type="http://schemas.openxmlformats.org/officeDocument/2006/relationships/image" Target="../media/image228.png"/><Relationship Id="rId10" Type="http://schemas.openxmlformats.org/officeDocument/2006/relationships/image" Target="../media/image223.png"/><Relationship Id="rId4" Type="http://schemas.openxmlformats.org/officeDocument/2006/relationships/image" Target="../media/image217.png"/><Relationship Id="rId9" Type="http://schemas.openxmlformats.org/officeDocument/2006/relationships/image" Target="../media/image222.png"/><Relationship Id="rId14" Type="http://schemas.openxmlformats.org/officeDocument/2006/relationships/image" Target="../media/image227.png"/></Relationships>
</file>

<file path=ppt/slides/_rels/slide51.xml.rels><?xml version="1.0" encoding="UTF-8" standalone="yes"?>
<Relationships xmlns="http://schemas.openxmlformats.org/package/2006/relationships"><Relationship Id="rId8" Type="http://schemas.openxmlformats.org/officeDocument/2006/relationships/image" Target="../media/image238.png"/><Relationship Id="rId13" Type="http://schemas.openxmlformats.org/officeDocument/2006/relationships/image" Target="../media/image243.png"/><Relationship Id="rId3" Type="http://schemas.openxmlformats.org/officeDocument/2006/relationships/image" Target="../media/image233.png"/><Relationship Id="rId7" Type="http://schemas.openxmlformats.org/officeDocument/2006/relationships/image" Target="../media/image237.png"/><Relationship Id="rId12" Type="http://schemas.openxmlformats.org/officeDocument/2006/relationships/image" Target="../media/image242.png"/><Relationship Id="rId2" Type="http://schemas.openxmlformats.org/officeDocument/2006/relationships/image" Target="../media/image232.png"/><Relationship Id="rId16" Type="http://schemas.openxmlformats.org/officeDocument/2006/relationships/image" Target="../media/image246.png"/><Relationship Id="rId1" Type="http://schemas.openxmlformats.org/officeDocument/2006/relationships/slideLayout" Target="../slideLayouts/slideLayout5.xml"/><Relationship Id="rId6" Type="http://schemas.openxmlformats.org/officeDocument/2006/relationships/image" Target="../media/image236.png"/><Relationship Id="rId11" Type="http://schemas.openxmlformats.org/officeDocument/2006/relationships/image" Target="../media/image241.png"/><Relationship Id="rId5" Type="http://schemas.openxmlformats.org/officeDocument/2006/relationships/image" Target="../media/image235.png"/><Relationship Id="rId15" Type="http://schemas.openxmlformats.org/officeDocument/2006/relationships/image" Target="../media/image245.png"/><Relationship Id="rId10" Type="http://schemas.openxmlformats.org/officeDocument/2006/relationships/image" Target="../media/image240.png"/><Relationship Id="rId4" Type="http://schemas.openxmlformats.org/officeDocument/2006/relationships/image" Target="../media/image234.png"/><Relationship Id="rId9" Type="http://schemas.openxmlformats.org/officeDocument/2006/relationships/image" Target="../media/image239.png"/><Relationship Id="rId14" Type="http://schemas.openxmlformats.org/officeDocument/2006/relationships/image" Target="../media/image244.png"/></Relationships>
</file>

<file path=ppt/slides/_rels/slide52.xml.rels><?xml version="1.0" encoding="UTF-8" standalone="yes"?>
<Relationships xmlns="http://schemas.openxmlformats.org/package/2006/relationships"><Relationship Id="rId8" Type="http://schemas.openxmlformats.org/officeDocument/2006/relationships/image" Target="../media/image252.png"/><Relationship Id="rId3" Type="http://schemas.openxmlformats.org/officeDocument/2006/relationships/image" Target="../media/image247.png"/><Relationship Id="rId7" Type="http://schemas.openxmlformats.org/officeDocument/2006/relationships/image" Target="../media/image251.png"/><Relationship Id="rId2" Type="http://schemas.openxmlformats.org/officeDocument/2006/relationships/image" Target="../media/image1.png"/><Relationship Id="rId1" Type="http://schemas.openxmlformats.org/officeDocument/2006/relationships/slideLayout" Target="../slideLayouts/slideLayout5.xml"/><Relationship Id="rId6" Type="http://schemas.openxmlformats.org/officeDocument/2006/relationships/image" Target="../media/image250.png"/><Relationship Id="rId5" Type="http://schemas.openxmlformats.org/officeDocument/2006/relationships/image" Target="../media/image249.png"/><Relationship Id="rId4" Type="http://schemas.openxmlformats.org/officeDocument/2006/relationships/image" Target="../media/image248.png"/></Relationships>
</file>

<file path=ppt/slides/_rels/slide53.xml.rels><?xml version="1.0" encoding="UTF-8" standalone="yes"?>
<Relationships xmlns="http://schemas.openxmlformats.org/package/2006/relationships"><Relationship Id="rId8" Type="http://schemas.openxmlformats.org/officeDocument/2006/relationships/image" Target="../media/image258.png"/><Relationship Id="rId13" Type="http://schemas.openxmlformats.org/officeDocument/2006/relationships/image" Target="../media/image263.png"/><Relationship Id="rId3" Type="http://schemas.openxmlformats.org/officeDocument/2006/relationships/image" Target="../media/image254.png"/><Relationship Id="rId7" Type="http://schemas.openxmlformats.org/officeDocument/2006/relationships/image" Target="../media/image257.png"/><Relationship Id="rId12" Type="http://schemas.openxmlformats.org/officeDocument/2006/relationships/image" Target="../media/image262.png"/><Relationship Id="rId2" Type="http://schemas.openxmlformats.org/officeDocument/2006/relationships/image" Target="../media/image253.png"/><Relationship Id="rId1" Type="http://schemas.openxmlformats.org/officeDocument/2006/relationships/slideLayout" Target="../slideLayouts/slideLayout5.xml"/><Relationship Id="rId6" Type="http://schemas.openxmlformats.org/officeDocument/2006/relationships/image" Target="../media/image256.png"/><Relationship Id="rId11" Type="http://schemas.openxmlformats.org/officeDocument/2006/relationships/image" Target="../media/image261.png"/><Relationship Id="rId5" Type="http://schemas.openxmlformats.org/officeDocument/2006/relationships/image" Target="../media/image126.png"/><Relationship Id="rId10" Type="http://schemas.openxmlformats.org/officeDocument/2006/relationships/image" Target="../media/image260.png"/><Relationship Id="rId4" Type="http://schemas.openxmlformats.org/officeDocument/2006/relationships/image" Target="../media/image255.png"/><Relationship Id="rId9" Type="http://schemas.openxmlformats.org/officeDocument/2006/relationships/image" Target="../media/image259.png"/><Relationship Id="rId14" Type="http://schemas.openxmlformats.org/officeDocument/2006/relationships/image" Target="../media/image264.png"/></Relationships>
</file>

<file path=ppt/slides/_rels/slide54.xml.rels><?xml version="1.0" encoding="UTF-8" standalone="yes"?>
<Relationships xmlns="http://schemas.openxmlformats.org/package/2006/relationships"><Relationship Id="rId8" Type="http://schemas.openxmlformats.org/officeDocument/2006/relationships/image" Target="../media/image271.png"/><Relationship Id="rId13" Type="http://schemas.openxmlformats.org/officeDocument/2006/relationships/image" Target="../media/image276.png"/><Relationship Id="rId3" Type="http://schemas.openxmlformats.org/officeDocument/2006/relationships/image" Target="../media/image266.png"/><Relationship Id="rId7" Type="http://schemas.openxmlformats.org/officeDocument/2006/relationships/image" Target="../media/image270.png"/><Relationship Id="rId12" Type="http://schemas.openxmlformats.org/officeDocument/2006/relationships/image" Target="../media/image275.png"/><Relationship Id="rId2" Type="http://schemas.openxmlformats.org/officeDocument/2006/relationships/image" Target="../media/image265.png"/><Relationship Id="rId16" Type="http://schemas.openxmlformats.org/officeDocument/2006/relationships/image" Target="../media/image279.png"/><Relationship Id="rId1" Type="http://schemas.openxmlformats.org/officeDocument/2006/relationships/slideLayout" Target="../slideLayouts/slideLayout5.xml"/><Relationship Id="rId6" Type="http://schemas.openxmlformats.org/officeDocument/2006/relationships/image" Target="../media/image269.png"/><Relationship Id="rId11" Type="http://schemas.openxmlformats.org/officeDocument/2006/relationships/image" Target="../media/image274.png"/><Relationship Id="rId5" Type="http://schemas.openxmlformats.org/officeDocument/2006/relationships/image" Target="../media/image268.png"/><Relationship Id="rId15" Type="http://schemas.openxmlformats.org/officeDocument/2006/relationships/image" Target="../media/image278.png"/><Relationship Id="rId10" Type="http://schemas.openxmlformats.org/officeDocument/2006/relationships/image" Target="../media/image273.png"/><Relationship Id="rId4" Type="http://schemas.openxmlformats.org/officeDocument/2006/relationships/image" Target="../media/image267.png"/><Relationship Id="rId9" Type="http://schemas.openxmlformats.org/officeDocument/2006/relationships/image" Target="../media/image272.png"/><Relationship Id="rId14" Type="http://schemas.openxmlformats.org/officeDocument/2006/relationships/image" Target="../media/image277.png"/></Relationships>
</file>

<file path=ppt/slides/_rels/slide55.xml.rels><?xml version="1.0" encoding="UTF-8" standalone="yes"?>
<Relationships xmlns="http://schemas.openxmlformats.org/package/2006/relationships"><Relationship Id="rId8" Type="http://schemas.openxmlformats.org/officeDocument/2006/relationships/image" Target="../media/image285.png"/><Relationship Id="rId13" Type="http://schemas.openxmlformats.org/officeDocument/2006/relationships/image" Target="../media/image290.png"/><Relationship Id="rId18" Type="http://schemas.openxmlformats.org/officeDocument/2006/relationships/image" Target="../media/image295.png"/><Relationship Id="rId3" Type="http://schemas.openxmlformats.org/officeDocument/2006/relationships/image" Target="../media/image281.png"/><Relationship Id="rId7" Type="http://schemas.openxmlformats.org/officeDocument/2006/relationships/image" Target="../media/image259.png"/><Relationship Id="rId12" Type="http://schemas.openxmlformats.org/officeDocument/2006/relationships/image" Target="../media/image289.png"/><Relationship Id="rId17" Type="http://schemas.openxmlformats.org/officeDocument/2006/relationships/image" Target="../media/image294.png"/><Relationship Id="rId2" Type="http://schemas.openxmlformats.org/officeDocument/2006/relationships/image" Target="../media/image280.png"/><Relationship Id="rId16" Type="http://schemas.openxmlformats.org/officeDocument/2006/relationships/image" Target="../media/image293.png"/><Relationship Id="rId20" Type="http://schemas.openxmlformats.org/officeDocument/2006/relationships/image" Target="../media/image297.png"/><Relationship Id="rId1" Type="http://schemas.openxmlformats.org/officeDocument/2006/relationships/slideLayout" Target="../slideLayouts/slideLayout5.xml"/><Relationship Id="rId6" Type="http://schemas.openxmlformats.org/officeDocument/2006/relationships/image" Target="../media/image284.png"/><Relationship Id="rId11" Type="http://schemas.openxmlformats.org/officeDocument/2006/relationships/image" Target="../media/image288.png"/><Relationship Id="rId5" Type="http://schemas.openxmlformats.org/officeDocument/2006/relationships/image" Target="../media/image283.png"/><Relationship Id="rId15" Type="http://schemas.openxmlformats.org/officeDocument/2006/relationships/image" Target="../media/image292.png"/><Relationship Id="rId10" Type="http://schemas.openxmlformats.org/officeDocument/2006/relationships/image" Target="../media/image287.png"/><Relationship Id="rId19" Type="http://schemas.openxmlformats.org/officeDocument/2006/relationships/image" Target="../media/image296.png"/><Relationship Id="rId4" Type="http://schemas.openxmlformats.org/officeDocument/2006/relationships/image" Target="../media/image282.png"/><Relationship Id="rId9" Type="http://schemas.openxmlformats.org/officeDocument/2006/relationships/image" Target="../media/image286.png"/><Relationship Id="rId14" Type="http://schemas.openxmlformats.org/officeDocument/2006/relationships/image" Target="../media/image291.png"/></Relationships>
</file>

<file path=ppt/slides/_rels/slide56.xml.rels><?xml version="1.0" encoding="UTF-8" standalone="yes"?>
<Relationships xmlns="http://schemas.openxmlformats.org/package/2006/relationships"><Relationship Id="rId8" Type="http://schemas.openxmlformats.org/officeDocument/2006/relationships/image" Target="../media/image122.png"/><Relationship Id="rId13" Type="http://schemas.openxmlformats.org/officeDocument/2006/relationships/image" Target="../media/image307.png"/><Relationship Id="rId18" Type="http://schemas.openxmlformats.org/officeDocument/2006/relationships/image" Target="../media/image311.png"/><Relationship Id="rId3" Type="http://schemas.openxmlformats.org/officeDocument/2006/relationships/image" Target="../media/image299.png"/><Relationship Id="rId21" Type="http://schemas.openxmlformats.org/officeDocument/2006/relationships/image" Target="../media/image314.png"/><Relationship Id="rId7" Type="http://schemas.openxmlformats.org/officeDocument/2006/relationships/image" Target="../media/image303.png"/><Relationship Id="rId12" Type="http://schemas.openxmlformats.org/officeDocument/2006/relationships/image" Target="../media/image306.png"/><Relationship Id="rId17" Type="http://schemas.openxmlformats.org/officeDocument/2006/relationships/image" Target="../media/image310.png"/><Relationship Id="rId2" Type="http://schemas.openxmlformats.org/officeDocument/2006/relationships/image" Target="../media/image298.png"/><Relationship Id="rId16" Type="http://schemas.openxmlformats.org/officeDocument/2006/relationships/image" Target="../media/image309.png"/><Relationship Id="rId20" Type="http://schemas.openxmlformats.org/officeDocument/2006/relationships/image" Target="../media/image313.png"/><Relationship Id="rId1" Type="http://schemas.openxmlformats.org/officeDocument/2006/relationships/slideLayout" Target="../slideLayouts/slideLayout5.xml"/><Relationship Id="rId6" Type="http://schemas.openxmlformats.org/officeDocument/2006/relationships/image" Target="../media/image302.png"/><Relationship Id="rId11" Type="http://schemas.openxmlformats.org/officeDocument/2006/relationships/image" Target="../media/image4.png"/><Relationship Id="rId5" Type="http://schemas.openxmlformats.org/officeDocument/2006/relationships/image" Target="../media/image301.png"/><Relationship Id="rId15" Type="http://schemas.openxmlformats.org/officeDocument/2006/relationships/image" Target="../media/image259.png"/><Relationship Id="rId10" Type="http://schemas.openxmlformats.org/officeDocument/2006/relationships/image" Target="../media/image305.png"/><Relationship Id="rId19" Type="http://schemas.openxmlformats.org/officeDocument/2006/relationships/image" Target="../media/image312.png"/><Relationship Id="rId4" Type="http://schemas.openxmlformats.org/officeDocument/2006/relationships/image" Target="../media/image300.png"/><Relationship Id="rId9" Type="http://schemas.openxmlformats.org/officeDocument/2006/relationships/image" Target="../media/image304.png"/><Relationship Id="rId14" Type="http://schemas.openxmlformats.org/officeDocument/2006/relationships/image" Target="../media/image308.png"/><Relationship Id="rId22" Type="http://schemas.openxmlformats.org/officeDocument/2006/relationships/image" Target="../media/image315.png"/></Relationships>
</file>

<file path=ppt/slides/_rels/slide57.xml.rels><?xml version="1.0" encoding="UTF-8" standalone="yes"?>
<Relationships xmlns="http://schemas.openxmlformats.org/package/2006/relationships"><Relationship Id="rId8" Type="http://schemas.openxmlformats.org/officeDocument/2006/relationships/image" Target="../media/image322.png"/><Relationship Id="rId13" Type="http://schemas.openxmlformats.org/officeDocument/2006/relationships/image" Target="../media/image327.png"/><Relationship Id="rId3" Type="http://schemas.openxmlformats.org/officeDocument/2006/relationships/image" Target="../media/image317.png"/><Relationship Id="rId7" Type="http://schemas.openxmlformats.org/officeDocument/2006/relationships/image" Target="../media/image321.png"/><Relationship Id="rId12" Type="http://schemas.openxmlformats.org/officeDocument/2006/relationships/image" Target="../media/image326.png"/><Relationship Id="rId2" Type="http://schemas.openxmlformats.org/officeDocument/2006/relationships/image" Target="../media/image316.png"/><Relationship Id="rId1" Type="http://schemas.openxmlformats.org/officeDocument/2006/relationships/slideLayout" Target="../slideLayouts/slideLayout5.xml"/><Relationship Id="rId6" Type="http://schemas.openxmlformats.org/officeDocument/2006/relationships/image" Target="../media/image320.png"/><Relationship Id="rId11" Type="http://schemas.openxmlformats.org/officeDocument/2006/relationships/image" Target="../media/image325.png"/><Relationship Id="rId5" Type="http://schemas.openxmlformats.org/officeDocument/2006/relationships/image" Target="../media/image319.png"/><Relationship Id="rId10" Type="http://schemas.openxmlformats.org/officeDocument/2006/relationships/image" Target="../media/image324.png"/><Relationship Id="rId4" Type="http://schemas.openxmlformats.org/officeDocument/2006/relationships/image" Target="../media/image318.png"/><Relationship Id="rId9" Type="http://schemas.openxmlformats.org/officeDocument/2006/relationships/image" Target="../media/image323.png"/></Relationships>
</file>

<file path=ppt/slides/_rels/slide58.xml.rels><?xml version="1.0" encoding="UTF-8" standalone="yes"?>
<Relationships xmlns="http://schemas.openxmlformats.org/package/2006/relationships"><Relationship Id="rId2" Type="http://schemas.openxmlformats.org/officeDocument/2006/relationships/image" Target="../media/image328.png"/><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2" Type="http://schemas.openxmlformats.org/officeDocument/2006/relationships/image" Target="../media/image329.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30.png"/><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8" Type="http://schemas.openxmlformats.org/officeDocument/2006/relationships/image" Target="../media/image336.png"/><Relationship Id="rId13" Type="http://schemas.openxmlformats.org/officeDocument/2006/relationships/image" Target="../media/image341.png"/><Relationship Id="rId3" Type="http://schemas.openxmlformats.org/officeDocument/2006/relationships/image" Target="../media/image332.png"/><Relationship Id="rId7" Type="http://schemas.openxmlformats.org/officeDocument/2006/relationships/image" Target="../media/image335.png"/><Relationship Id="rId12" Type="http://schemas.openxmlformats.org/officeDocument/2006/relationships/image" Target="../media/image340.png"/><Relationship Id="rId2" Type="http://schemas.openxmlformats.org/officeDocument/2006/relationships/image" Target="../media/image331.png"/><Relationship Id="rId16" Type="http://schemas.openxmlformats.org/officeDocument/2006/relationships/image" Target="../media/image344.png"/><Relationship Id="rId1" Type="http://schemas.openxmlformats.org/officeDocument/2006/relationships/slideLayout" Target="../slideLayouts/slideLayout5.xml"/><Relationship Id="rId6" Type="http://schemas.openxmlformats.org/officeDocument/2006/relationships/image" Target="../media/image126.png"/><Relationship Id="rId11" Type="http://schemas.openxmlformats.org/officeDocument/2006/relationships/image" Target="../media/image339.png"/><Relationship Id="rId5" Type="http://schemas.openxmlformats.org/officeDocument/2006/relationships/image" Target="../media/image334.png"/><Relationship Id="rId15" Type="http://schemas.openxmlformats.org/officeDocument/2006/relationships/image" Target="../media/image343.png"/><Relationship Id="rId10" Type="http://schemas.openxmlformats.org/officeDocument/2006/relationships/image" Target="../media/image338.png"/><Relationship Id="rId4" Type="http://schemas.openxmlformats.org/officeDocument/2006/relationships/image" Target="../media/image333.png"/><Relationship Id="rId9" Type="http://schemas.openxmlformats.org/officeDocument/2006/relationships/image" Target="../media/image337.png"/><Relationship Id="rId14" Type="http://schemas.openxmlformats.org/officeDocument/2006/relationships/image" Target="../media/image342.png"/></Relationships>
</file>

<file path=ppt/slides/_rels/slide62.xml.rels><?xml version="1.0" encoding="UTF-8" standalone="yes"?>
<Relationships xmlns="http://schemas.openxmlformats.org/package/2006/relationships"><Relationship Id="rId8" Type="http://schemas.openxmlformats.org/officeDocument/2006/relationships/image" Target="../media/image350.png"/><Relationship Id="rId3" Type="http://schemas.openxmlformats.org/officeDocument/2006/relationships/image" Target="../media/image346.png"/><Relationship Id="rId7" Type="http://schemas.openxmlformats.org/officeDocument/2006/relationships/image" Target="../media/image4.png"/><Relationship Id="rId12" Type="http://schemas.openxmlformats.org/officeDocument/2006/relationships/image" Target="../media/image354.png"/><Relationship Id="rId2" Type="http://schemas.openxmlformats.org/officeDocument/2006/relationships/image" Target="../media/image345.png"/><Relationship Id="rId1" Type="http://schemas.openxmlformats.org/officeDocument/2006/relationships/slideLayout" Target="../slideLayouts/slideLayout5.xml"/><Relationship Id="rId6" Type="http://schemas.openxmlformats.org/officeDocument/2006/relationships/image" Target="../media/image349.png"/><Relationship Id="rId11" Type="http://schemas.openxmlformats.org/officeDocument/2006/relationships/image" Target="../media/image353.png"/><Relationship Id="rId5" Type="http://schemas.openxmlformats.org/officeDocument/2006/relationships/image" Target="../media/image348.png"/><Relationship Id="rId10" Type="http://schemas.openxmlformats.org/officeDocument/2006/relationships/image" Target="../media/image352.png"/><Relationship Id="rId4" Type="http://schemas.openxmlformats.org/officeDocument/2006/relationships/image" Target="../media/image347.png"/><Relationship Id="rId9" Type="http://schemas.openxmlformats.org/officeDocument/2006/relationships/image" Target="../media/image351.png"/></Relationships>
</file>

<file path=ppt/slides/_rels/slide63.xml.rels><?xml version="1.0" encoding="UTF-8" standalone="yes"?>
<Relationships xmlns="http://schemas.openxmlformats.org/package/2006/relationships"><Relationship Id="rId8" Type="http://schemas.openxmlformats.org/officeDocument/2006/relationships/image" Target="../media/image361.png"/><Relationship Id="rId3" Type="http://schemas.openxmlformats.org/officeDocument/2006/relationships/image" Target="../media/image356.png"/><Relationship Id="rId7" Type="http://schemas.openxmlformats.org/officeDocument/2006/relationships/image" Target="../media/image360.png"/><Relationship Id="rId2" Type="http://schemas.openxmlformats.org/officeDocument/2006/relationships/image" Target="../media/image355.png"/><Relationship Id="rId1" Type="http://schemas.openxmlformats.org/officeDocument/2006/relationships/slideLayout" Target="../slideLayouts/slideLayout5.xml"/><Relationship Id="rId6" Type="http://schemas.openxmlformats.org/officeDocument/2006/relationships/image" Target="../media/image359.png"/><Relationship Id="rId11" Type="http://schemas.openxmlformats.org/officeDocument/2006/relationships/image" Target="../media/image364.png"/><Relationship Id="rId5" Type="http://schemas.openxmlformats.org/officeDocument/2006/relationships/image" Target="../media/image358.png"/><Relationship Id="rId10" Type="http://schemas.openxmlformats.org/officeDocument/2006/relationships/image" Target="../media/image363.png"/><Relationship Id="rId4" Type="http://schemas.openxmlformats.org/officeDocument/2006/relationships/image" Target="../media/image357.png"/><Relationship Id="rId9" Type="http://schemas.openxmlformats.org/officeDocument/2006/relationships/image" Target="../media/image362.png"/></Relationships>
</file>

<file path=ppt/slides/_rels/slide64.xml.rels><?xml version="1.0" encoding="UTF-8" standalone="yes"?>
<Relationships xmlns="http://schemas.openxmlformats.org/package/2006/relationships"><Relationship Id="rId8" Type="http://schemas.openxmlformats.org/officeDocument/2006/relationships/image" Target="../media/image371.png"/><Relationship Id="rId13" Type="http://schemas.openxmlformats.org/officeDocument/2006/relationships/image" Target="../media/image376.png"/><Relationship Id="rId3" Type="http://schemas.openxmlformats.org/officeDocument/2006/relationships/image" Target="../media/image366.png"/><Relationship Id="rId7" Type="http://schemas.openxmlformats.org/officeDocument/2006/relationships/image" Target="../media/image370.png"/><Relationship Id="rId12" Type="http://schemas.openxmlformats.org/officeDocument/2006/relationships/image" Target="../media/image375.png"/><Relationship Id="rId2" Type="http://schemas.openxmlformats.org/officeDocument/2006/relationships/image" Target="../media/image365.png"/><Relationship Id="rId1" Type="http://schemas.openxmlformats.org/officeDocument/2006/relationships/slideLayout" Target="../slideLayouts/slideLayout5.xml"/><Relationship Id="rId6" Type="http://schemas.openxmlformats.org/officeDocument/2006/relationships/image" Target="../media/image369.png"/><Relationship Id="rId11" Type="http://schemas.openxmlformats.org/officeDocument/2006/relationships/image" Target="../media/image374.png"/><Relationship Id="rId5" Type="http://schemas.openxmlformats.org/officeDocument/2006/relationships/image" Target="../media/image368.png"/><Relationship Id="rId10" Type="http://schemas.openxmlformats.org/officeDocument/2006/relationships/image" Target="../media/image373.png"/><Relationship Id="rId4" Type="http://schemas.openxmlformats.org/officeDocument/2006/relationships/image" Target="../media/image367.png"/><Relationship Id="rId9" Type="http://schemas.openxmlformats.org/officeDocument/2006/relationships/image" Target="../media/image372.png"/><Relationship Id="rId14" Type="http://schemas.openxmlformats.org/officeDocument/2006/relationships/image" Target="../media/image377.png"/></Relationships>
</file>

<file path=ppt/slides/_rels/slide65.xml.rels><?xml version="1.0" encoding="UTF-8" standalone="yes"?>
<Relationships xmlns="http://schemas.openxmlformats.org/package/2006/relationships"><Relationship Id="rId2" Type="http://schemas.openxmlformats.org/officeDocument/2006/relationships/image" Target="../media/image378.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435840" cy="6995159"/>
          </a:xfrm>
          <a:custGeom>
            <a:avLst/>
            <a:gdLst/>
            <a:ahLst/>
            <a:cxnLst/>
            <a:rect l="l" t="t" r="r" b="b"/>
            <a:pathLst>
              <a:path w="12435840" h="6995159">
                <a:moveTo>
                  <a:pt x="0" y="6995159"/>
                </a:moveTo>
                <a:lnTo>
                  <a:pt x="12435840" y="6995159"/>
                </a:lnTo>
                <a:lnTo>
                  <a:pt x="12435840" y="0"/>
                </a:lnTo>
                <a:lnTo>
                  <a:pt x="0" y="0"/>
                </a:lnTo>
                <a:lnTo>
                  <a:pt x="0" y="6995159"/>
                </a:lnTo>
                <a:close/>
              </a:path>
            </a:pathLst>
          </a:custGeom>
          <a:solidFill>
            <a:srgbClr val="E7E6E6"/>
          </a:solidFill>
        </p:spPr>
        <p:txBody>
          <a:bodyPr wrap="square" lIns="0" tIns="0" rIns="0" bIns="0" rtlCol="0"/>
          <a:lstStyle/>
          <a:p>
            <a:endParaRPr/>
          </a:p>
        </p:txBody>
      </p:sp>
      <p:sp>
        <p:nvSpPr>
          <p:cNvPr id="3" name="object 3"/>
          <p:cNvSpPr/>
          <p:nvPr/>
        </p:nvSpPr>
        <p:spPr>
          <a:xfrm>
            <a:off x="981145" y="643247"/>
            <a:ext cx="1007110" cy="194310"/>
          </a:xfrm>
          <a:custGeom>
            <a:avLst/>
            <a:gdLst/>
            <a:ahLst/>
            <a:cxnLst/>
            <a:rect l="l" t="t" r="r" b="b"/>
            <a:pathLst>
              <a:path w="1007110" h="194309">
                <a:moveTo>
                  <a:pt x="44202" y="13216"/>
                </a:moveTo>
                <a:lnTo>
                  <a:pt x="0" y="13216"/>
                </a:lnTo>
                <a:lnTo>
                  <a:pt x="0" y="191215"/>
                </a:lnTo>
                <a:lnTo>
                  <a:pt x="29169" y="191215"/>
                </a:lnTo>
                <a:lnTo>
                  <a:pt x="29169" y="66968"/>
                </a:lnTo>
                <a:lnTo>
                  <a:pt x="28383" y="58156"/>
                </a:lnTo>
                <a:lnTo>
                  <a:pt x="28304" y="49344"/>
                </a:lnTo>
                <a:lnTo>
                  <a:pt x="27410" y="45820"/>
                </a:lnTo>
                <a:lnTo>
                  <a:pt x="57071" y="45820"/>
                </a:lnTo>
                <a:lnTo>
                  <a:pt x="44202" y="13216"/>
                </a:lnTo>
                <a:close/>
              </a:path>
              <a:path w="1007110" h="194309">
                <a:moveTo>
                  <a:pt x="57071" y="45820"/>
                </a:moveTo>
                <a:lnTo>
                  <a:pt x="28304" y="45820"/>
                </a:lnTo>
                <a:lnTo>
                  <a:pt x="30064" y="52871"/>
                </a:lnTo>
                <a:lnTo>
                  <a:pt x="31824" y="58156"/>
                </a:lnTo>
                <a:lnTo>
                  <a:pt x="32719" y="61680"/>
                </a:lnTo>
                <a:lnTo>
                  <a:pt x="85749" y="191216"/>
                </a:lnTo>
                <a:lnTo>
                  <a:pt x="106061" y="191216"/>
                </a:lnTo>
                <a:lnTo>
                  <a:pt x="123500" y="148039"/>
                </a:lnTo>
                <a:lnTo>
                  <a:pt x="96337" y="148039"/>
                </a:lnTo>
                <a:lnTo>
                  <a:pt x="95443" y="142751"/>
                </a:lnTo>
                <a:lnTo>
                  <a:pt x="92818" y="134820"/>
                </a:lnTo>
                <a:lnTo>
                  <a:pt x="88374" y="125127"/>
                </a:lnTo>
                <a:lnTo>
                  <a:pt x="57071" y="45820"/>
                </a:lnTo>
                <a:close/>
              </a:path>
              <a:path w="1007110" h="194309">
                <a:moveTo>
                  <a:pt x="192675" y="45820"/>
                </a:moveTo>
                <a:lnTo>
                  <a:pt x="163505" y="45820"/>
                </a:lnTo>
                <a:lnTo>
                  <a:pt x="162988" y="55376"/>
                </a:lnTo>
                <a:lnTo>
                  <a:pt x="162722" y="64104"/>
                </a:lnTo>
                <a:lnTo>
                  <a:pt x="162611" y="191216"/>
                </a:lnTo>
                <a:lnTo>
                  <a:pt x="192675" y="191216"/>
                </a:lnTo>
                <a:lnTo>
                  <a:pt x="192675" y="45820"/>
                </a:lnTo>
                <a:close/>
              </a:path>
              <a:path w="1007110" h="194309">
                <a:moveTo>
                  <a:pt x="192675" y="13216"/>
                </a:moveTo>
                <a:lnTo>
                  <a:pt x="151128" y="13216"/>
                </a:lnTo>
                <a:lnTo>
                  <a:pt x="105166" y="125127"/>
                </a:lnTo>
                <a:lnTo>
                  <a:pt x="97232" y="148039"/>
                </a:lnTo>
                <a:lnTo>
                  <a:pt x="123500" y="148039"/>
                </a:lnTo>
                <a:lnTo>
                  <a:pt x="159091" y="59919"/>
                </a:lnTo>
                <a:lnTo>
                  <a:pt x="160851" y="57275"/>
                </a:lnTo>
                <a:lnTo>
                  <a:pt x="161746" y="51107"/>
                </a:lnTo>
                <a:lnTo>
                  <a:pt x="163505" y="45820"/>
                </a:lnTo>
                <a:lnTo>
                  <a:pt x="192675" y="45820"/>
                </a:lnTo>
                <a:lnTo>
                  <a:pt x="192675" y="13216"/>
                </a:lnTo>
                <a:close/>
              </a:path>
              <a:path w="1007110" h="194309">
                <a:moveTo>
                  <a:pt x="251880" y="63444"/>
                </a:moveTo>
                <a:lnTo>
                  <a:pt x="221815" y="63444"/>
                </a:lnTo>
                <a:lnTo>
                  <a:pt x="221815" y="191216"/>
                </a:lnTo>
                <a:lnTo>
                  <a:pt x="251880" y="191216"/>
                </a:lnTo>
                <a:lnTo>
                  <a:pt x="251880" y="63444"/>
                </a:lnTo>
                <a:close/>
              </a:path>
              <a:path w="1007110" h="194309">
                <a:moveTo>
                  <a:pt x="242156" y="9691"/>
                </a:moveTo>
                <a:lnTo>
                  <a:pt x="232433" y="9691"/>
                </a:lnTo>
                <a:lnTo>
                  <a:pt x="228019" y="11455"/>
                </a:lnTo>
                <a:lnTo>
                  <a:pt x="224470" y="14979"/>
                </a:lnTo>
                <a:lnTo>
                  <a:pt x="220950" y="17623"/>
                </a:lnTo>
                <a:lnTo>
                  <a:pt x="219190" y="22028"/>
                </a:lnTo>
                <a:lnTo>
                  <a:pt x="219190" y="31720"/>
                </a:lnTo>
                <a:lnTo>
                  <a:pt x="220950" y="36127"/>
                </a:lnTo>
                <a:lnTo>
                  <a:pt x="224470" y="39652"/>
                </a:lnTo>
                <a:lnTo>
                  <a:pt x="228019" y="42295"/>
                </a:lnTo>
                <a:lnTo>
                  <a:pt x="232433" y="44059"/>
                </a:lnTo>
                <a:lnTo>
                  <a:pt x="242156" y="44059"/>
                </a:lnTo>
                <a:lnTo>
                  <a:pt x="246571" y="42295"/>
                </a:lnTo>
                <a:lnTo>
                  <a:pt x="250120" y="39652"/>
                </a:lnTo>
                <a:lnTo>
                  <a:pt x="253639" y="36127"/>
                </a:lnTo>
                <a:lnTo>
                  <a:pt x="255399" y="31720"/>
                </a:lnTo>
                <a:lnTo>
                  <a:pt x="255399" y="22028"/>
                </a:lnTo>
                <a:lnTo>
                  <a:pt x="253639" y="18503"/>
                </a:lnTo>
                <a:lnTo>
                  <a:pt x="246571" y="11455"/>
                </a:lnTo>
                <a:lnTo>
                  <a:pt x="242156" y="9691"/>
                </a:lnTo>
                <a:close/>
              </a:path>
              <a:path w="1007110" h="194309">
                <a:moveTo>
                  <a:pt x="352632" y="60800"/>
                </a:moveTo>
                <a:lnTo>
                  <a:pt x="313172" y="65633"/>
                </a:lnTo>
                <a:lnTo>
                  <a:pt x="281049" y="94284"/>
                </a:lnTo>
                <a:lnTo>
                  <a:pt x="273086" y="130415"/>
                </a:lnTo>
                <a:lnTo>
                  <a:pt x="273584" y="139350"/>
                </a:lnTo>
                <a:lnTo>
                  <a:pt x="290419" y="176125"/>
                </a:lnTo>
                <a:lnTo>
                  <a:pt x="326873" y="193364"/>
                </a:lnTo>
                <a:lnTo>
                  <a:pt x="335840" y="193860"/>
                </a:lnTo>
                <a:lnTo>
                  <a:pt x="346099" y="193364"/>
                </a:lnTo>
                <a:lnTo>
                  <a:pt x="355614" y="191877"/>
                </a:lnTo>
                <a:lnTo>
                  <a:pt x="364302" y="189398"/>
                </a:lnTo>
                <a:lnTo>
                  <a:pt x="372078" y="185928"/>
                </a:lnTo>
                <a:lnTo>
                  <a:pt x="372943" y="185048"/>
                </a:lnTo>
                <a:lnTo>
                  <a:pt x="372943" y="169187"/>
                </a:lnTo>
                <a:lnTo>
                  <a:pt x="342014" y="169187"/>
                </a:lnTo>
                <a:lnTo>
                  <a:pt x="333745" y="168526"/>
                </a:lnTo>
                <a:lnTo>
                  <a:pt x="304666" y="137050"/>
                </a:lnTo>
                <a:lnTo>
                  <a:pt x="304015" y="127771"/>
                </a:lnTo>
                <a:lnTo>
                  <a:pt x="304680" y="118863"/>
                </a:lnTo>
                <a:lnTo>
                  <a:pt x="334640" y="86147"/>
                </a:lnTo>
                <a:lnTo>
                  <a:pt x="342908" y="85472"/>
                </a:lnTo>
                <a:lnTo>
                  <a:pt x="372943" y="85472"/>
                </a:lnTo>
                <a:lnTo>
                  <a:pt x="372943" y="66968"/>
                </a:lnTo>
                <a:lnTo>
                  <a:pt x="372078" y="66968"/>
                </a:lnTo>
                <a:lnTo>
                  <a:pt x="368529" y="65207"/>
                </a:lnTo>
                <a:lnTo>
                  <a:pt x="364115" y="63444"/>
                </a:lnTo>
                <a:lnTo>
                  <a:pt x="357911" y="62563"/>
                </a:lnTo>
                <a:lnTo>
                  <a:pt x="352632" y="60800"/>
                </a:lnTo>
                <a:close/>
              </a:path>
              <a:path w="1007110" h="194309">
                <a:moveTo>
                  <a:pt x="372943" y="157731"/>
                </a:moveTo>
                <a:lnTo>
                  <a:pt x="371183" y="158612"/>
                </a:lnTo>
                <a:lnTo>
                  <a:pt x="366769" y="162136"/>
                </a:lnTo>
                <a:lnTo>
                  <a:pt x="362355" y="164780"/>
                </a:lnTo>
                <a:lnTo>
                  <a:pt x="351737" y="168304"/>
                </a:lnTo>
                <a:lnTo>
                  <a:pt x="346428" y="169187"/>
                </a:lnTo>
                <a:lnTo>
                  <a:pt x="372943" y="169187"/>
                </a:lnTo>
                <a:lnTo>
                  <a:pt x="372943" y="157731"/>
                </a:lnTo>
                <a:close/>
              </a:path>
              <a:path w="1007110" h="194309">
                <a:moveTo>
                  <a:pt x="372943" y="85472"/>
                </a:moveTo>
                <a:lnTo>
                  <a:pt x="342908" y="85472"/>
                </a:lnTo>
                <a:lnTo>
                  <a:pt x="350187" y="86120"/>
                </a:lnTo>
                <a:lnTo>
                  <a:pt x="357382" y="88007"/>
                </a:lnTo>
                <a:lnTo>
                  <a:pt x="364408" y="91050"/>
                </a:lnTo>
                <a:lnTo>
                  <a:pt x="371183" y="95167"/>
                </a:lnTo>
                <a:lnTo>
                  <a:pt x="372943" y="96048"/>
                </a:lnTo>
                <a:lnTo>
                  <a:pt x="372943" y="85472"/>
                </a:lnTo>
                <a:close/>
              </a:path>
              <a:path w="1007110" h="194309">
                <a:moveTo>
                  <a:pt x="425079" y="63444"/>
                </a:moveTo>
                <a:lnTo>
                  <a:pt x="395044" y="63444"/>
                </a:lnTo>
                <a:lnTo>
                  <a:pt x="395044" y="191216"/>
                </a:lnTo>
                <a:lnTo>
                  <a:pt x="425079" y="191216"/>
                </a:lnTo>
                <a:lnTo>
                  <a:pt x="425079" y="126008"/>
                </a:lnTo>
                <a:lnTo>
                  <a:pt x="425577" y="117898"/>
                </a:lnTo>
                <a:lnTo>
                  <a:pt x="444525" y="88116"/>
                </a:lnTo>
                <a:lnTo>
                  <a:pt x="469281" y="88116"/>
                </a:lnTo>
                <a:lnTo>
                  <a:pt x="469281" y="85472"/>
                </a:lnTo>
                <a:lnTo>
                  <a:pt x="425079" y="85472"/>
                </a:lnTo>
                <a:lnTo>
                  <a:pt x="425079" y="63444"/>
                </a:lnTo>
                <a:close/>
              </a:path>
              <a:path w="1007110" h="194309">
                <a:moveTo>
                  <a:pt x="469281" y="88116"/>
                </a:moveTo>
                <a:lnTo>
                  <a:pt x="455144" y="88116"/>
                </a:lnTo>
                <a:lnTo>
                  <a:pt x="457798" y="88999"/>
                </a:lnTo>
                <a:lnTo>
                  <a:pt x="464867" y="90760"/>
                </a:lnTo>
                <a:lnTo>
                  <a:pt x="468386" y="92523"/>
                </a:lnTo>
                <a:lnTo>
                  <a:pt x="469281" y="93404"/>
                </a:lnTo>
                <a:lnTo>
                  <a:pt x="469281" y="88116"/>
                </a:lnTo>
                <a:close/>
              </a:path>
              <a:path w="1007110" h="194309">
                <a:moveTo>
                  <a:pt x="466627" y="61680"/>
                </a:moveTo>
                <a:lnTo>
                  <a:pt x="449835" y="61680"/>
                </a:lnTo>
                <a:lnTo>
                  <a:pt x="442766" y="63444"/>
                </a:lnTo>
                <a:lnTo>
                  <a:pt x="437457" y="68731"/>
                </a:lnTo>
                <a:lnTo>
                  <a:pt x="432148" y="73136"/>
                </a:lnTo>
                <a:lnTo>
                  <a:pt x="428628" y="78424"/>
                </a:lnTo>
                <a:lnTo>
                  <a:pt x="425974" y="85472"/>
                </a:lnTo>
                <a:lnTo>
                  <a:pt x="469281" y="85472"/>
                </a:lnTo>
                <a:lnTo>
                  <a:pt x="469281" y="63444"/>
                </a:lnTo>
                <a:lnTo>
                  <a:pt x="466627" y="61680"/>
                </a:lnTo>
                <a:close/>
              </a:path>
              <a:path w="1007110" h="194309">
                <a:moveTo>
                  <a:pt x="539104" y="60800"/>
                </a:moveTo>
                <a:lnTo>
                  <a:pt x="498822" y="70837"/>
                </a:lnTo>
                <a:lnTo>
                  <a:pt x="472185" y="113616"/>
                </a:lnTo>
                <a:lnTo>
                  <a:pt x="471041" y="128652"/>
                </a:lnTo>
                <a:lnTo>
                  <a:pt x="472185" y="143026"/>
                </a:lnTo>
                <a:lnTo>
                  <a:pt x="498154" y="183822"/>
                </a:lnTo>
                <a:lnTo>
                  <a:pt x="535554" y="193860"/>
                </a:lnTo>
                <a:lnTo>
                  <a:pt x="550101" y="192703"/>
                </a:lnTo>
                <a:lnTo>
                  <a:pt x="563162" y="189234"/>
                </a:lnTo>
                <a:lnTo>
                  <a:pt x="574574" y="183451"/>
                </a:lnTo>
                <a:lnTo>
                  <a:pt x="584171" y="175355"/>
                </a:lnTo>
                <a:lnTo>
                  <a:pt x="589140" y="169187"/>
                </a:lnTo>
                <a:lnTo>
                  <a:pt x="537314" y="169187"/>
                </a:lnTo>
                <a:lnTo>
                  <a:pt x="529712" y="168526"/>
                </a:lnTo>
                <a:lnTo>
                  <a:pt x="502621" y="137175"/>
                </a:lnTo>
                <a:lnTo>
                  <a:pt x="502031" y="128652"/>
                </a:lnTo>
                <a:lnTo>
                  <a:pt x="502092" y="126008"/>
                </a:lnTo>
                <a:lnTo>
                  <a:pt x="522848" y="88117"/>
                </a:lnTo>
                <a:lnTo>
                  <a:pt x="537314" y="85472"/>
                </a:lnTo>
                <a:lnTo>
                  <a:pt x="591237" y="85472"/>
                </a:lnTo>
                <a:lnTo>
                  <a:pt x="585930" y="78424"/>
                </a:lnTo>
                <a:lnTo>
                  <a:pt x="576500" y="70466"/>
                </a:lnTo>
                <a:lnTo>
                  <a:pt x="565492" y="64986"/>
                </a:lnTo>
                <a:lnTo>
                  <a:pt x="552997" y="61819"/>
                </a:lnTo>
                <a:lnTo>
                  <a:pt x="539104" y="60800"/>
                </a:lnTo>
                <a:close/>
              </a:path>
              <a:path w="1007110" h="194309">
                <a:moveTo>
                  <a:pt x="591237" y="85472"/>
                </a:moveTo>
                <a:lnTo>
                  <a:pt x="537314" y="85472"/>
                </a:lnTo>
                <a:lnTo>
                  <a:pt x="544789" y="86133"/>
                </a:lnTo>
                <a:lnTo>
                  <a:pt x="551347" y="88117"/>
                </a:lnTo>
                <a:lnTo>
                  <a:pt x="570850" y="126008"/>
                </a:lnTo>
                <a:lnTo>
                  <a:pt x="570810" y="128652"/>
                </a:lnTo>
                <a:lnTo>
                  <a:pt x="552119" y="166543"/>
                </a:lnTo>
                <a:lnTo>
                  <a:pt x="537314" y="169187"/>
                </a:lnTo>
                <a:lnTo>
                  <a:pt x="589140" y="169187"/>
                </a:lnTo>
                <a:lnTo>
                  <a:pt x="592279" y="165291"/>
                </a:lnTo>
                <a:lnTo>
                  <a:pt x="598077" y="153656"/>
                </a:lnTo>
                <a:lnTo>
                  <a:pt x="601560" y="140534"/>
                </a:lnTo>
                <a:lnTo>
                  <a:pt x="602722" y="126008"/>
                </a:lnTo>
                <a:lnTo>
                  <a:pt x="601588" y="111633"/>
                </a:lnTo>
                <a:lnTo>
                  <a:pt x="598297" y="98911"/>
                </a:lnTo>
                <a:lnTo>
                  <a:pt x="593021" y="87842"/>
                </a:lnTo>
                <a:lnTo>
                  <a:pt x="591237" y="85472"/>
                </a:lnTo>
                <a:close/>
              </a:path>
              <a:path w="1007110" h="194309">
                <a:moveTo>
                  <a:pt x="616860" y="157731"/>
                </a:moveTo>
                <a:lnTo>
                  <a:pt x="616860" y="186811"/>
                </a:lnTo>
                <a:lnTo>
                  <a:pt x="617755" y="186811"/>
                </a:lnTo>
                <a:lnTo>
                  <a:pt x="621274" y="189452"/>
                </a:lnTo>
                <a:lnTo>
                  <a:pt x="627448" y="190335"/>
                </a:lnTo>
                <a:lnTo>
                  <a:pt x="633652" y="192096"/>
                </a:lnTo>
                <a:lnTo>
                  <a:pt x="646030" y="193860"/>
                </a:lnTo>
                <a:lnTo>
                  <a:pt x="687547" y="183284"/>
                </a:lnTo>
                <a:lnTo>
                  <a:pt x="698262" y="170068"/>
                </a:lnTo>
                <a:lnTo>
                  <a:pt x="646892" y="170067"/>
                </a:lnTo>
                <a:lnTo>
                  <a:pt x="641615" y="169187"/>
                </a:lnTo>
                <a:lnTo>
                  <a:pt x="635412" y="167424"/>
                </a:lnTo>
                <a:lnTo>
                  <a:pt x="623034" y="162136"/>
                </a:lnTo>
                <a:lnTo>
                  <a:pt x="618620" y="158612"/>
                </a:lnTo>
                <a:lnTo>
                  <a:pt x="616860" y="157731"/>
                </a:lnTo>
                <a:close/>
              </a:path>
              <a:path w="1007110" h="194309">
                <a:moveTo>
                  <a:pt x="675170" y="60800"/>
                </a:moveTo>
                <a:lnTo>
                  <a:pt x="630997" y="71375"/>
                </a:lnTo>
                <a:lnTo>
                  <a:pt x="616860" y="99572"/>
                </a:lnTo>
                <a:lnTo>
                  <a:pt x="616860" y="105740"/>
                </a:lnTo>
                <a:lnTo>
                  <a:pt x="617755" y="111028"/>
                </a:lnTo>
                <a:lnTo>
                  <a:pt x="619514" y="115435"/>
                </a:lnTo>
                <a:lnTo>
                  <a:pt x="624823" y="124247"/>
                </a:lnTo>
                <a:lnTo>
                  <a:pt x="629238" y="126888"/>
                </a:lnTo>
                <a:lnTo>
                  <a:pt x="632757" y="130415"/>
                </a:lnTo>
                <a:lnTo>
                  <a:pt x="638961" y="133939"/>
                </a:lnTo>
                <a:lnTo>
                  <a:pt x="647789" y="137464"/>
                </a:lnTo>
                <a:lnTo>
                  <a:pt x="653963" y="140108"/>
                </a:lnTo>
                <a:lnTo>
                  <a:pt x="666341" y="146276"/>
                </a:lnTo>
                <a:lnTo>
                  <a:pt x="668101" y="148039"/>
                </a:lnTo>
                <a:lnTo>
                  <a:pt x="669890" y="150680"/>
                </a:lnTo>
                <a:lnTo>
                  <a:pt x="670755" y="152444"/>
                </a:lnTo>
                <a:lnTo>
                  <a:pt x="671650" y="154207"/>
                </a:lnTo>
                <a:lnTo>
                  <a:pt x="671650" y="165660"/>
                </a:lnTo>
                <a:lnTo>
                  <a:pt x="665476" y="170068"/>
                </a:lnTo>
                <a:lnTo>
                  <a:pt x="698262" y="170067"/>
                </a:lnTo>
                <a:lnTo>
                  <a:pt x="700843" y="162467"/>
                </a:lnTo>
                <a:lnTo>
                  <a:pt x="701685" y="154207"/>
                </a:lnTo>
                <a:lnTo>
                  <a:pt x="701685" y="145395"/>
                </a:lnTo>
                <a:lnTo>
                  <a:pt x="668996" y="116316"/>
                </a:lnTo>
                <a:lnTo>
                  <a:pt x="659272" y="112791"/>
                </a:lnTo>
                <a:lnTo>
                  <a:pt x="653098" y="109264"/>
                </a:lnTo>
                <a:lnTo>
                  <a:pt x="651309" y="106623"/>
                </a:lnTo>
                <a:lnTo>
                  <a:pt x="648684" y="104860"/>
                </a:lnTo>
                <a:lnTo>
                  <a:pt x="646895" y="101336"/>
                </a:lnTo>
                <a:lnTo>
                  <a:pt x="646895" y="93404"/>
                </a:lnTo>
                <a:lnTo>
                  <a:pt x="648684" y="90760"/>
                </a:lnTo>
                <a:lnTo>
                  <a:pt x="652204" y="88116"/>
                </a:lnTo>
                <a:lnTo>
                  <a:pt x="654858" y="85472"/>
                </a:lnTo>
                <a:lnTo>
                  <a:pt x="659272" y="84592"/>
                </a:lnTo>
                <a:lnTo>
                  <a:pt x="694616" y="84592"/>
                </a:lnTo>
                <a:lnTo>
                  <a:pt x="694616" y="66088"/>
                </a:lnTo>
                <a:lnTo>
                  <a:pt x="691097" y="64324"/>
                </a:lnTo>
                <a:lnTo>
                  <a:pt x="686681" y="63443"/>
                </a:lnTo>
                <a:lnTo>
                  <a:pt x="680479" y="61680"/>
                </a:lnTo>
                <a:lnTo>
                  <a:pt x="675170" y="60800"/>
                </a:lnTo>
                <a:close/>
              </a:path>
              <a:path w="1007110" h="194309">
                <a:moveTo>
                  <a:pt x="694616" y="84592"/>
                </a:moveTo>
                <a:lnTo>
                  <a:pt x="669890" y="84592"/>
                </a:lnTo>
                <a:lnTo>
                  <a:pt x="680479" y="86355"/>
                </a:lnTo>
                <a:lnTo>
                  <a:pt x="685788" y="88116"/>
                </a:lnTo>
                <a:lnTo>
                  <a:pt x="690202" y="90760"/>
                </a:lnTo>
                <a:lnTo>
                  <a:pt x="693751" y="92524"/>
                </a:lnTo>
                <a:lnTo>
                  <a:pt x="694616" y="93404"/>
                </a:lnTo>
                <a:lnTo>
                  <a:pt x="694616" y="84592"/>
                </a:lnTo>
                <a:close/>
              </a:path>
              <a:path w="1007110" h="194309">
                <a:moveTo>
                  <a:pt x="782125" y="60800"/>
                </a:moveTo>
                <a:lnTo>
                  <a:pt x="742712" y="70837"/>
                </a:lnTo>
                <a:lnTo>
                  <a:pt x="716102" y="113617"/>
                </a:lnTo>
                <a:lnTo>
                  <a:pt x="714957" y="128652"/>
                </a:lnTo>
                <a:lnTo>
                  <a:pt x="716102" y="143026"/>
                </a:lnTo>
                <a:lnTo>
                  <a:pt x="742058" y="183822"/>
                </a:lnTo>
                <a:lnTo>
                  <a:pt x="779471" y="193860"/>
                </a:lnTo>
                <a:lnTo>
                  <a:pt x="794017" y="192703"/>
                </a:lnTo>
                <a:lnTo>
                  <a:pt x="807075" y="189234"/>
                </a:lnTo>
                <a:lnTo>
                  <a:pt x="818478" y="183451"/>
                </a:lnTo>
                <a:lnTo>
                  <a:pt x="828057" y="175356"/>
                </a:lnTo>
                <a:lnTo>
                  <a:pt x="832951" y="169187"/>
                </a:lnTo>
                <a:lnTo>
                  <a:pt x="781231" y="169187"/>
                </a:lnTo>
                <a:lnTo>
                  <a:pt x="773251" y="168526"/>
                </a:lnTo>
                <a:lnTo>
                  <a:pt x="746534" y="137175"/>
                </a:lnTo>
                <a:lnTo>
                  <a:pt x="745947" y="128652"/>
                </a:lnTo>
                <a:lnTo>
                  <a:pt x="746008" y="126008"/>
                </a:lnTo>
                <a:lnTo>
                  <a:pt x="766430" y="88117"/>
                </a:lnTo>
                <a:lnTo>
                  <a:pt x="781231" y="85472"/>
                </a:lnTo>
                <a:lnTo>
                  <a:pt x="834541" y="85472"/>
                </a:lnTo>
                <a:lnTo>
                  <a:pt x="828952" y="78424"/>
                </a:lnTo>
                <a:lnTo>
                  <a:pt x="820012" y="70466"/>
                </a:lnTo>
                <a:lnTo>
                  <a:pt x="809174" y="64986"/>
                </a:lnTo>
                <a:lnTo>
                  <a:pt x="796518" y="61819"/>
                </a:lnTo>
                <a:lnTo>
                  <a:pt x="782125" y="60800"/>
                </a:lnTo>
                <a:close/>
              </a:path>
              <a:path w="1007110" h="194309">
                <a:moveTo>
                  <a:pt x="834541" y="85472"/>
                </a:moveTo>
                <a:lnTo>
                  <a:pt x="781231" y="85472"/>
                </a:lnTo>
                <a:lnTo>
                  <a:pt x="788706" y="86134"/>
                </a:lnTo>
                <a:lnTo>
                  <a:pt x="795264" y="88117"/>
                </a:lnTo>
                <a:lnTo>
                  <a:pt x="814767" y="126008"/>
                </a:lnTo>
                <a:lnTo>
                  <a:pt x="814724" y="128652"/>
                </a:lnTo>
                <a:lnTo>
                  <a:pt x="795599" y="166543"/>
                </a:lnTo>
                <a:lnTo>
                  <a:pt x="781231" y="169187"/>
                </a:lnTo>
                <a:lnTo>
                  <a:pt x="832951" y="169187"/>
                </a:lnTo>
                <a:lnTo>
                  <a:pt x="836043" y="165291"/>
                </a:lnTo>
                <a:lnTo>
                  <a:pt x="841542" y="153656"/>
                </a:lnTo>
                <a:lnTo>
                  <a:pt x="844721" y="140534"/>
                </a:lnTo>
                <a:lnTo>
                  <a:pt x="845744" y="126008"/>
                </a:lnTo>
                <a:lnTo>
                  <a:pt x="844735" y="111633"/>
                </a:lnTo>
                <a:lnTo>
                  <a:pt x="841654" y="98911"/>
                </a:lnTo>
                <a:lnTo>
                  <a:pt x="836420" y="87842"/>
                </a:lnTo>
                <a:lnTo>
                  <a:pt x="834541" y="85472"/>
                </a:lnTo>
                <a:close/>
              </a:path>
              <a:path w="1007110" h="194309">
                <a:moveTo>
                  <a:pt x="975666" y="88116"/>
                </a:moveTo>
                <a:lnTo>
                  <a:pt x="945601" y="88116"/>
                </a:lnTo>
                <a:lnTo>
                  <a:pt x="945601" y="153324"/>
                </a:lnTo>
                <a:lnTo>
                  <a:pt x="947936" y="171182"/>
                </a:lnTo>
                <a:lnTo>
                  <a:pt x="954993" y="183836"/>
                </a:lnTo>
                <a:lnTo>
                  <a:pt x="966854" y="191367"/>
                </a:lnTo>
                <a:lnTo>
                  <a:pt x="983600" y="193860"/>
                </a:lnTo>
                <a:lnTo>
                  <a:pt x="991563" y="193860"/>
                </a:lnTo>
                <a:lnTo>
                  <a:pt x="995978" y="192980"/>
                </a:lnTo>
                <a:lnTo>
                  <a:pt x="1003941" y="190336"/>
                </a:lnTo>
                <a:lnTo>
                  <a:pt x="1005701" y="189452"/>
                </a:lnTo>
                <a:lnTo>
                  <a:pt x="1006596" y="189452"/>
                </a:lnTo>
                <a:lnTo>
                  <a:pt x="1006596" y="169188"/>
                </a:lnTo>
                <a:lnTo>
                  <a:pt x="987149" y="169188"/>
                </a:lnTo>
                <a:lnTo>
                  <a:pt x="982735" y="167424"/>
                </a:lnTo>
                <a:lnTo>
                  <a:pt x="980080" y="164780"/>
                </a:lnTo>
                <a:lnTo>
                  <a:pt x="977426" y="161256"/>
                </a:lnTo>
                <a:lnTo>
                  <a:pt x="975666" y="155968"/>
                </a:lnTo>
                <a:lnTo>
                  <a:pt x="975666" y="88116"/>
                </a:lnTo>
                <a:close/>
              </a:path>
              <a:path w="1007110" h="194309">
                <a:moveTo>
                  <a:pt x="900534" y="88116"/>
                </a:moveTo>
                <a:lnTo>
                  <a:pt x="870500" y="88116"/>
                </a:lnTo>
                <a:lnTo>
                  <a:pt x="870500" y="191216"/>
                </a:lnTo>
                <a:lnTo>
                  <a:pt x="900534" y="191216"/>
                </a:lnTo>
                <a:lnTo>
                  <a:pt x="900534" y="88116"/>
                </a:lnTo>
                <a:close/>
              </a:path>
              <a:path w="1007110" h="194309">
                <a:moveTo>
                  <a:pt x="1006596" y="164780"/>
                </a:moveTo>
                <a:lnTo>
                  <a:pt x="1001287" y="167424"/>
                </a:lnTo>
                <a:lnTo>
                  <a:pt x="995978" y="169188"/>
                </a:lnTo>
                <a:lnTo>
                  <a:pt x="1006596" y="169188"/>
                </a:lnTo>
                <a:lnTo>
                  <a:pt x="1006596" y="164780"/>
                </a:lnTo>
                <a:close/>
              </a:path>
              <a:path w="1007110" h="194309">
                <a:moveTo>
                  <a:pt x="1006596" y="63444"/>
                </a:moveTo>
                <a:lnTo>
                  <a:pt x="849293" y="63444"/>
                </a:lnTo>
                <a:lnTo>
                  <a:pt x="849293" y="88116"/>
                </a:lnTo>
                <a:lnTo>
                  <a:pt x="1006596" y="88116"/>
                </a:lnTo>
                <a:lnTo>
                  <a:pt x="1006596" y="63444"/>
                </a:lnTo>
                <a:close/>
              </a:path>
              <a:path w="1007110" h="194309">
                <a:moveTo>
                  <a:pt x="923500" y="0"/>
                </a:moveTo>
                <a:lnTo>
                  <a:pt x="885502" y="9692"/>
                </a:lnTo>
                <a:lnTo>
                  <a:pt x="870500" y="37008"/>
                </a:lnTo>
                <a:lnTo>
                  <a:pt x="870500" y="63444"/>
                </a:lnTo>
                <a:lnTo>
                  <a:pt x="900534" y="63444"/>
                </a:lnTo>
                <a:lnTo>
                  <a:pt x="900534" y="40532"/>
                </a:lnTo>
                <a:lnTo>
                  <a:pt x="902294" y="34364"/>
                </a:lnTo>
                <a:lnTo>
                  <a:pt x="905843" y="30840"/>
                </a:lnTo>
                <a:lnTo>
                  <a:pt x="908498" y="26435"/>
                </a:lnTo>
                <a:lnTo>
                  <a:pt x="913777" y="24672"/>
                </a:lnTo>
                <a:lnTo>
                  <a:pt x="934118" y="24672"/>
                </a:lnTo>
                <a:lnTo>
                  <a:pt x="934118" y="2643"/>
                </a:lnTo>
                <a:lnTo>
                  <a:pt x="933224" y="2643"/>
                </a:lnTo>
                <a:lnTo>
                  <a:pt x="928809" y="880"/>
                </a:lnTo>
                <a:lnTo>
                  <a:pt x="923500" y="0"/>
                </a:lnTo>
                <a:close/>
              </a:path>
              <a:path w="1007110" h="194309">
                <a:moveTo>
                  <a:pt x="975666" y="25552"/>
                </a:moveTo>
                <a:lnTo>
                  <a:pt x="974771" y="25552"/>
                </a:lnTo>
                <a:lnTo>
                  <a:pt x="946496" y="34364"/>
                </a:lnTo>
                <a:lnTo>
                  <a:pt x="945601" y="35247"/>
                </a:lnTo>
                <a:lnTo>
                  <a:pt x="945601" y="63444"/>
                </a:lnTo>
                <a:lnTo>
                  <a:pt x="975666" y="63444"/>
                </a:lnTo>
                <a:lnTo>
                  <a:pt x="975666" y="25552"/>
                </a:lnTo>
                <a:close/>
              </a:path>
              <a:path w="1007110" h="194309">
                <a:moveTo>
                  <a:pt x="934118" y="24672"/>
                </a:moveTo>
                <a:lnTo>
                  <a:pt x="923500" y="24672"/>
                </a:lnTo>
                <a:lnTo>
                  <a:pt x="927945" y="25552"/>
                </a:lnTo>
                <a:lnTo>
                  <a:pt x="932359" y="28196"/>
                </a:lnTo>
                <a:lnTo>
                  <a:pt x="934118" y="28196"/>
                </a:lnTo>
                <a:lnTo>
                  <a:pt x="934118" y="24672"/>
                </a:lnTo>
                <a:close/>
              </a:path>
            </a:pathLst>
          </a:custGeom>
          <a:solidFill>
            <a:srgbClr val="737373"/>
          </a:solidFill>
        </p:spPr>
        <p:txBody>
          <a:bodyPr wrap="square" lIns="0" tIns="0" rIns="0" bIns="0" rtlCol="0"/>
          <a:lstStyle/>
          <a:p>
            <a:endParaRPr/>
          </a:p>
        </p:txBody>
      </p:sp>
      <p:sp>
        <p:nvSpPr>
          <p:cNvPr id="4" name="object 4"/>
          <p:cNvSpPr/>
          <p:nvPr/>
        </p:nvSpPr>
        <p:spPr>
          <a:xfrm>
            <a:off x="594968" y="597426"/>
            <a:ext cx="296932" cy="296076"/>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6376415" y="815339"/>
            <a:ext cx="5125211" cy="5362956"/>
          </a:xfrm>
          <a:prstGeom prst="rect">
            <a:avLst/>
          </a:prstGeom>
          <a:blipFill>
            <a:blip r:embed="rId3" cstate="print"/>
            <a:stretch>
              <a:fillRect/>
            </a:stretch>
          </a:blipFill>
        </p:spPr>
        <p:txBody>
          <a:bodyPr wrap="square" lIns="0" tIns="0" rIns="0" bIns="0" rtlCol="0"/>
          <a:lstStyle/>
          <a:p>
            <a:endParaRPr/>
          </a:p>
        </p:txBody>
      </p:sp>
      <p:sp>
        <p:nvSpPr>
          <p:cNvPr id="7" name="object 7"/>
          <p:cNvSpPr/>
          <p:nvPr/>
        </p:nvSpPr>
        <p:spPr>
          <a:xfrm>
            <a:off x="603897" y="2800222"/>
            <a:ext cx="394334" cy="259461"/>
          </a:xfrm>
          <a:prstGeom prst="rect">
            <a:avLst/>
          </a:prstGeom>
          <a:blipFill>
            <a:blip r:embed="rId4" cstate="print"/>
            <a:stretch>
              <a:fillRect/>
            </a:stretch>
          </a:blipFill>
        </p:spPr>
        <p:txBody>
          <a:bodyPr wrap="square" lIns="0" tIns="0" rIns="0" bIns="0" rtlCol="0"/>
          <a:lstStyle/>
          <a:p>
            <a:endParaRPr/>
          </a:p>
        </p:txBody>
      </p:sp>
      <p:sp>
        <p:nvSpPr>
          <p:cNvPr id="8" name="object 8"/>
          <p:cNvSpPr/>
          <p:nvPr/>
        </p:nvSpPr>
        <p:spPr>
          <a:xfrm>
            <a:off x="1016000" y="2948050"/>
            <a:ext cx="94970" cy="19938"/>
          </a:xfrm>
          <a:prstGeom prst="rect">
            <a:avLst/>
          </a:prstGeom>
          <a:blipFill>
            <a:blip r:embed="rId5" cstate="print"/>
            <a:stretch>
              <a:fillRect/>
            </a:stretch>
          </a:blipFill>
        </p:spPr>
        <p:txBody>
          <a:bodyPr wrap="square" lIns="0" tIns="0" rIns="0" bIns="0" rtlCol="0"/>
          <a:lstStyle/>
          <a:p>
            <a:endParaRPr/>
          </a:p>
        </p:txBody>
      </p:sp>
      <p:sp>
        <p:nvSpPr>
          <p:cNvPr id="9" name="object 9"/>
          <p:cNvSpPr/>
          <p:nvPr/>
        </p:nvSpPr>
        <p:spPr>
          <a:xfrm>
            <a:off x="1142720" y="2798063"/>
            <a:ext cx="558952" cy="263906"/>
          </a:xfrm>
          <a:prstGeom prst="rect">
            <a:avLst/>
          </a:prstGeom>
          <a:blipFill>
            <a:blip r:embed="rId6" cstate="print"/>
            <a:stretch>
              <a:fillRect/>
            </a:stretch>
          </a:blipFill>
        </p:spPr>
        <p:txBody>
          <a:bodyPr wrap="square" lIns="0" tIns="0" rIns="0" bIns="0" rtlCol="0"/>
          <a:lstStyle/>
          <a:p>
            <a:endParaRPr/>
          </a:p>
        </p:txBody>
      </p:sp>
      <p:sp>
        <p:nvSpPr>
          <p:cNvPr id="10" name="object 10"/>
          <p:cNvSpPr/>
          <p:nvPr/>
        </p:nvSpPr>
        <p:spPr>
          <a:xfrm>
            <a:off x="1817635" y="2947669"/>
            <a:ext cx="94914" cy="20320"/>
          </a:xfrm>
          <a:prstGeom prst="rect">
            <a:avLst/>
          </a:prstGeom>
          <a:blipFill>
            <a:blip r:embed="rId5" cstate="print"/>
            <a:stretch>
              <a:fillRect/>
            </a:stretch>
          </a:blipFill>
        </p:spPr>
        <p:txBody>
          <a:bodyPr wrap="square" lIns="0" tIns="0" rIns="0" bIns="0" rtlCol="0"/>
          <a:lstStyle/>
          <a:p>
            <a:endParaRPr/>
          </a:p>
        </p:txBody>
      </p:sp>
      <p:sp>
        <p:nvSpPr>
          <p:cNvPr id="11" name="object 11"/>
          <p:cNvSpPr/>
          <p:nvPr/>
        </p:nvSpPr>
        <p:spPr>
          <a:xfrm>
            <a:off x="2043302" y="2780410"/>
            <a:ext cx="2455545" cy="281559"/>
          </a:xfrm>
          <a:prstGeom prst="rect">
            <a:avLst/>
          </a:prstGeom>
          <a:blipFill>
            <a:blip r:embed="rId7" cstate="print"/>
            <a:stretch>
              <a:fillRect/>
            </a:stretch>
          </a:blipFill>
        </p:spPr>
        <p:txBody>
          <a:bodyPr wrap="square" lIns="0" tIns="0" rIns="0" bIns="0" rtlCol="0"/>
          <a:lstStyle/>
          <a:p>
            <a:endParaRPr/>
          </a:p>
        </p:txBody>
      </p:sp>
      <p:sp>
        <p:nvSpPr>
          <p:cNvPr id="12" name="object 12"/>
          <p:cNvSpPr/>
          <p:nvPr/>
        </p:nvSpPr>
        <p:spPr>
          <a:xfrm>
            <a:off x="603897" y="3220465"/>
            <a:ext cx="2527160" cy="349504"/>
          </a:xfrm>
          <a:prstGeom prst="rect">
            <a:avLst/>
          </a:prstGeom>
          <a:blipFill>
            <a:blip r:embed="rId8" cstate="print"/>
            <a:stretch>
              <a:fillRect/>
            </a:stretch>
          </a:blipFill>
        </p:spPr>
        <p:txBody>
          <a:bodyPr wrap="square" lIns="0" tIns="0" rIns="0" bIns="0" rtlCol="0"/>
          <a:lstStyle/>
          <a:p>
            <a:endParaRPr/>
          </a:p>
        </p:txBody>
      </p:sp>
      <p:sp>
        <p:nvSpPr>
          <p:cNvPr id="13" name="object 13"/>
          <p:cNvSpPr txBox="1"/>
          <p:nvPr/>
        </p:nvSpPr>
        <p:spPr>
          <a:xfrm>
            <a:off x="583183" y="3986910"/>
            <a:ext cx="2747010" cy="546735"/>
          </a:xfrm>
          <a:prstGeom prst="rect">
            <a:avLst/>
          </a:prstGeom>
        </p:spPr>
        <p:txBody>
          <a:bodyPr vert="horz" wrap="square" lIns="0" tIns="12700" rIns="0" bIns="0" rtlCol="0">
            <a:spAutoFit/>
          </a:bodyPr>
          <a:lstStyle/>
          <a:p>
            <a:pPr marL="12700">
              <a:lnSpc>
                <a:spcPts val="2050"/>
              </a:lnSpc>
              <a:spcBef>
                <a:spcPts val="100"/>
              </a:spcBef>
            </a:pPr>
            <a:r>
              <a:rPr lang="en-US" dirty="0">
                <a:latin typeface="Calibri"/>
                <a:cs typeface="Calibri"/>
              </a:rPr>
              <a:t>Jordan Radkov</a:t>
            </a:r>
            <a:endParaRPr sz="1800" dirty="0">
              <a:latin typeface="Calibri"/>
              <a:cs typeface="Calibri"/>
            </a:endParaRPr>
          </a:p>
          <a:p>
            <a:pPr marL="12700">
              <a:lnSpc>
                <a:spcPts val="2050"/>
              </a:lnSpc>
            </a:pPr>
            <a:r>
              <a:rPr lang="en-US" sz="1800" spc="-10" dirty="0">
                <a:latin typeface="Calibri"/>
                <a:cs typeface="Calibri"/>
              </a:rPr>
              <a:t>Cloud Solution Architect</a:t>
            </a:r>
            <a:endParaRPr sz="1800" dirty="0">
              <a:latin typeface="Calibri"/>
              <a:cs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17042" y="259791"/>
            <a:ext cx="4410075" cy="452120"/>
          </a:xfrm>
          <a:prstGeom prst="rect">
            <a:avLst/>
          </a:prstGeom>
        </p:spPr>
        <p:txBody>
          <a:bodyPr vert="horz" wrap="square" lIns="0" tIns="12065" rIns="0" bIns="0" rtlCol="0">
            <a:spAutoFit/>
          </a:bodyPr>
          <a:lstStyle/>
          <a:p>
            <a:pPr marL="12700">
              <a:lnSpc>
                <a:spcPct val="100000"/>
              </a:lnSpc>
              <a:spcBef>
                <a:spcPts val="95"/>
              </a:spcBef>
            </a:pPr>
            <a:r>
              <a:rPr sz="2800" spc="-45" dirty="0">
                <a:solidFill>
                  <a:srgbClr val="0071C5"/>
                </a:solidFill>
              </a:rPr>
              <a:t>Securing </a:t>
            </a:r>
            <a:r>
              <a:rPr sz="2800" spc="-35" dirty="0">
                <a:solidFill>
                  <a:srgbClr val="0071C5"/>
                </a:solidFill>
              </a:rPr>
              <a:t>the </a:t>
            </a:r>
            <a:r>
              <a:rPr sz="2800" spc="-50" dirty="0">
                <a:solidFill>
                  <a:srgbClr val="0071C5"/>
                </a:solidFill>
              </a:rPr>
              <a:t>Azure</a:t>
            </a:r>
            <a:r>
              <a:rPr sz="2800" spc="-260" dirty="0">
                <a:solidFill>
                  <a:srgbClr val="0071C5"/>
                </a:solidFill>
              </a:rPr>
              <a:t> </a:t>
            </a:r>
            <a:r>
              <a:rPr sz="2800" spc="-50" dirty="0">
                <a:solidFill>
                  <a:srgbClr val="0071C5"/>
                </a:solidFill>
              </a:rPr>
              <a:t>Platform</a:t>
            </a:r>
            <a:endParaRPr sz="2800"/>
          </a:p>
        </p:txBody>
      </p:sp>
      <p:sp>
        <p:nvSpPr>
          <p:cNvPr id="3" name="object 3"/>
          <p:cNvSpPr txBox="1"/>
          <p:nvPr/>
        </p:nvSpPr>
        <p:spPr>
          <a:xfrm>
            <a:off x="517042" y="1548129"/>
            <a:ext cx="9726295" cy="2374900"/>
          </a:xfrm>
          <a:prstGeom prst="rect">
            <a:avLst/>
          </a:prstGeom>
        </p:spPr>
        <p:txBody>
          <a:bodyPr vert="horz" wrap="square" lIns="0" tIns="12700" rIns="0" bIns="0" rtlCol="0">
            <a:spAutoFit/>
          </a:bodyPr>
          <a:lstStyle/>
          <a:p>
            <a:pPr marL="12700">
              <a:lnSpc>
                <a:spcPct val="100000"/>
              </a:lnSpc>
              <a:spcBef>
                <a:spcPts val="100"/>
              </a:spcBef>
            </a:pPr>
            <a:r>
              <a:rPr sz="2400" b="1" spc="-45" dirty="0">
                <a:solidFill>
                  <a:srgbClr val="3B3B41"/>
                </a:solidFill>
                <a:latin typeface="Segoe UI Semibold"/>
                <a:cs typeface="Segoe UI Semibold"/>
              </a:rPr>
              <a:t>Azure</a:t>
            </a:r>
            <a:r>
              <a:rPr sz="2400" b="1" spc="-120" dirty="0">
                <a:solidFill>
                  <a:srgbClr val="3B3B41"/>
                </a:solidFill>
                <a:latin typeface="Segoe UI Semibold"/>
                <a:cs typeface="Segoe UI Semibold"/>
              </a:rPr>
              <a:t> </a:t>
            </a:r>
            <a:r>
              <a:rPr sz="2400" b="1" spc="-45" dirty="0">
                <a:solidFill>
                  <a:srgbClr val="3B3B41"/>
                </a:solidFill>
                <a:latin typeface="Segoe UI Semibold"/>
                <a:cs typeface="Segoe UI Semibold"/>
              </a:rPr>
              <a:t>Key</a:t>
            </a:r>
            <a:r>
              <a:rPr sz="2400" b="1" spc="-95" dirty="0">
                <a:solidFill>
                  <a:srgbClr val="3B3B41"/>
                </a:solidFill>
                <a:latin typeface="Segoe UI Semibold"/>
                <a:cs typeface="Segoe UI Semibold"/>
              </a:rPr>
              <a:t> </a:t>
            </a:r>
            <a:r>
              <a:rPr sz="2400" b="1" spc="-80" dirty="0">
                <a:solidFill>
                  <a:srgbClr val="3B3B41"/>
                </a:solidFill>
                <a:latin typeface="Segoe UI Semibold"/>
                <a:cs typeface="Segoe UI Semibold"/>
              </a:rPr>
              <a:t>Vault</a:t>
            </a:r>
            <a:r>
              <a:rPr sz="2400" b="1" spc="-114" dirty="0">
                <a:solidFill>
                  <a:srgbClr val="3B3B41"/>
                </a:solidFill>
                <a:latin typeface="Segoe UI Semibold"/>
                <a:cs typeface="Segoe UI Semibold"/>
              </a:rPr>
              <a:t> </a:t>
            </a:r>
            <a:r>
              <a:rPr sz="2400" b="1" spc="-30" dirty="0">
                <a:solidFill>
                  <a:srgbClr val="3B3B41"/>
                </a:solidFill>
                <a:latin typeface="Segoe UI Semibold"/>
                <a:cs typeface="Segoe UI Semibold"/>
              </a:rPr>
              <a:t>is</a:t>
            </a:r>
            <a:r>
              <a:rPr sz="2400" b="1" spc="-90" dirty="0">
                <a:solidFill>
                  <a:srgbClr val="3B3B41"/>
                </a:solidFill>
                <a:latin typeface="Segoe UI Semibold"/>
                <a:cs typeface="Segoe UI Semibold"/>
              </a:rPr>
              <a:t> </a:t>
            </a:r>
            <a:r>
              <a:rPr sz="2400" b="1" dirty="0">
                <a:solidFill>
                  <a:srgbClr val="3B3B41"/>
                </a:solidFill>
                <a:latin typeface="Segoe UI Semibold"/>
                <a:cs typeface="Segoe UI Semibold"/>
              </a:rPr>
              <a:t>a</a:t>
            </a:r>
            <a:r>
              <a:rPr sz="2400" b="1" spc="-110" dirty="0">
                <a:solidFill>
                  <a:srgbClr val="3B3B41"/>
                </a:solidFill>
                <a:latin typeface="Segoe UI Semibold"/>
                <a:cs typeface="Segoe UI Semibold"/>
              </a:rPr>
              <a:t> </a:t>
            </a:r>
            <a:r>
              <a:rPr sz="2400" b="1" spc="-45" dirty="0">
                <a:solidFill>
                  <a:srgbClr val="3B3B41"/>
                </a:solidFill>
                <a:latin typeface="Segoe UI Semibold"/>
                <a:cs typeface="Segoe UI Semibold"/>
              </a:rPr>
              <a:t>managed</a:t>
            </a:r>
            <a:r>
              <a:rPr sz="2400" b="1" spc="-114" dirty="0">
                <a:solidFill>
                  <a:srgbClr val="3B3B41"/>
                </a:solidFill>
                <a:latin typeface="Segoe UI Semibold"/>
                <a:cs typeface="Segoe UI Semibold"/>
              </a:rPr>
              <a:t> </a:t>
            </a:r>
            <a:r>
              <a:rPr sz="2400" b="1" spc="-40" dirty="0">
                <a:solidFill>
                  <a:srgbClr val="3B3B41"/>
                </a:solidFill>
                <a:latin typeface="Segoe UI Semibold"/>
                <a:cs typeface="Segoe UI Semibold"/>
              </a:rPr>
              <a:t>FIPS</a:t>
            </a:r>
            <a:r>
              <a:rPr sz="2400" b="1" spc="-95" dirty="0">
                <a:solidFill>
                  <a:srgbClr val="3B3B41"/>
                </a:solidFill>
                <a:latin typeface="Segoe UI Semibold"/>
                <a:cs typeface="Segoe UI Semibold"/>
              </a:rPr>
              <a:t> </a:t>
            </a:r>
            <a:r>
              <a:rPr sz="2400" b="1" spc="-45" dirty="0">
                <a:solidFill>
                  <a:srgbClr val="3B3B41"/>
                </a:solidFill>
                <a:latin typeface="Segoe UI Semibold"/>
                <a:cs typeface="Segoe UI Semibold"/>
              </a:rPr>
              <a:t>140-2</a:t>
            </a:r>
            <a:r>
              <a:rPr sz="2400" b="1" spc="-85" dirty="0">
                <a:solidFill>
                  <a:srgbClr val="3B3B41"/>
                </a:solidFill>
                <a:latin typeface="Segoe UI Semibold"/>
                <a:cs typeface="Segoe UI Semibold"/>
              </a:rPr>
              <a:t> </a:t>
            </a:r>
            <a:r>
              <a:rPr sz="2400" b="1" spc="-50" dirty="0">
                <a:solidFill>
                  <a:srgbClr val="3B3B41"/>
                </a:solidFill>
                <a:latin typeface="Segoe UI Semibold"/>
                <a:cs typeface="Segoe UI Semibold"/>
              </a:rPr>
              <a:t>Level</a:t>
            </a:r>
            <a:r>
              <a:rPr sz="2400" b="1" spc="-95" dirty="0">
                <a:solidFill>
                  <a:srgbClr val="3B3B41"/>
                </a:solidFill>
                <a:latin typeface="Segoe UI Semibold"/>
                <a:cs typeface="Segoe UI Semibold"/>
              </a:rPr>
              <a:t> </a:t>
            </a:r>
            <a:r>
              <a:rPr sz="2400" b="1" dirty="0">
                <a:solidFill>
                  <a:srgbClr val="3B3B41"/>
                </a:solidFill>
                <a:latin typeface="Segoe UI Semibold"/>
                <a:cs typeface="Segoe UI Semibold"/>
              </a:rPr>
              <a:t>2</a:t>
            </a:r>
            <a:r>
              <a:rPr sz="2400" b="1" spc="-100" dirty="0">
                <a:solidFill>
                  <a:srgbClr val="3B3B41"/>
                </a:solidFill>
                <a:latin typeface="Segoe UI Semibold"/>
                <a:cs typeface="Segoe UI Semibold"/>
              </a:rPr>
              <a:t> </a:t>
            </a:r>
            <a:r>
              <a:rPr sz="2400" b="1" spc="-50" dirty="0">
                <a:solidFill>
                  <a:srgbClr val="3B3B41"/>
                </a:solidFill>
                <a:latin typeface="Segoe UI Semibold"/>
                <a:cs typeface="Segoe UI Semibold"/>
              </a:rPr>
              <a:t>HSM-based</a:t>
            </a:r>
            <a:r>
              <a:rPr sz="2400" b="1" spc="-114" dirty="0">
                <a:solidFill>
                  <a:srgbClr val="3B3B41"/>
                </a:solidFill>
                <a:latin typeface="Segoe UI Semibold"/>
                <a:cs typeface="Segoe UI Semibold"/>
              </a:rPr>
              <a:t> </a:t>
            </a:r>
            <a:r>
              <a:rPr sz="2400" b="1" spc="-35" dirty="0">
                <a:solidFill>
                  <a:srgbClr val="3B3B41"/>
                </a:solidFill>
                <a:latin typeface="Segoe UI Semibold"/>
                <a:cs typeface="Segoe UI Semibold"/>
              </a:rPr>
              <a:t>service:</a:t>
            </a:r>
            <a:endParaRPr sz="2400">
              <a:latin typeface="Segoe UI Semibold"/>
              <a:cs typeface="Segoe UI Semibold"/>
            </a:endParaRPr>
          </a:p>
          <a:p>
            <a:pPr marL="12700">
              <a:lnSpc>
                <a:spcPct val="100000"/>
              </a:lnSpc>
            </a:pPr>
            <a:r>
              <a:rPr sz="2000" b="1" spc="-5" dirty="0">
                <a:solidFill>
                  <a:srgbClr val="3B3B41"/>
                </a:solidFill>
                <a:latin typeface="Segoe UI"/>
                <a:cs typeface="Segoe UI"/>
              </a:rPr>
              <a:t>Safeguards </a:t>
            </a:r>
            <a:r>
              <a:rPr sz="2000" b="1" dirty="0">
                <a:solidFill>
                  <a:srgbClr val="3B3B41"/>
                </a:solidFill>
                <a:latin typeface="Segoe UI"/>
                <a:cs typeface="Segoe UI"/>
              </a:rPr>
              <a:t>cryptographic </a:t>
            </a:r>
            <a:r>
              <a:rPr sz="2000" b="1" spc="-10" dirty="0">
                <a:solidFill>
                  <a:srgbClr val="3B3B41"/>
                </a:solidFill>
                <a:latin typeface="Segoe UI"/>
                <a:cs typeface="Segoe UI"/>
              </a:rPr>
              <a:t>keys, </a:t>
            </a:r>
            <a:r>
              <a:rPr sz="2000" b="1" spc="-5" dirty="0">
                <a:solidFill>
                  <a:srgbClr val="3B3B41"/>
                </a:solidFill>
                <a:latin typeface="Segoe UI"/>
                <a:cs typeface="Segoe UI"/>
              </a:rPr>
              <a:t>secrets, and</a:t>
            </a:r>
            <a:r>
              <a:rPr sz="2000" b="1" spc="-25" dirty="0">
                <a:solidFill>
                  <a:srgbClr val="3B3B41"/>
                </a:solidFill>
                <a:latin typeface="Segoe UI"/>
                <a:cs typeface="Segoe UI"/>
              </a:rPr>
              <a:t> </a:t>
            </a:r>
            <a:r>
              <a:rPr sz="2000" b="1" dirty="0">
                <a:solidFill>
                  <a:srgbClr val="3B3B41"/>
                </a:solidFill>
                <a:latin typeface="Segoe UI"/>
                <a:cs typeface="Segoe UI"/>
              </a:rPr>
              <a:t>certificates</a:t>
            </a:r>
            <a:endParaRPr sz="2000">
              <a:latin typeface="Segoe UI"/>
              <a:cs typeface="Segoe UI"/>
            </a:endParaRPr>
          </a:p>
          <a:p>
            <a:pPr marL="12700">
              <a:lnSpc>
                <a:spcPct val="100000"/>
              </a:lnSpc>
            </a:pPr>
            <a:r>
              <a:rPr sz="2000" b="1" spc="-10" dirty="0">
                <a:solidFill>
                  <a:srgbClr val="3B3B41"/>
                </a:solidFill>
                <a:latin typeface="Segoe UI"/>
                <a:cs typeface="Segoe UI"/>
              </a:rPr>
              <a:t>Facilitates RBAC </a:t>
            </a:r>
            <a:r>
              <a:rPr sz="2000" b="1" dirty="0">
                <a:solidFill>
                  <a:srgbClr val="3B3B41"/>
                </a:solidFill>
                <a:latin typeface="Segoe UI"/>
                <a:cs typeface="Segoe UI"/>
              </a:rPr>
              <a:t>and </a:t>
            </a:r>
            <a:r>
              <a:rPr sz="2000" b="1" spc="-5" dirty="0">
                <a:solidFill>
                  <a:srgbClr val="3B3B41"/>
                </a:solidFill>
                <a:latin typeface="Segoe UI"/>
                <a:cs typeface="Segoe UI"/>
              </a:rPr>
              <a:t>policy-based delegated administration </a:t>
            </a:r>
            <a:r>
              <a:rPr sz="2000" b="1" dirty="0">
                <a:solidFill>
                  <a:srgbClr val="3B3B41"/>
                </a:solidFill>
                <a:latin typeface="Segoe UI"/>
                <a:cs typeface="Segoe UI"/>
              </a:rPr>
              <a:t>and </a:t>
            </a:r>
            <a:r>
              <a:rPr sz="2000" b="1" spc="-5" dirty="0">
                <a:solidFill>
                  <a:srgbClr val="3B3B41"/>
                </a:solidFill>
                <a:latin typeface="Segoe UI"/>
                <a:cs typeface="Segoe UI"/>
              </a:rPr>
              <a:t>usage,</a:t>
            </a:r>
            <a:r>
              <a:rPr sz="2000" b="1" spc="-75" dirty="0">
                <a:solidFill>
                  <a:srgbClr val="3B3B41"/>
                </a:solidFill>
                <a:latin typeface="Segoe UI"/>
                <a:cs typeface="Segoe UI"/>
              </a:rPr>
              <a:t> </a:t>
            </a:r>
            <a:r>
              <a:rPr sz="2000" b="1" spc="-5" dirty="0">
                <a:solidFill>
                  <a:srgbClr val="3B3B41"/>
                </a:solidFill>
                <a:latin typeface="Segoe UI"/>
                <a:cs typeface="Segoe UI"/>
              </a:rPr>
              <a:t>including:</a:t>
            </a:r>
            <a:endParaRPr sz="2000">
              <a:latin typeface="Segoe UI"/>
              <a:cs typeface="Segoe UI"/>
            </a:endParaRPr>
          </a:p>
          <a:p>
            <a:pPr marL="12700" marR="5462270">
              <a:lnSpc>
                <a:spcPct val="100000"/>
              </a:lnSpc>
              <a:spcBef>
                <a:spcPts val="15"/>
              </a:spcBef>
            </a:pPr>
            <a:r>
              <a:rPr sz="1800" b="1" spc="-5" dirty="0">
                <a:solidFill>
                  <a:srgbClr val="0078D2"/>
                </a:solidFill>
                <a:latin typeface="Segoe UI Semibold"/>
                <a:cs typeface="Segoe UI Semibold"/>
              </a:rPr>
              <a:t>Creating and </a:t>
            </a:r>
            <a:r>
              <a:rPr sz="1800" b="1" dirty="0">
                <a:solidFill>
                  <a:srgbClr val="0078D2"/>
                </a:solidFill>
                <a:latin typeface="Segoe UI Semibold"/>
                <a:cs typeface="Segoe UI Semibold"/>
              </a:rPr>
              <a:t>importing </a:t>
            </a:r>
            <a:r>
              <a:rPr sz="1800" b="1" spc="-15" dirty="0">
                <a:solidFill>
                  <a:srgbClr val="0078D2"/>
                </a:solidFill>
                <a:latin typeface="Segoe UI Semibold"/>
                <a:cs typeface="Segoe UI Semibold"/>
              </a:rPr>
              <a:t>keys </a:t>
            </a:r>
            <a:r>
              <a:rPr sz="1800" b="1" dirty="0">
                <a:solidFill>
                  <a:srgbClr val="0078D2"/>
                </a:solidFill>
                <a:latin typeface="Segoe UI Semibold"/>
                <a:cs typeface="Segoe UI Semibold"/>
              </a:rPr>
              <a:t>and </a:t>
            </a:r>
            <a:r>
              <a:rPr sz="1800" b="1" spc="-5" dirty="0">
                <a:solidFill>
                  <a:srgbClr val="0078D2"/>
                </a:solidFill>
                <a:latin typeface="Segoe UI Semibold"/>
                <a:cs typeface="Segoe UI Semibold"/>
              </a:rPr>
              <a:t>secrets.  </a:t>
            </a:r>
            <a:r>
              <a:rPr sz="1800" b="1" spc="-10" dirty="0">
                <a:solidFill>
                  <a:srgbClr val="0078D2"/>
                </a:solidFill>
                <a:latin typeface="Segoe UI Semibold"/>
                <a:cs typeface="Segoe UI Semibold"/>
              </a:rPr>
              <a:t>Revoking </a:t>
            </a:r>
            <a:r>
              <a:rPr sz="1800" b="1" dirty="0">
                <a:solidFill>
                  <a:srgbClr val="0078D2"/>
                </a:solidFill>
                <a:latin typeface="Segoe UI Semibold"/>
                <a:cs typeface="Segoe UI Semibold"/>
              </a:rPr>
              <a:t>and deleting </a:t>
            </a:r>
            <a:r>
              <a:rPr sz="1800" b="1" spc="-15" dirty="0">
                <a:solidFill>
                  <a:srgbClr val="0078D2"/>
                </a:solidFill>
                <a:latin typeface="Segoe UI Semibold"/>
                <a:cs typeface="Segoe UI Semibold"/>
              </a:rPr>
              <a:t>keys </a:t>
            </a:r>
            <a:r>
              <a:rPr sz="1800" b="1" dirty="0">
                <a:solidFill>
                  <a:srgbClr val="0078D2"/>
                </a:solidFill>
                <a:latin typeface="Segoe UI Semibold"/>
                <a:cs typeface="Segoe UI Semibold"/>
              </a:rPr>
              <a:t>and</a:t>
            </a:r>
            <a:r>
              <a:rPr sz="1800" b="1" spc="50" dirty="0">
                <a:solidFill>
                  <a:srgbClr val="0078D2"/>
                </a:solidFill>
                <a:latin typeface="Segoe UI Semibold"/>
                <a:cs typeface="Segoe UI Semibold"/>
              </a:rPr>
              <a:t> </a:t>
            </a:r>
            <a:r>
              <a:rPr sz="1800" b="1" spc="-5" dirty="0">
                <a:solidFill>
                  <a:srgbClr val="0078D2"/>
                </a:solidFill>
                <a:latin typeface="Segoe UI Semibold"/>
                <a:cs typeface="Segoe UI Semibold"/>
              </a:rPr>
              <a:t>secrets.</a:t>
            </a:r>
            <a:endParaRPr sz="1800">
              <a:latin typeface="Segoe UI Semibold"/>
              <a:cs typeface="Segoe UI Semibold"/>
            </a:endParaRPr>
          </a:p>
          <a:p>
            <a:pPr marL="12700" marR="3839210">
              <a:lnSpc>
                <a:spcPct val="100000"/>
              </a:lnSpc>
            </a:pPr>
            <a:r>
              <a:rPr sz="1800" b="1" spc="-5" dirty="0">
                <a:solidFill>
                  <a:srgbClr val="0078D2"/>
                </a:solidFill>
                <a:latin typeface="Segoe UI Semibold"/>
                <a:cs typeface="Segoe UI Semibold"/>
              </a:rPr>
              <a:t>Authorizing </a:t>
            </a:r>
            <a:r>
              <a:rPr sz="1800" b="1" dirty="0">
                <a:solidFill>
                  <a:srgbClr val="0078D2"/>
                </a:solidFill>
                <a:latin typeface="Segoe UI Semibold"/>
                <a:cs typeface="Segoe UI Semibold"/>
              </a:rPr>
              <a:t>users or </a:t>
            </a:r>
            <a:r>
              <a:rPr sz="1800" b="1" spc="-5" dirty="0">
                <a:solidFill>
                  <a:srgbClr val="0078D2"/>
                </a:solidFill>
                <a:latin typeface="Segoe UI Semibold"/>
                <a:cs typeface="Segoe UI Semibold"/>
              </a:rPr>
              <a:t>applications </a:t>
            </a:r>
            <a:r>
              <a:rPr sz="1800" b="1" spc="-10" dirty="0">
                <a:solidFill>
                  <a:srgbClr val="0078D2"/>
                </a:solidFill>
                <a:latin typeface="Segoe UI Semibold"/>
                <a:cs typeface="Segoe UI Semibold"/>
              </a:rPr>
              <a:t>to </a:t>
            </a:r>
            <a:r>
              <a:rPr sz="1800" b="1" spc="-5" dirty="0">
                <a:solidFill>
                  <a:srgbClr val="0078D2"/>
                </a:solidFill>
                <a:latin typeface="Segoe UI Semibold"/>
                <a:cs typeface="Segoe UI Semibold"/>
              </a:rPr>
              <a:t>access the </a:t>
            </a:r>
            <a:r>
              <a:rPr sz="1800" b="1" spc="-15" dirty="0">
                <a:solidFill>
                  <a:srgbClr val="0078D2"/>
                </a:solidFill>
                <a:latin typeface="Segoe UI Semibold"/>
                <a:cs typeface="Segoe UI Semibold"/>
              </a:rPr>
              <a:t>key </a:t>
            </a:r>
            <a:r>
              <a:rPr sz="1800" b="1" spc="-5" dirty="0">
                <a:solidFill>
                  <a:srgbClr val="0078D2"/>
                </a:solidFill>
                <a:latin typeface="Segoe UI Semibold"/>
                <a:cs typeface="Segoe UI Semibold"/>
              </a:rPr>
              <a:t>vault.  Configuring </a:t>
            </a:r>
            <a:r>
              <a:rPr sz="1800" b="1" spc="-15" dirty="0">
                <a:solidFill>
                  <a:srgbClr val="0078D2"/>
                </a:solidFill>
                <a:latin typeface="Segoe UI Semibold"/>
                <a:cs typeface="Segoe UI Semibold"/>
              </a:rPr>
              <a:t>key </a:t>
            </a:r>
            <a:r>
              <a:rPr sz="1800" b="1" spc="-5" dirty="0">
                <a:solidFill>
                  <a:srgbClr val="0078D2"/>
                </a:solidFill>
                <a:latin typeface="Segoe UI Semibold"/>
                <a:cs typeface="Segoe UI Semibold"/>
              </a:rPr>
              <a:t>usage (e.g. </a:t>
            </a:r>
            <a:r>
              <a:rPr sz="1800" b="1" dirty="0">
                <a:solidFill>
                  <a:srgbClr val="0078D2"/>
                </a:solidFill>
                <a:latin typeface="Segoe UI Semibold"/>
                <a:cs typeface="Segoe UI Semibold"/>
              </a:rPr>
              <a:t>for </a:t>
            </a:r>
            <a:r>
              <a:rPr sz="1800" b="1" spc="-5" dirty="0">
                <a:solidFill>
                  <a:srgbClr val="0078D2"/>
                </a:solidFill>
                <a:latin typeface="Segoe UI Semibold"/>
                <a:cs typeface="Segoe UI Semibold"/>
              </a:rPr>
              <a:t>signing </a:t>
            </a:r>
            <a:r>
              <a:rPr sz="1800" b="1" dirty="0">
                <a:solidFill>
                  <a:srgbClr val="0078D2"/>
                </a:solidFill>
                <a:latin typeface="Segoe UI Semibold"/>
                <a:cs typeface="Segoe UI Semibold"/>
              </a:rPr>
              <a:t>or</a:t>
            </a:r>
            <a:r>
              <a:rPr sz="1800" b="1" spc="65" dirty="0">
                <a:solidFill>
                  <a:srgbClr val="0078D2"/>
                </a:solidFill>
                <a:latin typeface="Segoe UI Semibold"/>
                <a:cs typeface="Segoe UI Semibold"/>
              </a:rPr>
              <a:t> </a:t>
            </a:r>
            <a:r>
              <a:rPr sz="1800" b="1" dirty="0">
                <a:solidFill>
                  <a:srgbClr val="0078D2"/>
                </a:solidFill>
                <a:latin typeface="Segoe UI Semibold"/>
                <a:cs typeface="Segoe UI Semibold"/>
              </a:rPr>
              <a:t>encryption).</a:t>
            </a:r>
            <a:endParaRPr sz="1800">
              <a:latin typeface="Segoe UI Semibold"/>
              <a:cs typeface="Segoe UI Semibold"/>
            </a:endParaRPr>
          </a:p>
          <a:p>
            <a:pPr marL="12700">
              <a:lnSpc>
                <a:spcPct val="100000"/>
              </a:lnSpc>
            </a:pPr>
            <a:r>
              <a:rPr sz="1800" b="1" spc="-5" dirty="0">
                <a:solidFill>
                  <a:srgbClr val="0078D2"/>
                </a:solidFill>
                <a:latin typeface="Segoe UI Semibold"/>
                <a:cs typeface="Segoe UI Semibold"/>
              </a:rPr>
              <a:t>Monitoring </a:t>
            </a:r>
            <a:r>
              <a:rPr sz="1800" b="1" spc="-15" dirty="0">
                <a:solidFill>
                  <a:srgbClr val="0078D2"/>
                </a:solidFill>
                <a:latin typeface="Segoe UI Semibold"/>
                <a:cs typeface="Segoe UI Semibold"/>
              </a:rPr>
              <a:t>key</a:t>
            </a:r>
            <a:r>
              <a:rPr sz="1800" b="1" spc="-5" dirty="0">
                <a:solidFill>
                  <a:srgbClr val="0078D2"/>
                </a:solidFill>
                <a:latin typeface="Segoe UI Semibold"/>
                <a:cs typeface="Segoe UI Semibold"/>
              </a:rPr>
              <a:t> usage.</a:t>
            </a:r>
            <a:endParaRPr sz="1800">
              <a:latin typeface="Segoe UI Semibold"/>
              <a:cs typeface="Segoe UI Semibol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17042" y="259791"/>
            <a:ext cx="3510915" cy="452120"/>
          </a:xfrm>
          <a:prstGeom prst="rect">
            <a:avLst/>
          </a:prstGeom>
        </p:spPr>
        <p:txBody>
          <a:bodyPr vert="horz" wrap="square" lIns="0" tIns="12065" rIns="0" bIns="0" rtlCol="0">
            <a:spAutoFit/>
          </a:bodyPr>
          <a:lstStyle/>
          <a:p>
            <a:pPr marL="12700">
              <a:lnSpc>
                <a:spcPct val="100000"/>
              </a:lnSpc>
              <a:spcBef>
                <a:spcPts val="95"/>
              </a:spcBef>
            </a:pPr>
            <a:r>
              <a:rPr sz="2800" spc="-50" dirty="0">
                <a:solidFill>
                  <a:srgbClr val="0071C5"/>
                </a:solidFill>
              </a:rPr>
              <a:t>Azure Active</a:t>
            </a:r>
            <a:r>
              <a:rPr sz="2800" spc="-195" dirty="0">
                <a:solidFill>
                  <a:srgbClr val="0071C5"/>
                </a:solidFill>
              </a:rPr>
              <a:t> </a:t>
            </a:r>
            <a:r>
              <a:rPr sz="2800" spc="-40" dirty="0">
                <a:solidFill>
                  <a:srgbClr val="0071C5"/>
                </a:solidFill>
              </a:rPr>
              <a:t>Directory</a:t>
            </a:r>
            <a:endParaRPr sz="2800"/>
          </a:p>
        </p:txBody>
      </p:sp>
      <p:sp>
        <p:nvSpPr>
          <p:cNvPr id="3" name="object 3"/>
          <p:cNvSpPr txBox="1"/>
          <p:nvPr/>
        </p:nvSpPr>
        <p:spPr>
          <a:xfrm>
            <a:off x="517042" y="1548129"/>
            <a:ext cx="10351135" cy="3776979"/>
          </a:xfrm>
          <a:prstGeom prst="rect">
            <a:avLst/>
          </a:prstGeom>
        </p:spPr>
        <p:txBody>
          <a:bodyPr vert="horz" wrap="square" lIns="0" tIns="12700" rIns="0" bIns="0" rtlCol="0">
            <a:spAutoFit/>
          </a:bodyPr>
          <a:lstStyle/>
          <a:p>
            <a:pPr marL="12700">
              <a:lnSpc>
                <a:spcPct val="100000"/>
              </a:lnSpc>
              <a:spcBef>
                <a:spcPts val="100"/>
              </a:spcBef>
            </a:pPr>
            <a:r>
              <a:rPr sz="2400" b="1" spc="-65" dirty="0">
                <a:solidFill>
                  <a:srgbClr val="3B3B41"/>
                </a:solidFill>
                <a:latin typeface="Segoe UI Semibold"/>
                <a:cs typeface="Segoe UI Semibold"/>
              </a:rPr>
              <a:t>Microsoft’s </a:t>
            </a:r>
            <a:r>
              <a:rPr sz="2400" b="1" spc="-50" dirty="0">
                <a:solidFill>
                  <a:srgbClr val="3B3B41"/>
                </a:solidFill>
                <a:latin typeface="Segoe UI Semibold"/>
                <a:cs typeface="Segoe UI Semibold"/>
              </a:rPr>
              <a:t>cloud-based </a:t>
            </a:r>
            <a:r>
              <a:rPr sz="2400" b="1" spc="-40" dirty="0">
                <a:solidFill>
                  <a:srgbClr val="3B3B41"/>
                </a:solidFill>
                <a:latin typeface="Segoe UI Semibold"/>
                <a:cs typeface="Segoe UI Semibold"/>
              </a:rPr>
              <a:t>directory </a:t>
            </a:r>
            <a:r>
              <a:rPr sz="2400" b="1" spc="-35" dirty="0">
                <a:solidFill>
                  <a:srgbClr val="3B3B41"/>
                </a:solidFill>
                <a:latin typeface="Segoe UI Semibold"/>
                <a:cs typeface="Segoe UI Semibold"/>
              </a:rPr>
              <a:t>and </a:t>
            </a:r>
            <a:r>
              <a:rPr sz="2400" b="1" spc="-50" dirty="0">
                <a:solidFill>
                  <a:srgbClr val="3B3B41"/>
                </a:solidFill>
                <a:latin typeface="Segoe UI Semibold"/>
                <a:cs typeface="Segoe UI Semibold"/>
              </a:rPr>
              <a:t>identity management</a:t>
            </a:r>
            <a:r>
              <a:rPr sz="2400" b="1" spc="-409" dirty="0">
                <a:solidFill>
                  <a:srgbClr val="3B3B41"/>
                </a:solidFill>
                <a:latin typeface="Segoe UI Semibold"/>
                <a:cs typeface="Segoe UI Semibold"/>
              </a:rPr>
              <a:t> </a:t>
            </a:r>
            <a:r>
              <a:rPr sz="2400" b="1" spc="-35" dirty="0">
                <a:solidFill>
                  <a:srgbClr val="3B3B41"/>
                </a:solidFill>
                <a:latin typeface="Segoe UI Semibold"/>
                <a:cs typeface="Segoe UI Semibold"/>
              </a:rPr>
              <a:t>service:</a:t>
            </a:r>
            <a:endParaRPr sz="2400">
              <a:latin typeface="Segoe UI Semibold"/>
              <a:cs typeface="Segoe UI Semibold"/>
            </a:endParaRPr>
          </a:p>
          <a:p>
            <a:pPr marL="12700">
              <a:lnSpc>
                <a:spcPct val="100000"/>
              </a:lnSpc>
            </a:pPr>
            <a:r>
              <a:rPr sz="2000" b="1" dirty="0">
                <a:solidFill>
                  <a:srgbClr val="3B3B41"/>
                </a:solidFill>
                <a:latin typeface="Segoe UI"/>
                <a:cs typeface="Segoe UI"/>
              </a:rPr>
              <a:t>Combines directory </a:t>
            </a:r>
            <a:r>
              <a:rPr sz="2000" b="1" spc="5" dirty="0">
                <a:solidFill>
                  <a:srgbClr val="3B3B41"/>
                </a:solidFill>
                <a:latin typeface="Segoe UI"/>
                <a:cs typeface="Segoe UI"/>
              </a:rPr>
              <a:t>services, </a:t>
            </a:r>
            <a:r>
              <a:rPr sz="2000" b="1" spc="-5" dirty="0">
                <a:solidFill>
                  <a:srgbClr val="3B3B41"/>
                </a:solidFill>
                <a:latin typeface="Segoe UI"/>
                <a:cs typeface="Segoe UI"/>
              </a:rPr>
              <a:t>identity governance, and application access</a:t>
            </a:r>
            <a:r>
              <a:rPr sz="2000" b="1" spc="45" dirty="0">
                <a:solidFill>
                  <a:srgbClr val="3B3B41"/>
                </a:solidFill>
                <a:latin typeface="Segoe UI"/>
                <a:cs typeface="Segoe UI"/>
              </a:rPr>
              <a:t> </a:t>
            </a:r>
            <a:r>
              <a:rPr sz="2000" b="1" dirty="0">
                <a:solidFill>
                  <a:srgbClr val="3B3B41"/>
                </a:solidFill>
                <a:latin typeface="Segoe UI"/>
                <a:cs typeface="Segoe UI"/>
              </a:rPr>
              <a:t>management</a:t>
            </a:r>
            <a:endParaRPr sz="2000">
              <a:latin typeface="Segoe UI"/>
              <a:cs typeface="Segoe UI"/>
            </a:endParaRPr>
          </a:p>
          <a:p>
            <a:pPr marL="12700">
              <a:lnSpc>
                <a:spcPct val="100000"/>
              </a:lnSpc>
            </a:pPr>
            <a:r>
              <a:rPr sz="2000" b="1" spc="-10" dirty="0">
                <a:solidFill>
                  <a:srgbClr val="3B3B41"/>
                </a:solidFill>
                <a:latin typeface="Segoe UI"/>
                <a:cs typeface="Segoe UI"/>
              </a:rPr>
              <a:t>Facilitates </a:t>
            </a:r>
            <a:r>
              <a:rPr sz="2000" b="1" dirty="0">
                <a:solidFill>
                  <a:srgbClr val="3B3B41"/>
                </a:solidFill>
                <a:latin typeface="Segoe UI"/>
                <a:cs typeface="Segoe UI"/>
              </a:rPr>
              <a:t>a </a:t>
            </a:r>
            <a:r>
              <a:rPr sz="2000" b="1" spc="-5" dirty="0">
                <a:solidFill>
                  <a:srgbClr val="3B3B41"/>
                </a:solidFill>
                <a:latin typeface="Segoe UI"/>
                <a:cs typeface="Segoe UI"/>
              </a:rPr>
              <a:t>wide range </a:t>
            </a:r>
            <a:r>
              <a:rPr sz="2000" b="1" spc="-20" dirty="0">
                <a:solidFill>
                  <a:srgbClr val="3B3B41"/>
                </a:solidFill>
                <a:latin typeface="Segoe UI"/>
                <a:cs typeface="Segoe UI"/>
              </a:rPr>
              <a:t>of </a:t>
            </a:r>
            <a:r>
              <a:rPr sz="2000" b="1" spc="-5" dirty="0">
                <a:solidFill>
                  <a:srgbClr val="3B3B41"/>
                </a:solidFill>
                <a:latin typeface="Segoe UI"/>
                <a:cs typeface="Segoe UI"/>
              </a:rPr>
              <a:t>identity </a:t>
            </a:r>
            <a:r>
              <a:rPr sz="2000" b="1" dirty="0">
                <a:solidFill>
                  <a:srgbClr val="3B3B41"/>
                </a:solidFill>
                <a:latin typeface="Segoe UI"/>
                <a:cs typeface="Segoe UI"/>
              </a:rPr>
              <a:t>and </a:t>
            </a:r>
            <a:r>
              <a:rPr sz="2000" b="1" spc="-5" dirty="0">
                <a:solidFill>
                  <a:srgbClr val="3B3B41"/>
                </a:solidFill>
                <a:latin typeface="Segoe UI"/>
                <a:cs typeface="Segoe UI"/>
              </a:rPr>
              <a:t>access </a:t>
            </a:r>
            <a:r>
              <a:rPr sz="2000" b="1" dirty="0">
                <a:solidFill>
                  <a:srgbClr val="3B3B41"/>
                </a:solidFill>
                <a:latin typeface="Segoe UI"/>
                <a:cs typeface="Segoe UI"/>
              </a:rPr>
              <a:t>management </a:t>
            </a:r>
            <a:r>
              <a:rPr sz="2000" b="1" spc="-5" dirty="0">
                <a:solidFill>
                  <a:srgbClr val="3B3B41"/>
                </a:solidFill>
                <a:latin typeface="Segoe UI"/>
                <a:cs typeface="Segoe UI"/>
              </a:rPr>
              <a:t>features,</a:t>
            </a:r>
            <a:r>
              <a:rPr sz="2000" b="1" spc="-30" dirty="0">
                <a:solidFill>
                  <a:srgbClr val="3B3B41"/>
                </a:solidFill>
                <a:latin typeface="Segoe UI"/>
                <a:cs typeface="Segoe UI"/>
              </a:rPr>
              <a:t> </a:t>
            </a:r>
            <a:r>
              <a:rPr sz="2000" b="1" spc="-5" dirty="0">
                <a:solidFill>
                  <a:srgbClr val="3B3B41"/>
                </a:solidFill>
                <a:latin typeface="Segoe UI"/>
                <a:cs typeface="Segoe UI"/>
              </a:rPr>
              <a:t>including:</a:t>
            </a:r>
            <a:endParaRPr sz="2000">
              <a:latin typeface="Segoe UI"/>
              <a:cs typeface="Segoe UI"/>
            </a:endParaRPr>
          </a:p>
          <a:p>
            <a:pPr marL="12700" marR="5613400">
              <a:lnSpc>
                <a:spcPct val="100000"/>
              </a:lnSpc>
              <a:spcBef>
                <a:spcPts val="15"/>
              </a:spcBef>
            </a:pPr>
            <a:r>
              <a:rPr sz="1800" b="1" spc="-5" dirty="0">
                <a:solidFill>
                  <a:srgbClr val="0078D2"/>
                </a:solidFill>
                <a:latin typeface="Segoe UI Semibold"/>
                <a:cs typeface="Segoe UI Semibold"/>
              </a:rPr>
              <a:t>Single sign-on </a:t>
            </a:r>
            <a:r>
              <a:rPr sz="1800" b="1" dirty="0">
                <a:solidFill>
                  <a:srgbClr val="0078D2"/>
                </a:solidFill>
                <a:latin typeface="Segoe UI Semibold"/>
                <a:cs typeface="Segoe UI Semibold"/>
              </a:rPr>
              <a:t>for access </a:t>
            </a:r>
            <a:r>
              <a:rPr sz="1800" b="1" spc="-10" dirty="0">
                <a:solidFill>
                  <a:srgbClr val="0078D2"/>
                </a:solidFill>
                <a:latin typeface="Segoe UI Semibold"/>
                <a:cs typeface="Segoe UI Semibold"/>
              </a:rPr>
              <a:t>to </a:t>
            </a:r>
            <a:r>
              <a:rPr sz="1800" b="1" spc="-5" dirty="0">
                <a:solidFill>
                  <a:srgbClr val="0078D2"/>
                </a:solidFill>
                <a:latin typeface="Segoe UI Semibold"/>
                <a:cs typeface="Segoe UI Semibold"/>
              </a:rPr>
              <a:t>SaaS applications  Multi-factor</a:t>
            </a:r>
            <a:r>
              <a:rPr sz="1800" b="1" spc="5" dirty="0">
                <a:solidFill>
                  <a:srgbClr val="0078D2"/>
                </a:solidFill>
                <a:latin typeface="Segoe UI Semibold"/>
                <a:cs typeface="Segoe UI Semibold"/>
              </a:rPr>
              <a:t> </a:t>
            </a:r>
            <a:r>
              <a:rPr sz="1800" b="1" spc="-5" dirty="0">
                <a:solidFill>
                  <a:srgbClr val="0078D2"/>
                </a:solidFill>
                <a:latin typeface="Segoe UI Semibold"/>
                <a:cs typeface="Segoe UI Semibold"/>
              </a:rPr>
              <a:t>authentication</a:t>
            </a:r>
            <a:endParaRPr sz="1800">
              <a:latin typeface="Segoe UI Semibold"/>
              <a:cs typeface="Segoe UI Semibold"/>
            </a:endParaRPr>
          </a:p>
          <a:p>
            <a:pPr marL="12700" marR="8271509">
              <a:lnSpc>
                <a:spcPct val="100000"/>
              </a:lnSpc>
            </a:pPr>
            <a:r>
              <a:rPr sz="1800" b="1" spc="-5" dirty="0">
                <a:solidFill>
                  <a:srgbClr val="0078D2"/>
                </a:solidFill>
                <a:latin typeface="Segoe UI Semibold"/>
                <a:cs typeface="Segoe UI Semibold"/>
              </a:rPr>
              <a:t>Security</a:t>
            </a:r>
            <a:r>
              <a:rPr sz="1800" b="1" spc="-70" dirty="0">
                <a:solidFill>
                  <a:srgbClr val="0078D2"/>
                </a:solidFill>
                <a:latin typeface="Segoe UI Semibold"/>
                <a:cs typeface="Segoe UI Semibold"/>
              </a:rPr>
              <a:t> </a:t>
            </a:r>
            <a:r>
              <a:rPr sz="1800" b="1" spc="-5" dirty="0">
                <a:solidFill>
                  <a:srgbClr val="0078D2"/>
                </a:solidFill>
                <a:latin typeface="Segoe UI Semibold"/>
                <a:cs typeface="Segoe UI Semibold"/>
              </a:rPr>
              <a:t>monitoring  Device registration  </a:t>
            </a:r>
            <a:r>
              <a:rPr sz="1800" b="1" spc="-15" dirty="0">
                <a:solidFill>
                  <a:srgbClr val="0078D2"/>
                </a:solidFill>
                <a:latin typeface="Segoe UI Semibold"/>
                <a:cs typeface="Segoe UI Semibold"/>
              </a:rPr>
              <a:t>Reach </a:t>
            </a:r>
            <a:r>
              <a:rPr sz="1800" b="1" spc="-5" dirty="0">
                <a:solidFill>
                  <a:srgbClr val="0078D2"/>
                </a:solidFill>
                <a:latin typeface="Segoe UI Semibold"/>
                <a:cs typeface="Segoe UI Semibold"/>
              </a:rPr>
              <a:t>auditing  </a:t>
            </a:r>
            <a:r>
              <a:rPr sz="1800" b="1" dirty="0">
                <a:solidFill>
                  <a:srgbClr val="0078D2"/>
                </a:solidFill>
                <a:latin typeface="Segoe UI Semibold"/>
                <a:cs typeface="Segoe UI Semibold"/>
              </a:rPr>
              <a:t>Alerting</a:t>
            </a:r>
            <a:endParaRPr sz="1800">
              <a:latin typeface="Segoe UI Semibold"/>
              <a:cs typeface="Segoe UI Semibold"/>
            </a:endParaRPr>
          </a:p>
          <a:p>
            <a:pPr marL="12700">
              <a:lnSpc>
                <a:spcPts val="2395"/>
              </a:lnSpc>
            </a:pPr>
            <a:r>
              <a:rPr sz="2000" b="1" spc="-5" dirty="0">
                <a:solidFill>
                  <a:srgbClr val="3B3B41"/>
                </a:solidFill>
                <a:latin typeface="Segoe UI"/>
                <a:cs typeface="Segoe UI"/>
              </a:rPr>
              <a:t>Integrates with </a:t>
            </a:r>
            <a:r>
              <a:rPr sz="2000" b="1" spc="-10" dirty="0">
                <a:solidFill>
                  <a:srgbClr val="3B3B41"/>
                </a:solidFill>
                <a:latin typeface="Segoe UI"/>
                <a:cs typeface="Segoe UI"/>
              </a:rPr>
              <a:t>Active</a:t>
            </a:r>
            <a:r>
              <a:rPr sz="2000" b="1" spc="-5" dirty="0">
                <a:solidFill>
                  <a:srgbClr val="3B3B41"/>
                </a:solidFill>
                <a:latin typeface="Segoe UI"/>
                <a:cs typeface="Segoe UI"/>
              </a:rPr>
              <a:t> </a:t>
            </a:r>
            <a:r>
              <a:rPr sz="2000" b="1" dirty="0">
                <a:solidFill>
                  <a:srgbClr val="3B3B41"/>
                </a:solidFill>
                <a:latin typeface="Segoe UI"/>
                <a:cs typeface="Segoe UI"/>
              </a:rPr>
              <a:t>Directory:</a:t>
            </a:r>
            <a:endParaRPr sz="2000">
              <a:latin typeface="Segoe UI"/>
              <a:cs typeface="Segoe UI"/>
            </a:endParaRPr>
          </a:p>
          <a:p>
            <a:pPr marL="12700" marR="6356985">
              <a:lnSpc>
                <a:spcPct val="100000"/>
              </a:lnSpc>
              <a:spcBef>
                <a:spcPts val="5"/>
              </a:spcBef>
            </a:pPr>
            <a:r>
              <a:rPr sz="1800" b="1" dirty="0">
                <a:solidFill>
                  <a:srgbClr val="0078D2"/>
                </a:solidFill>
                <a:latin typeface="Segoe UI Semibold"/>
                <a:cs typeface="Segoe UI Semibold"/>
              </a:rPr>
              <a:t>SSO </a:t>
            </a:r>
            <a:r>
              <a:rPr sz="1800" b="1" spc="-5" dirty="0">
                <a:solidFill>
                  <a:srgbClr val="0078D2"/>
                </a:solidFill>
                <a:latin typeface="Segoe UI Semibold"/>
                <a:cs typeface="Segoe UI Semibold"/>
              </a:rPr>
              <a:t>with </a:t>
            </a:r>
            <a:r>
              <a:rPr sz="1800" b="1" spc="-10" dirty="0">
                <a:solidFill>
                  <a:srgbClr val="0078D2"/>
                </a:solidFill>
                <a:latin typeface="Segoe UI Semibold"/>
                <a:cs typeface="Segoe UI Semibold"/>
              </a:rPr>
              <a:t>Pass-through </a:t>
            </a:r>
            <a:r>
              <a:rPr sz="1800" b="1" spc="-5" dirty="0">
                <a:solidFill>
                  <a:srgbClr val="0078D2"/>
                </a:solidFill>
                <a:latin typeface="Segoe UI Semibold"/>
                <a:cs typeface="Segoe UI Semibold"/>
              </a:rPr>
              <a:t>Authentication  </a:t>
            </a:r>
            <a:r>
              <a:rPr sz="1800" b="1" dirty="0">
                <a:solidFill>
                  <a:srgbClr val="0078D2"/>
                </a:solidFill>
                <a:latin typeface="Segoe UI Semibold"/>
                <a:cs typeface="Segoe UI Semibold"/>
              </a:rPr>
              <a:t>SSO </a:t>
            </a:r>
            <a:r>
              <a:rPr sz="1800" b="1" spc="-5" dirty="0">
                <a:solidFill>
                  <a:srgbClr val="0078D2"/>
                </a:solidFill>
                <a:latin typeface="Segoe UI Semibold"/>
                <a:cs typeface="Segoe UI Semibold"/>
              </a:rPr>
              <a:t>with </a:t>
            </a:r>
            <a:r>
              <a:rPr sz="1800" b="1" dirty="0">
                <a:solidFill>
                  <a:srgbClr val="0078D2"/>
                </a:solidFill>
                <a:latin typeface="Segoe UI Semibold"/>
                <a:cs typeface="Segoe UI Semibold"/>
              </a:rPr>
              <a:t>federation (AD </a:t>
            </a:r>
            <a:r>
              <a:rPr sz="1800" b="1" spc="-15" dirty="0">
                <a:solidFill>
                  <a:srgbClr val="0078D2"/>
                </a:solidFill>
                <a:latin typeface="Segoe UI Semibold"/>
                <a:cs typeface="Segoe UI Semibold"/>
              </a:rPr>
              <a:t>FS)</a:t>
            </a:r>
            <a:endParaRPr sz="1800">
              <a:latin typeface="Segoe UI Semibold"/>
              <a:cs typeface="Segoe UI Semibold"/>
            </a:endParaRPr>
          </a:p>
          <a:p>
            <a:pPr marL="12700">
              <a:lnSpc>
                <a:spcPct val="100000"/>
              </a:lnSpc>
            </a:pPr>
            <a:r>
              <a:rPr sz="1800" b="1" spc="-10" dirty="0">
                <a:solidFill>
                  <a:srgbClr val="0078D2"/>
                </a:solidFill>
                <a:latin typeface="Segoe UI Semibold"/>
                <a:cs typeface="Segoe UI Semibold"/>
              </a:rPr>
              <a:t>Password </a:t>
            </a:r>
            <a:r>
              <a:rPr sz="1800" b="1" spc="-5" dirty="0">
                <a:solidFill>
                  <a:srgbClr val="0078D2"/>
                </a:solidFill>
                <a:latin typeface="Segoe UI Semibold"/>
                <a:cs typeface="Segoe UI Semibold"/>
              </a:rPr>
              <a:t>Hash</a:t>
            </a:r>
            <a:r>
              <a:rPr sz="1800" b="1" spc="-15" dirty="0">
                <a:solidFill>
                  <a:srgbClr val="0078D2"/>
                </a:solidFill>
                <a:latin typeface="Segoe UI Semibold"/>
                <a:cs typeface="Segoe UI Semibold"/>
              </a:rPr>
              <a:t> Sync</a:t>
            </a:r>
            <a:endParaRPr sz="1800">
              <a:latin typeface="Segoe UI Semibold"/>
              <a:cs typeface="Segoe UI Semibold"/>
            </a:endParaRPr>
          </a:p>
        </p:txBody>
      </p:sp>
      <p:sp>
        <p:nvSpPr>
          <p:cNvPr id="4" name="object 4"/>
          <p:cNvSpPr/>
          <p:nvPr/>
        </p:nvSpPr>
        <p:spPr>
          <a:xfrm>
            <a:off x="4677155" y="3442715"/>
            <a:ext cx="7363968" cy="3189731"/>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17042" y="259791"/>
            <a:ext cx="5524500" cy="452120"/>
          </a:xfrm>
          <a:prstGeom prst="rect">
            <a:avLst/>
          </a:prstGeom>
        </p:spPr>
        <p:txBody>
          <a:bodyPr vert="horz" wrap="square" lIns="0" tIns="12065" rIns="0" bIns="0" rtlCol="0">
            <a:spAutoFit/>
          </a:bodyPr>
          <a:lstStyle/>
          <a:p>
            <a:pPr marL="12700">
              <a:lnSpc>
                <a:spcPct val="100000"/>
              </a:lnSpc>
              <a:spcBef>
                <a:spcPts val="95"/>
              </a:spcBef>
            </a:pPr>
            <a:r>
              <a:rPr sz="2800" spc="-50" dirty="0">
                <a:solidFill>
                  <a:srgbClr val="0071C5"/>
                </a:solidFill>
              </a:rPr>
              <a:t>Azure </a:t>
            </a:r>
            <a:r>
              <a:rPr sz="2800" spc="-30" dirty="0">
                <a:solidFill>
                  <a:srgbClr val="0071C5"/>
                </a:solidFill>
              </a:rPr>
              <a:t>AD </a:t>
            </a:r>
            <a:r>
              <a:rPr sz="2800" spc="-50" dirty="0">
                <a:solidFill>
                  <a:srgbClr val="0071C5"/>
                </a:solidFill>
              </a:rPr>
              <a:t>Authentication</a:t>
            </a:r>
            <a:r>
              <a:rPr sz="2800" spc="-215" dirty="0">
                <a:solidFill>
                  <a:srgbClr val="0071C5"/>
                </a:solidFill>
              </a:rPr>
              <a:t> </a:t>
            </a:r>
            <a:r>
              <a:rPr sz="2800" spc="-60" dirty="0">
                <a:solidFill>
                  <a:srgbClr val="0071C5"/>
                </a:solidFill>
              </a:rPr>
              <a:t>Strategies</a:t>
            </a:r>
            <a:endParaRPr sz="2800"/>
          </a:p>
        </p:txBody>
      </p:sp>
      <p:sp>
        <p:nvSpPr>
          <p:cNvPr id="3" name="object 3"/>
          <p:cNvSpPr txBox="1"/>
          <p:nvPr/>
        </p:nvSpPr>
        <p:spPr>
          <a:xfrm>
            <a:off x="517042" y="1548129"/>
            <a:ext cx="10959465" cy="2374900"/>
          </a:xfrm>
          <a:prstGeom prst="rect">
            <a:avLst/>
          </a:prstGeom>
        </p:spPr>
        <p:txBody>
          <a:bodyPr vert="horz" wrap="square" lIns="0" tIns="12700" rIns="0" bIns="0" rtlCol="0">
            <a:spAutoFit/>
          </a:bodyPr>
          <a:lstStyle/>
          <a:p>
            <a:pPr marL="12700">
              <a:lnSpc>
                <a:spcPct val="100000"/>
              </a:lnSpc>
              <a:spcBef>
                <a:spcPts val="100"/>
              </a:spcBef>
            </a:pPr>
            <a:r>
              <a:rPr sz="2400" b="1" spc="-50" dirty="0">
                <a:solidFill>
                  <a:srgbClr val="3B3B41"/>
                </a:solidFill>
                <a:latin typeface="Segoe UI Semibold"/>
                <a:cs typeface="Segoe UI Semibold"/>
              </a:rPr>
              <a:t>Majority</a:t>
            </a:r>
            <a:r>
              <a:rPr sz="2400" b="1" spc="-105" dirty="0">
                <a:solidFill>
                  <a:srgbClr val="3B3B41"/>
                </a:solidFill>
                <a:latin typeface="Segoe UI Semibold"/>
                <a:cs typeface="Segoe UI Semibold"/>
              </a:rPr>
              <a:t> </a:t>
            </a:r>
            <a:r>
              <a:rPr sz="2400" b="1" spc="-45" dirty="0">
                <a:solidFill>
                  <a:srgbClr val="3B3B41"/>
                </a:solidFill>
                <a:latin typeface="Segoe UI Semibold"/>
                <a:cs typeface="Segoe UI Semibold"/>
              </a:rPr>
              <a:t>of</a:t>
            </a:r>
            <a:r>
              <a:rPr sz="2400" b="1" spc="-100" dirty="0">
                <a:solidFill>
                  <a:srgbClr val="3B3B41"/>
                </a:solidFill>
                <a:latin typeface="Segoe UI Semibold"/>
                <a:cs typeface="Segoe UI Semibold"/>
              </a:rPr>
              <a:t> </a:t>
            </a:r>
            <a:r>
              <a:rPr sz="2400" b="1" spc="-45" dirty="0">
                <a:solidFill>
                  <a:srgbClr val="3B3B41"/>
                </a:solidFill>
                <a:latin typeface="Segoe UI Semibold"/>
                <a:cs typeface="Segoe UI Semibold"/>
              </a:rPr>
              <a:t>hybrid</a:t>
            </a:r>
            <a:r>
              <a:rPr sz="2400" b="1" spc="-90" dirty="0">
                <a:solidFill>
                  <a:srgbClr val="3B3B41"/>
                </a:solidFill>
                <a:latin typeface="Segoe UI Semibold"/>
                <a:cs typeface="Segoe UI Semibold"/>
              </a:rPr>
              <a:t> </a:t>
            </a:r>
            <a:r>
              <a:rPr sz="2400" b="1" spc="-50" dirty="0">
                <a:solidFill>
                  <a:srgbClr val="3B3B41"/>
                </a:solidFill>
                <a:latin typeface="Segoe UI Semibold"/>
                <a:cs typeface="Segoe UI Semibold"/>
              </a:rPr>
              <a:t>scenarios</a:t>
            </a:r>
            <a:r>
              <a:rPr sz="2400" b="1" spc="-100" dirty="0">
                <a:solidFill>
                  <a:srgbClr val="3B3B41"/>
                </a:solidFill>
                <a:latin typeface="Segoe UI Semibold"/>
                <a:cs typeface="Segoe UI Semibold"/>
              </a:rPr>
              <a:t> </a:t>
            </a:r>
            <a:r>
              <a:rPr sz="2400" b="1" spc="-50" dirty="0">
                <a:solidFill>
                  <a:srgbClr val="3B3B41"/>
                </a:solidFill>
                <a:latin typeface="Segoe UI Semibold"/>
                <a:cs typeface="Segoe UI Semibold"/>
              </a:rPr>
              <a:t>integrate</a:t>
            </a:r>
            <a:r>
              <a:rPr sz="2400" b="1" spc="-125" dirty="0">
                <a:solidFill>
                  <a:srgbClr val="3B3B41"/>
                </a:solidFill>
                <a:latin typeface="Segoe UI Semibold"/>
                <a:cs typeface="Segoe UI Semibold"/>
              </a:rPr>
              <a:t> </a:t>
            </a:r>
            <a:r>
              <a:rPr sz="2400" b="1" spc="-30" dirty="0">
                <a:solidFill>
                  <a:srgbClr val="3B3B41"/>
                </a:solidFill>
                <a:latin typeface="Segoe UI Semibold"/>
                <a:cs typeface="Segoe UI Semibold"/>
              </a:rPr>
              <a:t>AD</a:t>
            </a:r>
            <a:r>
              <a:rPr sz="2400" b="1" spc="-90" dirty="0">
                <a:solidFill>
                  <a:srgbClr val="3B3B41"/>
                </a:solidFill>
                <a:latin typeface="Segoe UI Semibold"/>
                <a:cs typeface="Segoe UI Semibold"/>
              </a:rPr>
              <a:t> </a:t>
            </a:r>
            <a:r>
              <a:rPr sz="2400" b="1" spc="-45" dirty="0">
                <a:solidFill>
                  <a:srgbClr val="3B3B41"/>
                </a:solidFill>
                <a:latin typeface="Segoe UI Semibold"/>
                <a:cs typeface="Segoe UI Semibold"/>
              </a:rPr>
              <a:t>with</a:t>
            </a:r>
            <a:r>
              <a:rPr sz="2400" b="1" spc="-105" dirty="0">
                <a:solidFill>
                  <a:srgbClr val="3B3B41"/>
                </a:solidFill>
                <a:latin typeface="Segoe UI Semibold"/>
                <a:cs typeface="Segoe UI Semibold"/>
              </a:rPr>
              <a:t> </a:t>
            </a:r>
            <a:r>
              <a:rPr sz="2400" b="1" spc="-45" dirty="0">
                <a:solidFill>
                  <a:srgbClr val="3B3B41"/>
                </a:solidFill>
                <a:latin typeface="Segoe UI Semibold"/>
                <a:cs typeface="Segoe UI Semibold"/>
              </a:rPr>
              <a:t>Azure</a:t>
            </a:r>
            <a:r>
              <a:rPr sz="2400" b="1" spc="-114" dirty="0">
                <a:solidFill>
                  <a:srgbClr val="3B3B41"/>
                </a:solidFill>
                <a:latin typeface="Segoe UI Semibold"/>
                <a:cs typeface="Segoe UI Semibold"/>
              </a:rPr>
              <a:t> </a:t>
            </a:r>
            <a:r>
              <a:rPr sz="2400" b="1" spc="-40" dirty="0">
                <a:solidFill>
                  <a:srgbClr val="3B3B41"/>
                </a:solidFill>
                <a:latin typeface="Segoe UI Semibold"/>
                <a:cs typeface="Segoe UI Semibold"/>
              </a:rPr>
              <a:t>AD:</a:t>
            </a:r>
            <a:endParaRPr sz="2400">
              <a:latin typeface="Segoe UI Semibold"/>
              <a:cs typeface="Segoe UI Semibold"/>
            </a:endParaRPr>
          </a:p>
          <a:p>
            <a:pPr marL="12700">
              <a:lnSpc>
                <a:spcPct val="100000"/>
              </a:lnSpc>
            </a:pPr>
            <a:r>
              <a:rPr sz="2000" b="1" spc="-5" dirty="0">
                <a:solidFill>
                  <a:srgbClr val="3B3B41"/>
                </a:solidFill>
                <a:latin typeface="Segoe UI"/>
                <a:cs typeface="Segoe UI"/>
              </a:rPr>
              <a:t>Integration </a:t>
            </a:r>
            <a:r>
              <a:rPr sz="2000" b="1" spc="-10" dirty="0">
                <a:solidFill>
                  <a:srgbClr val="3B3B41"/>
                </a:solidFill>
                <a:latin typeface="Segoe UI"/>
                <a:cs typeface="Segoe UI"/>
              </a:rPr>
              <a:t>relies </a:t>
            </a:r>
            <a:r>
              <a:rPr sz="2000" b="1" spc="-5" dirty="0">
                <a:solidFill>
                  <a:srgbClr val="3B3B41"/>
                </a:solidFill>
                <a:latin typeface="Segoe UI"/>
                <a:cs typeface="Segoe UI"/>
              </a:rPr>
              <a:t>on sync between </a:t>
            </a:r>
            <a:r>
              <a:rPr sz="2000" b="1" dirty="0">
                <a:solidFill>
                  <a:srgbClr val="3B3B41"/>
                </a:solidFill>
                <a:latin typeface="Segoe UI"/>
                <a:cs typeface="Segoe UI"/>
              </a:rPr>
              <a:t>AD </a:t>
            </a:r>
            <a:r>
              <a:rPr sz="2000" b="1" spc="-5" dirty="0">
                <a:solidFill>
                  <a:srgbClr val="3B3B41"/>
                </a:solidFill>
                <a:latin typeface="Segoe UI"/>
                <a:cs typeface="Segoe UI"/>
              </a:rPr>
              <a:t>and Azure </a:t>
            </a:r>
            <a:r>
              <a:rPr sz="2000" b="1" dirty="0">
                <a:solidFill>
                  <a:srgbClr val="3B3B41"/>
                </a:solidFill>
                <a:latin typeface="Segoe UI"/>
                <a:cs typeface="Segoe UI"/>
              </a:rPr>
              <a:t>AD by </a:t>
            </a:r>
            <a:r>
              <a:rPr sz="2000" b="1" spc="-5" dirty="0">
                <a:solidFill>
                  <a:srgbClr val="3B3B41"/>
                </a:solidFill>
                <a:latin typeface="Segoe UI"/>
                <a:cs typeface="Segoe UI"/>
              </a:rPr>
              <a:t>using </a:t>
            </a:r>
            <a:r>
              <a:rPr sz="2000" b="1" spc="-10" dirty="0">
                <a:solidFill>
                  <a:srgbClr val="3B3B41"/>
                </a:solidFill>
                <a:latin typeface="Segoe UI"/>
                <a:cs typeface="Segoe UI"/>
              </a:rPr>
              <a:t>Azure </a:t>
            </a:r>
            <a:r>
              <a:rPr sz="2000" b="1" dirty="0">
                <a:solidFill>
                  <a:srgbClr val="3B3B41"/>
                </a:solidFill>
                <a:latin typeface="Segoe UI"/>
                <a:cs typeface="Segoe UI"/>
              </a:rPr>
              <a:t>AD</a:t>
            </a:r>
            <a:r>
              <a:rPr sz="2000" b="1" spc="80" dirty="0">
                <a:solidFill>
                  <a:srgbClr val="3B3B41"/>
                </a:solidFill>
                <a:latin typeface="Segoe UI"/>
                <a:cs typeface="Segoe UI"/>
              </a:rPr>
              <a:t> </a:t>
            </a:r>
            <a:r>
              <a:rPr sz="2000" b="1" dirty="0">
                <a:solidFill>
                  <a:srgbClr val="3B3B41"/>
                </a:solidFill>
                <a:latin typeface="Segoe UI"/>
                <a:cs typeface="Segoe UI"/>
              </a:rPr>
              <a:t>Connect</a:t>
            </a:r>
            <a:endParaRPr sz="2000">
              <a:latin typeface="Segoe UI"/>
              <a:cs typeface="Segoe UI"/>
            </a:endParaRPr>
          </a:p>
          <a:p>
            <a:pPr marL="12700">
              <a:lnSpc>
                <a:spcPct val="100000"/>
              </a:lnSpc>
            </a:pPr>
            <a:r>
              <a:rPr sz="2000" b="1" spc="-5" dirty="0">
                <a:solidFill>
                  <a:srgbClr val="3B3B41"/>
                </a:solidFill>
                <a:latin typeface="Segoe UI"/>
                <a:cs typeface="Segoe UI"/>
              </a:rPr>
              <a:t>Azure AD </a:t>
            </a:r>
            <a:r>
              <a:rPr sz="2000" b="1" dirty="0">
                <a:solidFill>
                  <a:srgbClr val="3B3B41"/>
                </a:solidFill>
                <a:latin typeface="Segoe UI"/>
                <a:cs typeface="Segoe UI"/>
              </a:rPr>
              <a:t>Connect </a:t>
            </a:r>
            <a:r>
              <a:rPr sz="2000" b="1" spc="-10" dirty="0">
                <a:solidFill>
                  <a:srgbClr val="3B3B41"/>
                </a:solidFill>
                <a:latin typeface="Segoe UI"/>
                <a:cs typeface="Segoe UI"/>
              </a:rPr>
              <a:t>is </a:t>
            </a:r>
            <a:r>
              <a:rPr sz="2000" b="1" dirty="0">
                <a:solidFill>
                  <a:srgbClr val="3B3B41"/>
                </a:solidFill>
                <a:latin typeface="Segoe UI"/>
                <a:cs typeface="Segoe UI"/>
              </a:rPr>
              <a:t>a </a:t>
            </a:r>
            <a:r>
              <a:rPr sz="2000" b="1" spc="-5" dirty="0">
                <a:solidFill>
                  <a:srgbClr val="3B3B41"/>
                </a:solidFill>
                <a:latin typeface="Segoe UI"/>
                <a:cs typeface="Segoe UI"/>
              </a:rPr>
              <a:t>Microsoft-developed synchronization</a:t>
            </a:r>
            <a:r>
              <a:rPr sz="2000" b="1" spc="30" dirty="0">
                <a:solidFill>
                  <a:srgbClr val="3B3B41"/>
                </a:solidFill>
                <a:latin typeface="Segoe UI"/>
                <a:cs typeface="Segoe UI"/>
              </a:rPr>
              <a:t> </a:t>
            </a:r>
            <a:r>
              <a:rPr sz="2000" b="1" spc="-5" dirty="0">
                <a:solidFill>
                  <a:srgbClr val="3B3B41"/>
                </a:solidFill>
                <a:latin typeface="Segoe UI"/>
                <a:cs typeface="Segoe UI"/>
              </a:rPr>
              <a:t>engine:</a:t>
            </a:r>
            <a:endParaRPr sz="2000">
              <a:latin typeface="Segoe UI"/>
              <a:cs typeface="Segoe UI"/>
            </a:endParaRPr>
          </a:p>
          <a:p>
            <a:pPr marL="12700">
              <a:lnSpc>
                <a:spcPct val="100000"/>
              </a:lnSpc>
              <a:spcBef>
                <a:spcPts val="15"/>
              </a:spcBef>
            </a:pPr>
            <a:r>
              <a:rPr sz="1800" b="1" dirty="0">
                <a:solidFill>
                  <a:srgbClr val="0078D2"/>
                </a:solidFill>
                <a:latin typeface="Segoe UI Semibold"/>
                <a:cs typeface="Segoe UI Semibold"/>
              </a:rPr>
              <a:t>Supports a </a:t>
            </a:r>
            <a:r>
              <a:rPr sz="1800" b="1" spc="-5" dirty="0">
                <a:solidFill>
                  <a:srgbClr val="0078D2"/>
                </a:solidFill>
                <a:latin typeface="Segoe UI Semibold"/>
                <a:cs typeface="Segoe UI Semibold"/>
              </a:rPr>
              <a:t>wide </a:t>
            </a:r>
            <a:r>
              <a:rPr sz="1800" b="1" dirty="0">
                <a:solidFill>
                  <a:srgbClr val="0078D2"/>
                </a:solidFill>
                <a:latin typeface="Segoe UI Semibold"/>
                <a:cs typeface="Segoe UI Semibold"/>
              </a:rPr>
              <a:t>range </a:t>
            </a:r>
            <a:r>
              <a:rPr sz="1800" b="1" spc="-15" dirty="0">
                <a:solidFill>
                  <a:srgbClr val="0078D2"/>
                </a:solidFill>
                <a:latin typeface="Segoe UI Semibold"/>
                <a:cs typeface="Segoe UI Semibold"/>
              </a:rPr>
              <a:t>of </a:t>
            </a:r>
            <a:r>
              <a:rPr sz="1800" b="1" spc="-5" dirty="0">
                <a:solidFill>
                  <a:srgbClr val="0078D2"/>
                </a:solidFill>
                <a:latin typeface="Segoe UI Semibold"/>
                <a:cs typeface="Segoe UI Semibold"/>
              </a:rPr>
              <a:t>synchronization topologies, including multiple AD</a:t>
            </a:r>
            <a:r>
              <a:rPr sz="1800" b="1" spc="130" dirty="0">
                <a:solidFill>
                  <a:srgbClr val="0078D2"/>
                </a:solidFill>
                <a:latin typeface="Segoe UI Semibold"/>
                <a:cs typeface="Segoe UI Semibold"/>
              </a:rPr>
              <a:t> </a:t>
            </a:r>
            <a:r>
              <a:rPr sz="1800" b="1" spc="-5" dirty="0">
                <a:solidFill>
                  <a:srgbClr val="0078D2"/>
                </a:solidFill>
                <a:latin typeface="Segoe UI Semibold"/>
                <a:cs typeface="Segoe UI Semibold"/>
              </a:rPr>
              <a:t>forests</a:t>
            </a:r>
            <a:endParaRPr sz="1800">
              <a:latin typeface="Segoe UI Semibold"/>
              <a:cs typeface="Segoe UI Semibold"/>
            </a:endParaRPr>
          </a:p>
          <a:p>
            <a:pPr marL="12700" marR="1202055">
              <a:lnSpc>
                <a:spcPct val="100000"/>
              </a:lnSpc>
            </a:pPr>
            <a:r>
              <a:rPr sz="1800" b="1" spc="-5" dirty="0">
                <a:solidFill>
                  <a:srgbClr val="0078D2"/>
                </a:solidFill>
                <a:latin typeface="Segoe UI Semibold"/>
                <a:cs typeface="Segoe UI Semibold"/>
              </a:rPr>
              <a:t>Can be installed </a:t>
            </a:r>
            <a:r>
              <a:rPr sz="1800" b="1" dirty="0">
                <a:solidFill>
                  <a:srgbClr val="0078D2"/>
                </a:solidFill>
                <a:latin typeface="Segoe UI Semibold"/>
                <a:cs typeface="Segoe UI Semibold"/>
              </a:rPr>
              <a:t>on </a:t>
            </a:r>
            <a:r>
              <a:rPr sz="1800" b="1" spc="-5" dirty="0">
                <a:solidFill>
                  <a:srgbClr val="0078D2"/>
                </a:solidFill>
                <a:latin typeface="Segoe UI Semibold"/>
                <a:cs typeface="Segoe UI Semibold"/>
              </a:rPr>
              <a:t>any </a:t>
            </a:r>
            <a:r>
              <a:rPr sz="1800" b="1" dirty="0">
                <a:solidFill>
                  <a:srgbClr val="0078D2"/>
                </a:solidFill>
                <a:latin typeface="Segoe UI Semibold"/>
                <a:cs typeface="Segoe UI Semibold"/>
              </a:rPr>
              <a:t>Windows </a:t>
            </a:r>
            <a:r>
              <a:rPr sz="1800" b="1" spc="5" dirty="0">
                <a:solidFill>
                  <a:srgbClr val="0078D2"/>
                </a:solidFill>
                <a:latin typeface="Segoe UI Semibold"/>
                <a:cs typeface="Segoe UI Semibold"/>
              </a:rPr>
              <a:t>Server </a:t>
            </a:r>
            <a:r>
              <a:rPr sz="1800" b="1" spc="-5" dirty="0">
                <a:solidFill>
                  <a:srgbClr val="0078D2"/>
                </a:solidFill>
                <a:latin typeface="Segoe UI Semibold"/>
                <a:cs typeface="Segoe UI Semibold"/>
              </a:rPr>
              <a:t>with direct connectivity to an AD domain controller  Uses </a:t>
            </a:r>
            <a:r>
              <a:rPr sz="1800" b="1" dirty="0">
                <a:solidFill>
                  <a:srgbClr val="0078D2"/>
                </a:solidFill>
                <a:latin typeface="Segoe UI Semibold"/>
                <a:cs typeface="Segoe UI Semibold"/>
              </a:rPr>
              <a:t>SQL </a:t>
            </a:r>
            <a:r>
              <a:rPr sz="1800" b="1" spc="5" dirty="0">
                <a:solidFill>
                  <a:srgbClr val="0078D2"/>
                </a:solidFill>
                <a:latin typeface="Segoe UI Semibold"/>
                <a:cs typeface="Segoe UI Semibold"/>
              </a:rPr>
              <a:t>Server </a:t>
            </a:r>
            <a:r>
              <a:rPr sz="1800" b="1" spc="-5" dirty="0">
                <a:solidFill>
                  <a:srgbClr val="0078D2"/>
                </a:solidFill>
                <a:latin typeface="Segoe UI Semibold"/>
                <a:cs typeface="Segoe UI Semibold"/>
              </a:rPr>
              <a:t>Express included in the installation binaries </a:t>
            </a:r>
            <a:r>
              <a:rPr sz="1800" b="1" dirty="0">
                <a:solidFill>
                  <a:srgbClr val="0078D2"/>
                </a:solidFill>
                <a:latin typeface="Segoe UI Semibold"/>
                <a:cs typeface="Segoe UI Semibold"/>
              </a:rPr>
              <a:t>or a </a:t>
            </a:r>
            <a:r>
              <a:rPr sz="1800" b="1" spc="-10" dirty="0">
                <a:solidFill>
                  <a:srgbClr val="0078D2"/>
                </a:solidFill>
                <a:latin typeface="Segoe UI Semibold"/>
                <a:cs typeface="Segoe UI Semibold"/>
              </a:rPr>
              <a:t>separate </a:t>
            </a:r>
            <a:r>
              <a:rPr sz="1800" b="1" spc="-5" dirty="0">
                <a:solidFill>
                  <a:srgbClr val="0078D2"/>
                </a:solidFill>
                <a:latin typeface="Segoe UI Semibold"/>
                <a:cs typeface="Segoe UI Semibold"/>
              </a:rPr>
              <a:t>SQL </a:t>
            </a:r>
            <a:r>
              <a:rPr sz="1800" b="1" spc="5" dirty="0">
                <a:solidFill>
                  <a:srgbClr val="0078D2"/>
                </a:solidFill>
                <a:latin typeface="Segoe UI Semibold"/>
                <a:cs typeface="Segoe UI Semibold"/>
              </a:rPr>
              <a:t>Server</a:t>
            </a:r>
            <a:r>
              <a:rPr sz="1800" b="1" spc="160" dirty="0">
                <a:solidFill>
                  <a:srgbClr val="0078D2"/>
                </a:solidFill>
                <a:latin typeface="Segoe UI Semibold"/>
                <a:cs typeface="Segoe UI Semibold"/>
              </a:rPr>
              <a:t> </a:t>
            </a:r>
            <a:r>
              <a:rPr sz="1800" b="1" spc="-5" dirty="0">
                <a:solidFill>
                  <a:srgbClr val="0078D2"/>
                </a:solidFill>
                <a:latin typeface="Segoe UI Semibold"/>
                <a:cs typeface="Segoe UI Semibold"/>
              </a:rPr>
              <a:t>instance</a:t>
            </a:r>
            <a:endParaRPr sz="1800">
              <a:latin typeface="Segoe UI Semibold"/>
              <a:cs typeface="Segoe UI Semibold"/>
            </a:endParaRPr>
          </a:p>
          <a:p>
            <a:pPr marL="12700">
              <a:lnSpc>
                <a:spcPct val="100000"/>
              </a:lnSpc>
            </a:pPr>
            <a:r>
              <a:rPr sz="1800" b="1" dirty="0">
                <a:solidFill>
                  <a:srgbClr val="0078D2"/>
                </a:solidFill>
                <a:latin typeface="Segoe UI Semibold"/>
                <a:cs typeface="Segoe UI Semibold"/>
              </a:rPr>
              <a:t>Supports </a:t>
            </a:r>
            <a:r>
              <a:rPr sz="1800" b="1" spc="-10" dirty="0">
                <a:solidFill>
                  <a:srgbClr val="0078D2"/>
                </a:solidFill>
                <a:latin typeface="Segoe UI Semibold"/>
                <a:cs typeface="Segoe UI Semibold"/>
              </a:rPr>
              <a:t>two-way </a:t>
            </a:r>
            <a:r>
              <a:rPr sz="1800" b="1" spc="-5" dirty="0">
                <a:solidFill>
                  <a:srgbClr val="0078D2"/>
                </a:solidFill>
                <a:latin typeface="Segoe UI Semibold"/>
                <a:cs typeface="Segoe UI Semibold"/>
              </a:rPr>
              <a:t>sync, allowing changing </a:t>
            </a:r>
            <a:r>
              <a:rPr sz="1800" b="1" dirty="0">
                <a:solidFill>
                  <a:srgbClr val="0078D2"/>
                </a:solidFill>
                <a:latin typeface="Segoe UI Semibold"/>
                <a:cs typeface="Segoe UI Semibold"/>
              </a:rPr>
              <a:t>and </a:t>
            </a:r>
            <a:r>
              <a:rPr sz="1800" b="1" spc="-5" dirty="0">
                <a:solidFill>
                  <a:srgbClr val="0078D2"/>
                </a:solidFill>
                <a:latin typeface="Segoe UI Semibold"/>
                <a:cs typeface="Segoe UI Semibold"/>
              </a:rPr>
              <a:t>resetting AD user </a:t>
            </a:r>
            <a:r>
              <a:rPr sz="1800" b="1" spc="-10" dirty="0">
                <a:solidFill>
                  <a:srgbClr val="0078D2"/>
                </a:solidFill>
                <a:latin typeface="Segoe UI Semibold"/>
                <a:cs typeface="Segoe UI Semibold"/>
              </a:rPr>
              <a:t>passwords </a:t>
            </a:r>
            <a:r>
              <a:rPr sz="1800" b="1" spc="-5" dirty="0">
                <a:solidFill>
                  <a:srgbClr val="0078D2"/>
                </a:solidFill>
                <a:latin typeface="Segoe UI Semibold"/>
                <a:cs typeface="Segoe UI Semibold"/>
              </a:rPr>
              <a:t>by using Azure AD</a:t>
            </a:r>
            <a:r>
              <a:rPr sz="1800" b="1" spc="210" dirty="0">
                <a:solidFill>
                  <a:srgbClr val="0078D2"/>
                </a:solidFill>
                <a:latin typeface="Segoe UI Semibold"/>
                <a:cs typeface="Segoe UI Semibold"/>
              </a:rPr>
              <a:t> </a:t>
            </a:r>
            <a:r>
              <a:rPr sz="1800" b="1" spc="-10" dirty="0">
                <a:solidFill>
                  <a:srgbClr val="0078D2"/>
                </a:solidFill>
                <a:latin typeface="Segoe UI Semibold"/>
                <a:cs typeface="Segoe UI Semibold"/>
              </a:rPr>
              <a:t>password</a:t>
            </a:r>
            <a:endParaRPr sz="1800">
              <a:latin typeface="Segoe UI Semibold"/>
              <a:cs typeface="Segoe UI Semibold"/>
            </a:endParaRPr>
          </a:p>
          <a:p>
            <a:pPr marL="12700">
              <a:lnSpc>
                <a:spcPct val="100000"/>
              </a:lnSpc>
            </a:pPr>
            <a:r>
              <a:rPr sz="1800" b="1" spc="-5" dirty="0">
                <a:solidFill>
                  <a:srgbClr val="0078D2"/>
                </a:solidFill>
                <a:latin typeface="Segoe UI Semibold"/>
                <a:cs typeface="Segoe UI Semibold"/>
              </a:rPr>
              <a:t>management</a:t>
            </a:r>
            <a:r>
              <a:rPr sz="1800" b="1" spc="10" dirty="0">
                <a:solidFill>
                  <a:srgbClr val="0078D2"/>
                </a:solidFill>
                <a:latin typeface="Segoe UI Semibold"/>
                <a:cs typeface="Segoe UI Semibold"/>
              </a:rPr>
              <a:t> </a:t>
            </a:r>
            <a:r>
              <a:rPr sz="1800" b="1" dirty="0">
                <a:solidFill>
                  <a:srgbClr val="0078D2"/>
                </a:solidFill>
                <a:latin typeface="Segoe UI Semibold"/>
                <a:cs typeface="Segoe UI Semibold"/>
              </a:rPr>
              <a:t>features</a:t>
            </a:r>
            <a:endParaRPr sz="1800">
              <a:latin typeface="Segoe UI Semibold"/>
              <a:cs typeface="Segoe UI Semibold"/>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6421240" y="3058415"/>
            <a:ext cx="5035195" cy="1983594"/>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p:nvPr>
        </p:nvSpPr>
        <p:spPr>
          <a:xfrm>
            <a:off x="517042" y="259791"/>
            <a:ext cx="3245485" cy="452120"/>
          </a:xfrm>
          <a:prstGeom prst="rect">
            <a:avLst/>
          </a:prstGeom>
        </p:spPr>
        <p:txBody>
          <a:bodyPr vert="horz" wrap="square" lIns="0" tIns="12065" rIns="0" bIns="0" rtlCol="0">
            <a:spAutoFit/>
          </a:bodyPr>
          <a:lstStyle/>
          <a:p>
            <a:pPr marL="12700">
              <a:lnSpc>
                <a:spcPct val="100000"/>
              </a:lnSpc>
              <a:spcBef>
                <a:spcPts val="95"/>
              </a:spcBef>
            </a:pPr>
            <a:r>
              <a:rPr sz="2800" spc="-50" dirty="0">
                <a:solidFill>
                  <a:srgbClr val="0071C5"/>
                </a:solidFill>
              </a:rPr>
              <a:t>Azure </a:t>
            </a:r>
            <a:r>
              <a:rPr sz="2800" spc="-30" dirty="0">
                <a:solidFill>
                  <a:srgbClr val="0071C5"/>
                </a:solidFill>
              </a:rPr>
              <a:t>AD </a:t>
            </a:r>
            <a:r>
              <a:rPr sz="2800" spc="-40" dirty="0">
                <a:solidFill>
                  <a:srgbClr val="0071C5"/>
                </a:solidFill>
              </a:rPr>
              <a:t>B2B </a:t>
            </a:r>
            <a:r>
              <a:rPr sz="2800" spc="-5" dirty="0">
                <a:solidFill>
                  <a:srgbClr val="0071C5"/>
                </a:solidFill>
              </a:rPr>
              <a:t>&amp;</a:t>
            </a:r>
            <a:r>
              <a:rPr sz="2800" spc="-330" dirty="0">
                <a:solidFill>
                  <a:srgbClr val="0071C5"/>
                </a:solidFill>
              </a:rPr>
              <a:t> </a:t>
            </a:r>
            <a:r>
              <a:rPr sz="2800" spc="-40" dirty="0">
                <a:solidFill>
                  <a:srgbClr val="0071C5"/>
                </a:solidFill>
              </a:rPr>
              <a:t>B2C</a:t>
            </a:r>
            <a:endParaRPr sz="2800"/>
          </a:p>
        </p:txBody>
      </p:sp>
      <p:sp>
        <p:nvSpPr>
          <p:cNvPr id="4" name="object 4"/>
          <p:cNvSpPr txBox="1"/>
          <p:nvPr/>
        </p:nvSpPr>
        <p:spPr>
          <a:xfrm>
            <a:off x="517042" y="1548129"/>
            <a:ext cx="10170795" cy="5056505"/>
          </a:xfrm>
          <a:prstGeom prst="rect">
            <a:avLst/>
          </a:prstGeom>
        </p:spPr>
        <p:txBody>
          <a:bodyPr vert="horz" wrap="square" lIns="0" tIns="12700" rIns="0" bIns="0" rtlCol="0">
            <a:spAutoFit/>
          </a:bodyPr>
          <a:lstStyle/>
          <a:p>
            <a:pPr marL="12700">
              <a:lnSpc>
                <a:spcPct val="100000"/>
              </a:lnSpc>
              <a:spcBef>
                <a:spcPts val="100"/>
              </a:spcBef>
            </a:pPr>
            <a:r>
              <a:rPr sz="2400" b="1" spc="-45" dirty="0">
                <a:solidFill>
                  <a:srgbClr val="3B3B41"/>
                </a:solidFill>
                <a:latin typeface="Segoe UI Semibold"/>
                <a:cs typeface="Segoe UI Semibold"/>
              </a:rPr>
              <a:t>Azure </a:t>
            </a:r>
            <a:r>
              <a:rPr sz="2400" b="1" spc="-30" dirty="0">
                <a:solidFill>
                  <a:srgbClr val="3B3B41"/>
                </a:solidFill>
                <a:latin typeface="Segoe UI Semibold"/>
                <a:cs typeface="Segoe UI Semibold"/>
              </a:rPr>
              <a:t>AD</a:t>
            </a:r>
            <a:r>
              <a:rPr sz="2400" b="1" spc="-165" dirty="0">
                <a:solidFill>
                  <a:srgbClr val="3B3B41"/>
                </a:solidFill>
                <a:latin typeface="Segoe UI Semibold"/>
                <a:cs typeface="Segoe UI Semibold"/>
              </a:rPr>
              <a:t> </a:t>
            </a:r>
            <a:r>
              <a:rPr sz="2400" b="1" spc="-40" dirty="0">
                <a:solidFill>
                  <a:srgbClr val="3B3B41"/>
                </a:solidFill>
                <a:latin typeface="Segoe UI Semibold"/>
                <a:cs typeface="Segoe UI Semibold"/>
              </a:rPr>
              <a:t>B2B:</a:t>
            </a:r>
            <a:endParaRPr sz="2400">
              <a:latin typeface="Segoe UI Semibold"/>
              <a:cs typeface="Segoe UI Semibold"/>
            </a:endParaRPr>
          </a:p>
          <a:p>
            <a:pPr marL="12700">
              <a:lnSpc>
                <a:spcPct val="100000"/>
              </a:lnSpc>
            </a:pPr>
            <a:r>
              <a:rPr sz="2000" b="1" spc="-5" dirty="0">
                <a:solidFill>
                  <a:srgbClr val="3B3B41"/>
                </a:solidFill>
                <a:latin typeface="Segoe UI"/>
                <a:cs typeface="Segoe UI"/>
              </a:rPr>
              <a:t>Allows granting </a:t>
            </a:r>
            <a:r>
              <a:rPr sz="2000" b="1" dirty="0">
                <a:solidFill>
                  <a:srgbClr val="3B3B41"/>
                </a:solidFill>
                <a:latin typeface="Segoe UI"/>
                <a:cs typeface="Segoe UI"/>
              </a:rPr>
              <a:t>partner </a:t>
            </a:r>
            <a:r>
              <a:rPr sz="2000" b="1" spc="-5" dirty="0">
                <a:solidFill>
                  <a:srgbClr val="3B3B41"/>
                </a:solidFill>
                <a:latin typeface="Segoe UI"/>
                <a:cs typeface="Segoe UI"/>
              </a:rPr>
              <a:t>organizations access </a:t>
            </a:r>
            <a:r>
              <a:rPr sz="2000" b="1" spc="-10" dirty="0">
                <a:solidFill>
                  <a:srgbClr val="3B3B41"/>
                </a:solidFill>
                <a:latin typeface="Segoe UI"/>
                <a:cs typeface="Segoe UI"/>
              </a:rPr>
              <a:t>to </a:t>
            </a:r>
            <a:r>
              <a:rPr sz="2000" b="1" spc="-5" dirty="0">
                <a:solidFill>
                  <a:srgbClr val="3B3B41"/>
                </a:solidFill>
                <a:latin typeface="Segoe UI"/>
                <a:cs typeface="Segoe UI"/>
              </a:rPr>
              <a:t>local </a:t>
            </a:r>
            <a:r>
              <a:rPr sz="2000" b="1" spc="-10" dirty="0">
                <a:solidFill>
                  <a:srgbClr val="3B3B41"/>
                </a:solidFill>
                <a:latin typeface="Segoe UI"/>
                <a:cs typeface="Segoe UI"/>
              </a:rPr>
              <a:t>resources </a:t>
            </a:r>
            <a:r>
              <a:rPr sz="2000" b="1" spc="-5" dirty="0">
                <a:solidFill>
                  <a:srgbClr val="3B3B41"/>
                </a:solidFill>
                <a:latin typeface="Segoe UI"/>
                <a:cs typeface="Segoe UI"/>
              </a:rPr>
              <a:t>and</a:t>
            </a:r>
            <a:r>
              <a:rPr sz="2000" b="1" spc="70" dirty="0">
                <a:solidFill>
                  <a:srgbClr val="3B3B41"/>
                </a:solidFill>
                <a:latin typeface="Segoe UI"/>
                <a:cs typeface="Segoe UI"/>
              </a:rPr>
              <a:t> </a:t>
            </a:r>
            <a:r>
              <a:rPr sz="2000" b="1" spc="-5" dirty="0">
                <a:solidFill>
                  <a:srgbClr val="3B3B41"/>
                </a:solidFill>
                <a:latin typeface="Segoe UI"/>
                <a:cs typeface="Segoe UI"/>
              </a:rPr>
              <a:t>applications</a:t>
            </a:r>
            <a:endParaRPr sz="2000">
              <a:latin typeface="Segoe UI"/>
              <a:cs typeface="Segoe UI"/>
            </a:endParaRPr>
          </a:p>
          <a:p>
            <a:pPr marL="12700">
              <a:lnSpc>
                <a:spcPct val="100000"/>
              </a:lnSpc>
            </a:pPr>
            <a:r>
              <a:rPr sz="2000" b="1" spc="-5" dirty="0">
                <a:solidFill>
                  <a:srgbClr val="3B3B41"/>
                </a:solidFill>
                <a:latin typeface="Segoe UI"/>
                <a:cs typeface="Segoe UI"/>
              </a:rPr>
              <a:t>Allows adding </a:t>
            </a:r>
            <a:r>
              <a:rPr sz="2000" b="1" dirty="0">
                <a:solidFill>
                  <a:srgbClr val="3B3B41"/>
                </a:solidFill>
                <a:latin typeface="Segoe UI"/>
                <a:cs typeface="Segoe UI"/>
              </a:rPr>
              <a:t>partner </a:t>
            </a:r>
            <a:r>
              <a:rPr sz="2000" b="1" spc="-5" dirty="0">
                <a:solidFill>
                  <a:srgbClr val="3B3B41"/>
                </a:solidFill>
                <a:latin typeface="Segoe UI"/>
                <a:cs typeface="Segoe UI"/>
              </a:rPr>
              <a:t>organization </a:t>
            </a:r>
            <a:r>
              <a:rPr sz="2000" b="1" dirty="0">
                <a:solidFill>
                  <a:srgbClr val="3B3B41"/>
                </a:solidFill>
                <a:latin typeface="Segoe UI"/>
                <a:cs typeface="Segoe UI"/>
              </a:rPr>
              <a:t>users </a:t>
            </a:r>
            <a:r>
              <a:rPr sz="2000" b="1" spc="-5" dirty="0">
                <a:solidFill>
                  <a:srgbClr val="3B3B41"/>
                </a:solidFill>
                <a:latin typeface="Segoe UI"/>
                <a:cs typeface="Segoe UI"/>
              </a:rPr>
              <a:t>to local Azure AD</a:t>
            </a:r>
            <a:r>
              <a:rPr sz="2000" b="1" spc="-10" dirty="0">
                <a:solidFill>
                  <a:srgbClr val="3B3B41"/>
                </a:solidFill>
                <a:latin typeface="Segoe UI"/>
                <a:cs typeface="Segoe UI"/>
              </a:rPr>
              <a:t> </a:t>
            </a:r>
            <a:r>
              <a:rPr sz="2000" b="1" spc="-5" dirty="0">
                <a:solidFill>
                  <a:srgbClr val="3B3B41"/>
                </a:solidFill>
                <a:latin typeface="Segoe UI"/>
                <a:cs typeface="Segoe UI"/>
              </a:rPr>
              <a:t>groups</a:t>
            </a:r>
            <a:endParaRPr sz="2000">
              <a:latin typeface="Segoe UI"/>
              <a:cs typeface="Segoe UI"/>
            </a:endParaRPr>
          </a:p>
          <a:p>
            <a:pPr marL="12700" marR="4578350">
              <a:lnSpc>
                <a:spcPct val="100000"/>
              </a:lnSpc>
              <a:spcBef>
                <a:spcPts val="5"/>
              </a:spcBef>
            </a:pPr>
            <a:r>
              <a:rPr sz="2000" b="1" spc="5" dirty="0">
                <a:solidFill>
                  <a:srgbClr val="3B3B41"/>
                </a:solidFill>
                <a:latin typeface="Segoe UI"/>
                <a:cs typeface="Segoe UI"/>
              </a:rPr>
              <a:t>Supports </a:t>
            </a:r>
            <a:r>
              <a:rPr sz="2000" b="1" dirty="0">
                <a:solidFill>
                  <a:srgbClr val="3B3B41"/>
                </a:solidFill>
                <a:latin typeface="Segoe UI"/>
                <a:cs typeface="Segoe UI"/>
              </a:rPr>
              <a:t>partner </a:t>
            </a:r>
            <a:r>
              <a:rPr sz="2000" b="1" spc="-5" dirty="0">
                <a:solidFill>
                  <a:srgbClr val="3B3B41"/>
                </a:solidFill>
                <a:latin typeface="Segoe UI"/>
                <a:cs typeface="Segoe UI"/>
              </a:rPr>
              <a:t>organization user credentials  </a:t>
            </a:r>
            <a:r>
              <a:rPr sz="2000" b="1" dirty="0">
                <a:solidFill>
                  <a:srgbClr val="3B3B41"/>
                </a:solidFill>
                <a:latin typeface="Segoe UI"/>
                <a:cs typeface="Segoe UI"/>
              </a:rPr>
              <a:t>Is managed </a:t>
            </a:r>
            <a:r>
              <a:rPr sz="2000" b="1" spc="-5" dirty="0">
                <a:solidFill>
                  <a:srgbClr val="3B3B41"/>
                </a:solidFill>
                <a:latin typeface="Segoe UI"/>
                <a:cs typeface="Segoe UI"/>
              </a:rPr>
              <a:t>by </a:t>
            </a:r>
            <a:r>
              <a:rPr sz="2000" b="1" dirty="0">
                <a:solidFill>
                  <a:srgbClr val="3B3B41"/>
                </a:solidFill>
                <a:latin typeface="Segoe UI"/>
                <a:cs typeface="Segoe UI"/>
              </a:rPr>
              <a:t>the </a:t>
            </a:r>
            <a:r>
              <a:rPr sz="2000" b="1" spc="-5" dirty="0">
                <a:solidFill>
                  <a:srgbClr val="3B3B41"/>
                </a:solidFill>
                <a:latin typeface="Segoe UI"/>
                <a:cs typeface="Segoe UI"/>
              </a:rPr>
              <a:t>host</a:t>
            </a:r>
            <a:r>
              <a:rPr sz="2000" b="1" spc="-70" dirty="0">
                <a:solidFill>
                  <a:srgbClr val="3B3B41"/>
                </a:solidFill>
                <a:latin typeface="Segoe UI"/>
                <a:cs typeface="Segoe UI"/>
              </a:rPr>
              <a:t> </a:t>
            </a:r>
            <a:r>
              <a:rPr sz="2000" b="1" spc="-5" dirty="0">
                <a:solidFill>
                  <a:srgbClr val="3B3B41"/>
                </a:solidFill>
                <a:latin typeface="Segoe UI"/>
                <a:cs typeface="Segoe UI"/>
              </a:rPr>
              <a:t>organization:</a:t>
            </a:r>
            <a:endParaRPr sz="2000">
              <a:latin typeface="Segoe UI"/>
              <a:cs typeface="Segoe UI"/>
            </a:endParaRPr>
          </a:p>
          <a:p>
            <a:pPr marL="12700">
              <a:lnSpc>
                <a:spcPct val="100000"/>
              </a:lnSpc>
              <a:spcBef>
                <a:spcPts val="10"/>
              </a:spcBef>
            </a:pPr>
            <a:r>
              <a:rPr sz="1800" b="1" spc="-5" dirty="0">
                <a:solidFill>
                  <a:srgbClr val="0078D2"/>
                </a:solidFill>
                <a:latin typeface="Segoe UI Semibold"/>
                <a:cs typeface="Segoe UI Semibold"/>
              </a:rPr>
              <a:t>Partner</a:t>
            </a:r>
            <a:r>
              <a:rPr sz="1800" b="1" spc="-20" dirty="0">
                <a:solidFill>
                  <a:srgbClr val="0078D2"/>
                </a:solidFill>
                <a:latin typeface="Segoe UI Semibold"/>
                <a:cs typeface="Segoe UI Semibold"/>
              </a:rPr>
              <a:t> </a:t>
            </a:r>
            <a:r>
              <a:rPr sz="1800" b="1" spc="-5" dirty="0">
                <a:solidFill>
                  <a:srgbClr val="0078D2"/>
                </a:solidFill>
                <a:latin typeface="Segoe UI Semibold"/>
                <a:cs typeface="Segoe UI Semibold"/>
              </a:rPr>
              <a:t>lifecycle</a:t>
            </a:r>
            <a:endParaRPr sz="1800">
              <a:latin typeface="Segoe UI Semibold"/>
              <a:cs typeface="Segoe UI Semibold"/>
            </a:endParaRPr>
          </a:p>
          <a:p>
            <a:pPr marL="12700">
              <a:lnSpc>
                <a:spcPct val="100000"/>
              </a:lnSpc>
            </a:pPr>
            <a:r>
              <a:rPr sz="1800" b="1" spc="-5" dirty="0">
                <a:solidFill>
                  <a:srgbClr val="0078D2"/>
                </a:solidFill>
                <a:latin typeface="Segoe UI Semibold"/>
                <a:cs typeface="Segoe UI Semibold"/>
              </a:rPr>
              <a:t>Security </a:t>
            </a:r>
            <a:r>
              <a:rPr sz="1800" b="1" dirty="0">
                <a:solidFill>
                  <a:srgbClr val="0078D2"/>
                </a:solidFill>
                <a:latin typeface="Segoe UI Semibold"/>
                <a:cs typeface="Segoe UI Semibold"/>
              </a:rPr>
              <a:t>policy and</a:t>
            </a:r>
            <a:r>
              <a:rPr sz="1800" b="1" spc="5" dirty="0">
                <a:solidFill>
                  <a:srgbClr val="0078D2"/>
                </a:solidFill>
                <a:latin typeface="Segoe UI Semibold"/>
                <a:cs typeface="Segoe UI Semibold"/>
              </a:rPr>
              <a:t> </a:t>
            </a:r>
            <a:r>
              <a:rPr sz="1800" b="1" spc="-5" dirty="0">
                <a:solidFill>
                  <a:srgbClr val="0078D2"/>
                </a:solidFill>
                <a:latin typeface="Segoe UI Semibold"/>
                <a:cs typeface="Segoe UI Semibold"/>
              </a:rPr>
              <a:t>compliance</a:t>
            </a:r>
            <a:endParaRPr sz="1800">
              <a:latin typeface="Segoe UI Semibold"/>
              <a:cs typeface="Segoe UI Semibold"/>
            </a:endParaRPr>
          </a:p>
          <a:p>
            <a:pPr marL="12700">
              <a:lnSpc>
                <a:spcPct val="100000"/>
              </a:lnSpc>
            </a:pPr>
            <a:r>
              <a:rPr sz="1800" b="1" spc="-5" dirty="0">
                <a:solidFill>
                  <a:srgbClr val="0078D2"/>
                </a:solidFill>
                <a:latin typeface="Segoe UI Semibold"/>
                <a:cs typeface="Segoe UI Semibold"/>
              </a:rPr>
              <a:t>Branding</a:t>
            </a:r>
            <a:endParaRPr sz="1800">
              <a:latin typeface="Segoe UI Semibold"/>
              <a:cs typeface="Segoe UI Semibold"/>
            </a:endParaRPr>
          </a:p>
          <a:p>
            <a:pPr>
              <a:lnSpc>
                <a:spcPct val="100000"/>
              </a:lnSpc>
            </a:pPr>
            <a:endParaRPr sz="2400">
              <a:latin typeface="Times New Roman"/>
              <a:cs typeface="Times New Roman"/>
            </a:endParaRPr>
          </a:p>
          <a:p>
            <a:pPr>
              <a:lnSpc>
                <a:spcPct val="100000"/>
              </a:lnSpc>
            </a:pPr>
            <a:endParaRPr sz="2600">
              <a:latin typeface="Times New Roman"/>
              <a:cs typeface="Times New Roman"/>
            </a:endParaRPr>
          </a:p>
          <a:p>
            <a:pPr marL="12700">
              <a:lnSpc>
                <a:spcPct val="100000"/>
              </a:lnSpc>
            </a:pPr>
            <a:r>
              <a:rPr sz="2400" b="1" spc="-45" dirty="0">
                <a:solidFill>
                  <a:srgbClr val="3B3B41"/>
                </a:solidFill>
                <a:latin typeface="Segoe UI Semibold"/>
                <a:cs typeface="Segoe UI Semibold"/>
              </a:rPr>
              <a:t>Azure </a:t>
            </a:r>
            <a:r>
              <a:rPr sz="2400" b="1" spc="-30" dirty="0">
                <a:solidFill>
                  <a:srgbClr val="3B3B41"/>
                </a:solidFill>
                <a:latin typeface="Segoe UI Semibold"/>
                <a:cs typeface="Segoe UI Semibold"/>
              </a:rPr>
              <a:t>AD</a:t>
            </a:r>
            <a:r>
              <a:rPr sz="2400" b="1" spc="-165" dirty="0">
                <a:solidFill>
                  <a:srgbClr val="3B3B41"/>
                </a:solidFill>
                <a:latin typeface="Segoe UI Semibold"/>
                <a:cs typeface="Segoe UI Semibold"/>
              </a:rPr>
              <a:t> </a:t>
            </a:r>
            <a:r>
              <a:rPr sz="2400" b="1" spc="-40" dirty="0">
                <a:solidFill>
                  <a:srgbClr val="3B3B41"/>
                </a:solidFill>
                <a:latin typeface="Segoe UI Semibold"/>
                <a:cs typeface="Segoe UI Semibold"/>
              </a:rPr>
              <a:t>B2C:</a:t>
            </a:r>
            <a:endParaRPr sz="2400">
              <a:latin typeface="Segoe UI Semibold"/>
              <a:cs typeface="Segoe UI Semibold"/>
            </a:endParaRPr>
          </a:p>
          <a:p>
            <a:pPr marL="12700" marR="5080">
              <a:lnSpc>
                <a:spcPct val="100000"/>
              </a:lnSpc>
              <a:spcBef>
                <a:spcPts val="5"/>
              </a:spcBef>
            </a:pPr>
            <a:r>
              <a:rPr sz="2000" b="1" spc="-5" dirty="0">
                <a:solidFill>
                  <a:srgbClr val="3B3B41"/>
                </a:solidFill>
                <a:latin typeface="Segoe UI"/>
                <a:cs typeface="Segoe UI"/>
              </a:rPr>
              <a:t>Allows granting individual customers access to local </a:t>
            </a:r>
            <a:r>
              <a:rPr sz="2000" b="1" spc="-10" dirty="0">
                <a:solidFill>
                  <a:srgbClr val="3B3B41"/>
                </a:solidFill>
                <a:latin typeface="Segoe UI"/>
                <a:cs typeface="Segoe UI"/>
              </a:rPr>
              <a:t>resources </a:t>
            </a:r>
            <a:r>
              <a:rPr sz="2000" b="1" dirty="0">
                <a:solidFill>
                  <a:srgbClr val="3B3B41"/>
                </a:solidFill>
                <a:latin typeface="Segoe UI"/>
                <a:cs typeface="Segoe UI"/>
              </a:rPr>
              <a:t>and </a:t>
            </a:r>
            <a:r>
              <a:rPr sz="2000" b="1" spc="-5" dirty="0">
                <a:solidFill>
                  <a:srgbClr val="3B3B41"/>
                </a:solidFill>
                <a:latin typeface="Segoe UI"/>
                <a:cs typeface="Segoe UI"/>
              </a:rPr>
              <a:t>applications  </a:t>
            </a:r>
            <a:r>
              <a:rPr sz="2000" b="1" spc="5" dirty="0">
                <a:solidFill>
                  <a:srgbClr val="3B3B41"/>
                </a:solidFill>
                <a:latin typeface="Segoe UI"/>
                <a:cs typeface="Segoe UI"/>
              </a:rPr>
              <a:t>Supports </a:t>
            </a:r>
            <a:r>
              <a:rPr sz="2000" b="1" spc="-5" dirty="0">
                <a:solidFill>
                  <a:srgbClr val="3B3B41"/>
                </a:solidFill>
                <a:latin typeface="Segoe UI"/>
                <a:cs typeface="Segoe UI"/>
              </a:rPr>
              <a:t>social identities </a:t>
            </a:r>
            <a:r>
              <a:rPr sz="2000" b="1" dirty="0">
                <a:solidFill>
                  <a:srgbClr val="3B3B41"/>
                </a:solidFill>
                <a:latin typeface="Segoe UI"/>
                <a:cs typeface="Segoe UI"/>
              </a:rPr>
              <a:t>via </a:t>
            </a:r>
            <a:r>
              <a:rPr sz="2000" b="1" spc="-5" dirty="0">
                <a:solidFill>
                  <a:srgbClr val="3B3B41"/>
                </a:solidFill>
                <a:latin typeface="Segoe UI"/>
                <a:cs typeface="Segoe UI"/>
              </a:rPr>
              <a:t>federation but allows creating </a:t>
            </a:r>
            <a:r>
              <a:rPr sz="2000" b="1" dirty="0">
                <a:solidFill>
                  <a:srgbClr val="3B3B41"/>
                </a:solidFill>
                <a:latin typeface="Segoe UI"/>
                <a:cs typeface="Segoe UI"/>
              </a:rPr>
              <a:t>new </a:t>
            </a:r>
            <a:r>
              <a:rPr sz="2000" b="1" spc="-10" dirty="0">
                <a:solidFill>
                  <a:srgbClr val="3B3B41"/>
                </a:solidFill>
                <a:latin typeface="Segoe UI"/>
                <a:cs typeface="Segoe UI"/>
              </a:rPr>
              <a:t>Azure </a:t>
            </a:r>
            <a:r>
              <a:rPr sz="2000" b="1" dirty="0">
                <a:solidFill>
                  <a:srgbClr val="3B3B41"/>
                </a:solidFill>
                <a:latin typeface="Segoe UI"/>
                <a:cs typeface="Segoe UI"/>
              </a:rPr>
              <a:t>AD </a:t>
            </a:r>
            <a:r>
              <a:rPr sz="2000" b="1" spc="-5" dirty="0">
                <a:solidFill>
                  <a:srgbClr val="3B3B41"/>
                </a:solidFill>
                <a:latin typeface="Segoe UI"/>
                <a:cs typeface="Segoe UI"/>
              </a:rPr>
              <a:t>accounts  </a:t>
            </a:r>
            <a:r>
              <a:rPr sz="2000" b="1" spc="-10" dirty="0">
                <a:solidFill>
                  <a:srgbClr val="3B3B41"/>
                </a:solidFill>
                <a:latin typeface="Segoe UI"/>
                <a:cs typeface="Segoe UI"/>
              </a:rPr>
              <a:t>Requires </a:t>
            </a:r>
            <a:r>
              <a:rPr sz="2000" b="1" dirty="0">
                <a:solidFill>
                  <a:srgbClr val="3B3B41"/>
                </a:solidFill>
                <a:latin typeface="Segoe UI"/>
                <a:cs typeface="Segoe UI"/>
              </a:rPr>
              <a:t>a </a:t>
            </a:r>
            <a:r>
              <a:rPr sz="2000" b="1" spc="-10" dirty="0">
                <a:solidFill>
                  <a:srgbClr val="3B3B41"/>
                </a:solidFill>
                <a:latin typeface="Segoe UI"/>
                <a:cs typeface="Segoe UI"/>
              </a:rPr>
              <a:t>separate </a:t>
            </a:r>
            <a:r>
              <a:rPr sz="2000" b="1" spc="-5" dirty="0">
                <a:solidFill>
                  <a:srgbClr val="3B3B41"/>
                </a:solidFill>
                <a:latin typeface="Segoe UI"/>
                <a:cs typeface="Segoe UI"/>
              </a:rPr>
              <a:t>Azure </a:t>
            </a:r>
            <a:r>
              <a:rPr sz="2000" b="1" dirty="0">
                <a:solidFill>
                  <a:srgbClr val="3B3B41"/>
                </a:solidFill>
                <a:latin typeface="Segoe UI"/>
                <a:cs typeface="Segoe UI"/>
              </a:rPr>
              <a:t>AD </a:t>
            </a:r>
            <a:r>
              <a:rPr sz="2000" b="1" spc="-5" dirty="0">
                <a:solidFill>
                  <a:srgbClr val="3B3B41"/>
                </a:solidFill>
                <a:latin typeface="Segoe UI"/>
                <a:cs typeface="Segoe UI"/>
              </a:rPr>
              <a:t>tenant </a:t>
            </a:r>
            <a:r>
              <a:rPr sz="2000" b="1" spc="-10" dirty="0">
                <a:solidFill>
                  <a:srgbClr val="3B3B41"/>
                </a:solidFill>
                <a:latin typeface="Segoe UI"/>
                <a:cs typeface="Segoe UI"/>
              </a:rPr>
              <a:t>(separately from </a:t>
            </a:r>
            <a:r>
              <a:rPr sz="2000" b="1" spc="-5" dirty="0">
                <a:solidFill>
                  <a:srgbClr val="3B3B41"/>
                </a:solidFill>
                <a:latin typeface="Segoe UI"/>
                <a:cs typeface="Segoe UI"/>
              </a:rPr>
              <a:t>the host </a:t>
            </a:r>
            <a:r>
              <a:rPr sz="2000" b="1" spc="-15" dirty="0">
                <a:solidFill>
                  <a:srgbClr val="3B3B41"/>
                </a:solidFill>
                <a:latin typeface="Segoe UI"/>
                <a:cs typeface="Segoe UI"/>
              </a:rPr>
              <a:t>organization’s </a:t>
            </a:r>
            <a:r>
              <a:rPr sz="2000" b="1" spc="-5" dirty="0">
                <a:solidFill>
                  <a:srgbClr val="3B3B41"/>
                </a:solidFill>
                <a:latin typeface="Segoe UI"/>
                <a:cs typeface="Segoe UI"/>
              </a:rPr>
              <a:t>tenant)  Provides </a:t>
            </a:r>
            <a:r>
              <a:rPr sz="2000" b="1" dirty="0">
                <a:solidFill>
                  <a:srgbClr val="3B3B41"/>
                </a:solidFill>
                <a:latin typeface="Segoe UI"/>
                <a:cs typeface="Segoe UI"/>
              </a:rPr>
              <a:t>SSO </a:t>
            </a:r>
            <a:r>
              <a:rPr sz="2000" b="1" spc="-10" dirty="0">
                <a:solidFill>
                  <a:srgbClr val="3B3B41"/>
                </a:solidFill>
                <a:latin typeface="Segoe UI"/>
                <a:cs typeface="Segoe UI"/>
              </a:rPr>
              <a:t>to customer’s</a:t>
            </a:r>
            <a:r>
              <a:rPr sz="2000" b="1" spc="-20" dirty="0">
                <a:solidFill>
                  <a:srgbClr val="3B3B41"/>
                </a:solidFill>
                <a:latin typeface="Segoe UI"/>
                <a:cs typeface="Segoe UI"/>
              </a:rPr>
              <a:t> </a:t>
            </a:r>
            <a:r>
              <a:rPr sz="2000" b="1" dirty="0">
                <a:solidFill>
                  <a:srgbClr val="3B3B41"/>
                </a:solidFill>
                <a:latin typeface="Segoe UI"/>
                <a:cs typeface="Segoe UI"/>
              </a:rPr>
              <a:t>applications</a:t>
            </a:r>
            <a:endParaRPr sz="2000">
              <a:latin typeface="Segoe UI"/>
              <a:cs typeface="Segoe UI"/>
            </a:endParaRPr>
          </a:p>
          <a:p>
            <a:pPr marL="12700">
              <a:lnSpc>
                <a:spcPct val="100000"/>
              </a:lnSpc>
            </a:pPr>
            <a:r>
              <a:rPr sz="2000" b="1" dirty="0">
                <a:solidFill>
                  <a:srgbClr val="3B3B41"/>
                </a:solidFill>
                <a:latin typeface="Segoe UI"/>
                <a:cs typeface="Segoe UI"/>
              </a:rPr>
              <a:t>Is managed </a:t>
            </a:r>
            <a:r>
              <a:rPr sz="2000" b="1" spc="-5" dirty="0">
                <a:solidFill>
                  <a:srgbClr val="3B3B41"/>
                </a:solidFill>
                <a:latin typeface="Segoe UI"/>
                <a:cs typeface="Segoe UI"/>
              </a:rPr>
              <a:t>by </a:t>
            </a:r>
            <a:r>
              <a:rPr sz="2000" b="1" dirty="0">
                <a:solidFill>
                  <a:srgbClr val="3B3B41"/>
                </a:solidFill>
                <a:latin typeface="Segoe UI"/>
                <a:cs typeface="Segoe UI"/>
              </a:rPr>
              <a:t>the </a:t>
            </a:r>
            <a:r>
              <a:rPr sz="2000" b="1" spc="-5" dirty="0">
                <a:solidFill>
                  <a:srgbClr val="3B3B41"/>
                </a:solidFill>
                <a:latin typeface="Segoe UI"/>
                <a:cs typeface="Segoe UI"/>
              </a:rPr>
              <a:t>host organization with </a:t>
            </a:r>
            <a:r>
              <a:rPr sz="2000" b="1" dirty="0">
                <a:solidFill>
                  <a:srgbClr val="3B3B41"/>
                </a:solidFill>
                <a:latin typeface="Segoe UI"/>
                <a:cs typeface="Segoe UI"/>
              </a:rPr>
              <a:t>app </a:t>
            </a:r>
            <a:r>
              <a:rPr sz="2000" b="1" spc="-5" dirty="0">
                <a:solidFill>
                  <a:srgbClr val="3B3B41"/>
                </a:solidFill>
                <a:latin typeface="Segoe UI"/>
                <a:cs typeface="Segoe UI"/>
              </a:rPr>
              <a:t>specific</a:t>
            </a:r>
            <a:r>
              <a:rPr sz="2000" b="1" spc="-105" dirty="0">
                <a:solidFill>
                  <a:srgbClr val="3B3B41"/>
                </a:solidFill>
                <a:latin typeface="Segoe UI"/>
                <a:cs typeface="Segoe UI"/>
              </a:rPr>
              <a:t> </a:t>
            </a:r>
            <a:r>
              <a:rPr sz="2000" b="1" spc="-5" dirty="0">
                <a:solidFill>
                  <a:srgbClr val="3B3B41"/>
                </a:solidFill>
                <a:latin typeface="Segoe UI"/>
                <a:cs typeface="Segoe UI"/>
              </a:rPr>
              <a:t>customization</a:t>
            </a:r>
            <a:endParaRPr sz="2000">
              <a:latin typeface="Segoe UI"/>
              <a:cs typeface="Segoe UI"/>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17042" y="259791"/>
            <a:ext cx="4491990" cy="452120"/>
          </a:xfrm>
          <a:prstGeom prst="rect">
            <a:avLst/>
          </a:prstGeom>
        </p:spPr>
        <p:txBody>
          <a:bodyPr vert="horz" wrap="square" lIns="0" tIns="12065" rIns="0" bIns="0" rtlCol="0">
            <a:spAutoFit/>
          </a:bodyPr>
          <a:lstStyle/>
          <a:p>
            <a:pPr marL="12700">
              <a:lnSpc>
                <a:spcPct val="100000"/>
              </a:lnSpc>
              <a:spcBef>
                <a:spcPts val="95"/>
              </a:spcBef>
            </a:pPr>
            <a:r>
              <a:rPr sz="2800" spc="-50" dirty="0">
                <a:solidFill>
                  <a:srgbClr val="0071C5"/>
                </a:solidFill>
              </a:rPr>
              <a:t>Azure </a:t>
            </a:r>
            <a:r>
              <a:rPr sz="2800" spc="-30" dirty="0">
                <a:solidFill>
                  <a:srgbClr val="0071C5"/>
                </a:solidFill>
              </a:rPr>
              <a:t>AD </a:t>
            </a:r>
            <a:r>
              <a:rPr sz="2800" spc="-50" dirty="0">
                <a:solidFill>
                  <a:srgbClr val="0071C5"/>
                </a:solidFill>
              </a:rPr>
              <a:t>Identity</a:t>
            </a:r>
            <a:r>
              <a:rPr sz="2800" spc="-204" dirty="0">
                <a:solidFill>
                  <a:srgbClr val="0071C5"/>
                </a:solidFill>
              </a:rPr>
              <a:t> </a:t>
            </a:r>
            <a:r>
              <a:rPr sz="2800" spc="-55" dirty="0">
                <a:solidFill>
                  <a:srgbClr val="0071C5"/>
                </a:solidFill>
              </a:rPr>
              <a:t>Protection</a:t>
            </a:r>
            <a:endParaRPr sz="2800"/>
          </a:p>
        </p:txBody>
      </p:sp>
      <p:sp>
        <p:nvSpPr>
          <p:cNvPr id="3" name="object 3"/>
          <p:cNvSpPr txBox="1"/>
          <p:nvPr/>
        </p:nvSpPr>
        <p:spPr>
          <a:xfrm>
            <a:off x="517042" y="1548129"/>
            <a:ext cx="10650220" cy="4477385"/>
          </a:xfrm>
          <a:prstGeom prst="rect">
            <a:avLst/>
          </a:prstGeom>
        </p:spPr>
        <p:txBody>
          <a:bodyPr vert="horz" wrap="square" lIns="0" tIns="12700" rIns="0" bIns="0" rtlCol="0">
            <a:spAutoFit/>
          </a:bodyPr>
          <a:lstStyle/>
          <a:p>
            <a:pPr marL="12700">
              <a:lnSpc>
                <a:spcPct val="100000"/>
              </a:lnSpc>
              <a:spcBef>
                <a:spcPts val="100"/>
              </a:spcBef>
            </a:pPr>
            <a:r>
              <a:rPr sz="2400" b="1" spc="-45" dirty="0">
                <a:solidFill>
                  <a:srgbClr val="3B3B41"/>
                </a:solidFill>
                <a:latin typeface="Segoe UI Semibold"/>
                <a:cs typeface="Segoe UI Semibold"/>
              </a:rPr>
              <a:t>Azure </a:t>
            </a:r>
            <a:r>
              <a:rPr sz="2400" b="1" spc="-30" dirty="0">
                <a:solidFill>
                  <a:srgbClr val="3B3B41"/>
                </a:solidFill>
                <a:latin typeface="Segoe UI Semibold"/>
                <a:cs typeface="Segoe UI Semibold"/>
              </a:rPr>
              <a:t>AD </a:t>
            </a:r>
            <a:r>
              <a:rPr sz="2400" b="1" spc="-50" dirty="0">
                <a:solidFill>
                  <a:srgbClr val="3B3B41"/>
                </a:solidFill>
                <a:latin typeface="Segoe UI Semibold"/>
                <a:cs typeface="Segoe UI Semibold"/>
              </a:rPr>
              <a:t>Identity</a:t>
            </a:r>
            <a:r>
              <a:rPr sz="2400" b="1" spc="-240" dirty="0">
                <a:solidFill>
                  <a:srgbClr val="3B3B41"/>
                </a:solidFill>
                <a:latin typeface="Segoe UI Semibold"/>
                <a:cs typeface="Segoe UI Semibold"/>
              </a:rPr>
              <a:t> </a:t>
            </a:r>
            <a:r>
              <a:rPr sz="2400" b="1" spc="-55" dirty="0">
                <a:solidFill>
                  <a:srgbClr val="3B3B41"/>
                </a:solidFill>
                <a:latin typeface="Segoe UI Semibold"/>
                <a:cs typeface="Segoe UI Semibold"/>
              </a:rPr>
              <a:t>Protection:</a:t>
            </a:r>
            <a:endParaRPr sz="2400">
              <a:latin typeface="Segoe UI Semibold"/>
              <a:cs typeface="Segoe UI Semibold"/>
            </a:endParaRPr>
          </a:p>
          <a:p>
            <a:pPr marL="12700">
              <a:lnSpc>
                <a:spcPct val="100000"/>
              </a:lnSpc>
            </a:pPr>
            <a:r>
              <a:rPr sz="2000" b="1" spc="-5" dirty="0">
                <a:solidFill>
                  <a:srgbClr val="3B3B41"/>
                </a:solidFill>
                <a:latin typeface="Segoe UI"/>
                <a:cs typeface="Segoe UI"/>
              </a:rPr>
              <a:t>Protects all identities </a:t>
            </a:r>
            <a:r>
              <a:rPr sz="2000" b="1" spc="-10" dirty="0">
                <a:solidFill>
                  <a:srgbClr val="3B3B41"/>
                </a:solidFill>
                <a:latin typeface="Segoe UI"/>
                <a:cs typeface="Segoe UI"/>
              </a:rPr>
              <a:t>regardless </a:t>
            </a:r>
            <a:r>
              <a:rPr sz="2000" b="1" spc="-20" dirty="0">
                <a:solidFill>
                  <a:srgbClr val="3B3B41"/>
                </a:solidFill>
                <a:latin typeface="Segoe UI"/>
                <a:cs typeface="Segoe UI"/>
              </a:rPr>
              <a:t>of </a:t>
            </a:r>
            <a:r>
              <a:rPr sz="2000" b="1" spc="-5" dirty="0">
                <a:solidFill>
                  <a:srgbClr val="3B3B41"/>
                </a:solidFill>
                <a:latin typeface="Segoe UI"/>
                <a:cs typeface="Segoe UI"/>
              </a:rPr>
              <a:t>their privilege</a:t>
            </a:r>
            <a:r>
              <a:rPr sz="2000" b="1" spc="5" dirty="0">
                <a:solidFill>
                  <a:srgbClr val="3B3B41"/>
                </a:solidFill>
                <a:latin typeface="Segoe UI"/>
                <a:cs typeface="Segoe UI"/>
              </a:rPr>
              <a:t> </a:t>
            </a:r>
            <a:r>
              <a:rPr sz="2000" b="1" spc="-10" dirty="0">
                <a:solidFill>
                  <a:srgbClr val="3B3B41"/>
                </a:solidFill>
                <a:latin typeface="Segoe UI"/>
                <a:cs typeface="Segoe UI"/>
              </a:rPr>
              <a:t>level.</a:t>
            </a:r>
            <a:endParaRPr sz="2000">
              <a:latin typeface="Segoe UI"/>
              <a:cs typeface="Segoe UI"/>
            </a:endParaRPr>
          </a:p>
          <a:p>
            <a:pPr marL="12700">
              <a:lnSpc>
                <a:spcPct val="100000"/>
              </a:lnSpc>
            </a:pPr>
            <a:r>
              <a:rPr sz="2000" b="1" spc="-5" dirty="0">
                <a:solidFill>
                  <a:srgbClr val="3B3B41"/>
                </a:solidFill>
                <a:latin typeface="Segoe UI"/>
                <a:cs typeface="Segoe UI"/>
              </a:rPr>
              <a:t>Detects threats based </a:t>
            </a:r>
            <a:r>
              <a:rPr sz="2000" b="1" dirty="0">
                <a:solidFill>
                  <a:srgbClr val="3B3B41"/>
                </a:solidFill>
                <a:latin typeface="Segoe UI"/>
                <a:cs typeface="Segoe UI"/>
              </a:rPr>
              <a:t>on </a:t>
            </a:r>
            <a:r>
              <a:rPr sz="2000" b="1" spc="-5" dirty="0">
                <a:solidFill>
                  <a:srgbClr val="3B3B41"/>
                </a:solidFill>
                <a:latin typeface="Segoe UI"/>
                <a:cs typeface="Segoe UI"/>
              </a:rPr>
              <a:t>adaptive </a:t>
            </a:r>
            <a:r>
              <a:rPr sz="2000" b="1" dirty="0">
                <a:solidFill>
                  <a:srgbClr val="3B3B41"/>
                </a:solidFill>
                <a:latin typeface="Segoe UI"/>
                <a:cs typeface="Segoe UI"/>
              </a:rPr>
              <a:t>machine </a:t>
            </a:r>
            <a:r>
              <a:rPr sz="2000" b="1" spc="-5" dirty="0">
                <a:solidFill>
                  <a:srgbClr val="3B3B41"/>
                </a:solidFill>
                <a:latin typeface="Segoe UI"/>
                <a:cs typeface="Segoe UI"/>
              </a:rPr>
              <a:t>learning </a:t>
            </a:r>
            <a:r>
              <a:rPr sz="2000" b="1" dirty="0">
                <a:solidFill>
                  <a:srgbClr val="3B3B41"/>
                </a:solidFill>
                <a:latin typeface="Segoe UI"/>
                <a:cs typeface="Segoe UI"/>
              </a:rPr>
              <a:t>and</a:t>
            </a:r>
            <a:r>
              <a:rPr sz="2000" b="1" spc="-65" dirty="0">
                <a:solidFill>
                  <a:srgbClr val="3B3B41"/>
                </a:solidFill>
                <a:latin typeface="Segoe UI"/>
                <a:cs typeface="Segoe UI"/>
              </a:rPr>
              <a:t> </a:t>
            </a:r>
            <a:r>
              <a:rPr sz="2000" b="1" spc="-5" dirty="0">
                <a:solidFill>
                  <a:srgbClr val="3B3B41"/>
                </a:solidFill>
                <a:latin typeface="Segoe UI"/>
                <a:cs typeface="Segoe UI"/>
              </a:rPr>
              <a:t>heuristics.</a:t>
            </a:r>
            <a:endParaRPr sz="2000">
              <a:latin typeface="Segoe UI"/>
              <a:cs typeface="Segoe UI"/>
            </a:endParaRPr>
          </a:p>
          <a:p>
            <a:pPr marL="12700">
              <a:lnSpc>
                <a:spcPct val="100000"/>
              </a:lnSpc>
              <a:spcBef>
                <a:spcPts val="5"/>
              </a:spcBef>
            </a:pPr>
            <a:r>
              <a:rPr sz="2000" b="1" spc="-5" dirty="0">
                <a:solidFill>
                  <a:srgbClr val="3B3B41"/>
                </a:solidFill>
                <a:latin typeface="Segoe UI"/>
                <a:cs typeface="Segoe UI"/>
              </a:rPr>
              <a:t>Generates </a:t>
            </a:r>
            <a:r>
              <a:rPr sz="2000" b="1" spc="5" dirty="0">
                <a:solidFill>
                  <a:srgbClr val="3B3B41"/>
                </a:solidFill>
                <a:latin typeface="Segoe UI"/>
                <a:cs typeface="Segoe UI"/>
              </a:rPr>
              <a:t>reports </a:t>
            </a:r>
            <a:r>
              <a:rPr sz="2000" b="1" spc="-5" dirty="0">
                <a:solidFill>
                  <a:srgbClr val="3B3B41"/>
                </a:solidFill>
                <a:latin typeface="Segoe UI"/>
                <a:cs typeface="Segoe UI"/>
              </a:rPr>
              <a:t>and </a:t>
            </a:r>
            <a:r>
              <a:rPr sz="2000" b="1" spc="5" dirty="0">
                <a:solidFill>
                  <a:srgbClr val="3B3B41"/>
                </a:solidFill>
                <a:latin typeface="Segoe UI"/>
                <a:cs typeface="Segoe UI"/>
              </a:rPr>
              <a:t>alerts </a:t>
            </a:r>
            <a:r>
              <a:rPr sz="2000" b="1" spc="-10" dirty="0">
                <a:solidFill>
                  <a:srgbClr val="3B3B41"/>
                </a:solidFill>
                <a:latin typeface="Segoe UI"/>
                <a:cs typeface="Segoe UI"/>
              </a:rPr>
              <a:t>to </a:t>
            </a:r>
            <a:r>
              <a:rPr sz="2000" b="1" spc="-5" dirty="0">
                <a:solidFill>
                  <a:srgbClr val="3B3B41"/>
                </a:solidFill>
                <a:latin typeface="Segoe UI"/>
                <a:cs typeface="Segoe UI"/>
              </a:rPr>
              <a:t>accelerate response </a:t>
            </a:r>
            <a:r>
              <a:rPr sz="2000" b="1" dirty="0">
                <a:solidFill>
                  <a:srgbClr val="3B3B41"/>
                </a:solidFill>
                <a:latin typeface="Segoe UI"/>
                <a:cs typeface="Segoe UI"/>
              </a:rPr>
              <a:t>and</a:t>
            </a:r>
            <a:r>
              <a:rPr sz="2000" b="1" spc="20" dirty="0">
                <a:solidFill>
                  <a:srgbClr val="3B3B41"/>
                </a:solidFill>
                <a:latin typeface="Segoe UI"/>
                <a:cs typeface="Segoe UI"/>
              </a:rPr>
              <a:t> </a:t>
            </a:r>
            <a:r>
              <a:rPr sz="2000" b="1" spc="-10" dirty="0">
                <a:solidFill>
                  <a:srgbClr val="3B3B41"/>
                </a:solidFill>
                <a:latin typeface="Segoe UI"/>
                <a:cs typeface="Segoe UI"/>
              </a:rPr>
              <a:t>remediation.</a:t>
            </a:r>
            <a:endParaRPr sz="2000">
              <a:latin typeface="Segoe UI"/>
              <a:cs typeface="Segoe UI"/>
            </a:endParaRPr>
          </a:p>
          <a:p>
            <a:pPr>
              <a:lnSpc>
                <a:spcPct val="100000"/>
              </a:lnSpc>
            </a:pPr>
            <a:endParaRPr sz="2500">
              <a:latin typeface="Times New Roman"/>
              <a:cs typeface="Times New Roman"/>
            </a:endParaRPr>
          </a:p>
          <a:p>
            <a:pPr marL="12700">
              <a:lnSpc>
                <a:spcPct val="100000"/>
              </a:lnSpc>
            </a:pPr>
            <a:r>
              <a:rPr sz="2400" b="1" spc="-50" dirty="0">
                <a:solidFill>
                  <a:srgbClr val="3B3B41"/>
                </a:solidFill>
                <a:latin typeface="Segoe UI Semibold"/>
                <a:cs typeface="Segoe UI Semibold"/>
              </a:rPr>
              <a:t>Privileged Identity</a:t>
            </a:r>
            <a:r>
              <a:rPr sz="2400" b="1" spc="-170" dirty="0">
                <a:solidFill>
                  <a:srgbClr val="3B3B41"/>
                </a:solidFill>
                <a:latin typeface="Segoe UI Semibold"/>
                <a:cs typeface="Segoe UI Semibold"/>
              </a:rPr>
              <a:t> </a:t>
            </a:r>
            <a:r>
              <a:rPr sz="2400" b="1" spc="-50" dirty="0">
                <a:solidFill>
                  <a:srgbClr val="3B3B41"/>
                </a:solidFill>
                <a:latin typeface="Segoe UI Semibold"/>
                <a:cs typeface="Segoe UI Semibold"/>
              </a:rPr>
              <a:t>Management:</a:t>
            </a:r>
            <a:endParaRPr sz="2400">
              <a:latin typeface="Segoe UI Semibold"/>
              <a:cs typeface="Segoe UI Semibold"/>
            </a:endParaRPr>
          </a:p>
          <a:p>
            <a:pPr marL="12700">
              <a:lnSpc>
                <a:spcPct val="100000"/>
              </a:lnSpc>
              <a:spcBef>
                <a:spcPts val="5"/>
              </a:spcBef>
            </a:pPr>
            <a:r>
              <a:rPr sz="2000" b="1" spc="-5" dirty="0">
                <a:solidFill>
                  <a:srgbClr val="3B3B41"/>
                </a:solidFill>
                <a:latin typeface="Segoe UI"/>
                <a:cs typeface="Segoe UI"/>
              </a:rPr>
              <a:t>Identifies users with administrative </a:t>
            </a:r>
            <a:r>
              <a:rPr sz="2000" b="1" spc="-10" dirty="0">
                <a:solidFill>
                  <a:srgbClr val="3B3B41"/>
                </a:solidFill>
                <a:latin typeface="Segoe UI"/>
                <a:cs typeface="Segoe UI"/>
              </a:rPr>
              <a:t>roles </a:t>
            </a:r>
            <a:r>
              <a:rPr sz="2000" b="1" spc="-5" dirty="0">
                <a:solidFill>
                  <a:srgbClr val="3B3B41"/>
                </a:solidFill>
                <a:latin typeface="Segoe UI"/>
                <a:cs typeface="Segoe UI"/>
              </a:rPr>
              <a:t>in Azure</a:t>
            </a:r>
            <a:r>
              <a:rPr sz="2000" b="1" spc="25" dirty="0">
                <a:solidFill>
                  <a:srgbClr val="3B3B41"/>
                </a:solidFill>
                <a:latin typeface="Segoe UI"/>
                <a:cs typeface="Segoe UI"/>
              </a:rPr>
              <a:t> </a:t>
            </a:r>
            <a:r>
              <a:rPr sz="2000" b="1" spc="-35" dirty="0">
                <a:solidFill>
                  <a:srgbClr val="3B3B41"/>
                </a:solidFill>
                <a:latin typeface="Segoe UI"/>
                <a:cs typeface="Segoe UI"/>
              </a:rPr>
              <a:t>AD.</a:t>
            </a:r>
            <a:endParaRPr sz="2000">
              <a:latin typeface="Segoe UI"/>
              <a:cs typeface="Segoe UI"/>
            </a:endParaRPr>
          </a:p>
          <a:p>
            <a:pPr marL="12700">
              <a:lnSpc>
                <a:spcPct val="100000"/>
              </a:lnSpc>
              <a:spcBef>
                <a:spcPts val="5"/>
              </a:spcBef>
            </a:pPr>
            <a:r>
              <a:rPr sz="2000" b="1" spc="-5" dirty="0">
                <a:solidFill>
                  <a:srgbClr val="3B3B41"/>
                </a:solidFill>
                <a:latin typeface="Segoe UI"/>
                <a:cs typeface="Segoe UI"/>
              </a:rPr>
              <a:t>Identifies users with privileged </a:t>
            </a:r>
            <a:r>
              <a:rPr sz="2000" b="1" spc="-10" dirty="0">
                <a:solidFill>
                  <a:srgbClr val="3B3B41"/>
                </a:solidFill>
                <a:latin typeface="Segoe UI"/>
                <a:cs typeface="Segoe UI"/>
              </a:rPr>
              <a:t>roles </a:t>
            </a:r>
            <a:r>
              <a:rPr sz="2000" b="1" spc="-5" dirty="0">
                <a:solidFill>
                  <a:srgbClr val="3B3B41"/>
                </a:solidFill>
                <a:latin typeface="Segoe UI"/>
                <a:cs typeface="Segoe UI"/>
              </a:rPr>
              <a:t>to </a:t>
            </a:r>
            <a:r>
              <a:rPr sz="2000" b="1" dirty="0">
                <a:solidFill>
                  <a:srgbClr val="3B3B41"/>
                </a:solidFill>
                <a:latin typeface="Segoe UI"/>
                <a:cs typeface="Segoe UI"/>
              </a:rPr>
              <a:t>manage </a:t>
            </a:r>
            <a:r>
              <a:rPr sz="2000" b="1" spc="-10" dirty="0">
                <a:solidFill>
                  <a:srgbClr val="3B3B41"/>
                </a:solidFill>
                <a:latin typeface="Segoe UI"/>
                <a:cs typeface="Segoe UI"/>
              </a:rPr>
              <a:t>Azure resources</a:t>
            </a:r>
            <a:r>
              <a:rPr sz="2000" b="1" spc="95" dirty="0">
                <a:solidFill>
                  <a:srgbClr val="3B3B41"/>
                </a:solidFill>
                <a:latin typeface="Segoe UI"/>
                <a:cs typeface="Segoe UI"/>
              </a:rPr>
              <a:t> </a:t>
            </a:r>
            <a:r>
              <a:rPr sz="2000" b="1" spc="-5" dirty="0">
                <a:solidFill>
                  <a:srgbClr val="3B3B41"/>
                </a:solidFill>
                <a:latin typeface="Segoe UI"/>
                <a:cs typeface="Segoe UI"/>
              </a:rPr>
              <a:t>(Preview)</a:t>
            </a:r>
            <a:endParaRPr sz="2000">
              <a:latin typeface="Segoe UI"/>
              <a:cs typeface="Segoe UI"/>
            </a:endParaRPr>
          </a:p>
          <a:p>
            <a:pPr marL="12700" marR="5080">
              <a:lnSpc>
                <a:spcPct val="100000"/>
              </a:lnSpc>
            </a:pPr>
            <a:r>
              <a:rPr sz="2000" b="1" spc="-5" dirty="0">
                <a:solidFill>
                  <a:srgbClr val="3B3B41"/>
                </a:solidFill>
                <a:latin typeface="Segoe UI"/>
                <a:cs typeface="Segoe UI"/>
              </a:rPr>
              <a:t>Enables on-demand, "just in </a:t>
            </a:r>
            <a:r>
              <a:rPr sz="2000" b="1" spc="-20" dirty="0">
                <a:solidFill>
                  <a:srgbClr val="3B3B41"/>
                </a:solidFill>
                <a:latin typeface="Segoe UI"/>
                <a:cs typeface="Segoe UI"/>
              </a:rPr>
              <a:t>time" </a:t>
            </a:r>
            <a:r>
              <a:rPr sz="2000" b="1" spc="-5" dirty="0">
                <a:solidFill>
                  <a:srgbClr val="3B3B41"/>
                </a:solidFill>
                <a:latin typeface="Segoe UI"/>
                <a:cs typeface="Segoe UI"/>
              </a:rPr>
              <a:t>administrative access </a:t>
            </a:r>
            <a:r>
              <a:rPr sz="2000" b="1" spc="-10" dirty="0">
                <a:solidFill>
                  <a:srgbClr val="3B3B41"/>
                </a:solidFill>
                <a:latin typeface="Segoe UI"/>
                <a:cs typeface="Segoe UI"/>
              </a:rPr>
              <a:t>to </a:t>
            </a:r>
            <a:r>
              <a:rPr sz="2000" b="1" spc="-5" dirty="0">
                <a:solidFill>
                  <a:srgbClr val="3B3B41"/>
                </a:solidFill>
                <a:latin typeface="Segoe UI"/>
                <a:cs typeface="Segoe UI"/>
              </a:rPr>
              <a:t>Microsoft </a:t>
            </a:r>
            <a:r>
              <a:rPr sz="2000" b="1" dirty="0">
                <a:solidFill>
                  <a:srgbClr val="3B3B41"/>
                </a:solidFill>
                <a:latin typeface="Segoe UI"/>
                <a:cs typeface="Segoe UI"/>
              </a:rPr>
              <a:t>Online </a:t>
            </a:r>
            <a:r>
              <a:rPr sz="2000" b="1" spc="5" dirty="0">
                <a:solidFill>
                  <a:srgbClr val="3B3B41"/>
                </a:solidFill>
                <a:latin typeface="Segoe UI"/>
                <a:cs typeface="Segoe UI"/>
              </a:rPr>
              <a:t>Services </a:t>
            </a:r>
            <a:r>
              <a:rPr sz="2000" b="1" spc="-15" dirty="0">
                <a:solidFill>
                  <a:srgbClr val="3B3B41"/>
                </a:solidFill>
                <a:latin typeface="Segoe UI"/>
                <a:cs typeface="Segoe UI"/>
              </a:rPr>
              <a:t>like  </a:t>
            </a:r>
            <a:r>
              <a:rPr sz="2000" b="1" spc="-5" dirty="0">
                <a:solidFill>
                  <a:srgbClr val="3B3B41"/>
                </a:solidFill>
                <a:latin typeface="Segoe UI"/>
                <a:cs typeface="Segoe UI"/>
              </a:rPr>
              <a:t>Office 365 and </a:t>
            </a:r>
            <a:r>
              <a:rPr sz="2000" b="1" dirty="0">
                <a:solidFill>
                  <a:srgbClr val="3B3B41"/>
                </a:solidFill>
                <a:latin typeface="Segoe UI"/>
                <a:cs typeface="Segoe UI"/>
              </a:rPr>
              <a:t>Intune, </a:t>
            </a:r>
            <a:r>
              <a:rPr sz="2000" b="1" spc="-5" dirty="0">
                <a:solidFill>
                  <a:srgbClr val="3B3B41"/>
                </a:solidFill>
                <a:latin typeface="Segoe UI"/>
                <a:cs typeface="Segoe UI"/>
              </a:rPr>
              <a:t>and </a:t>
            </a:r>
            <a:r>
              <a:rPr sz="2000" b="1" spc="-10" dirty="0">
                <a:solidFill>
                  <a:srgbClr val="3B3B41"/>
                </a:solidFill>
                <a:latin typeface="Segoe UI"/>
                <a:cs typeface="Segoe UI"/>
              </a:rPr>
              <a:t>to </a:t>
            </a:r>
            <a:r>
              <a:rPr sz="2000" b="1" spc="-5" dirty="0">
                <a:solidFill>
                  <a:srgbClr val="3B3B41"/>
                </a:solidFill>
                <a:latin typeface="Segoe UI"/>
                <a:cs typeface="Segoe UI"/>
              </a:rPr>
              <a:t>Azure </a:t>
            </a:r>
            <a:r>
              <a:rPr sz="2000" b="1" spc="-10" dirty="0">
                <a:solidFill>
                  <a:srgbClr val="3B3B41"/>
                </a:solidFill>
                <a:latin typeface="Segoe UI"/>
                <a:cs typeface="Segoe UI"/>
              </a:rPr>
              <a:t>resources</a:t>
            </a:r>
            <a:r>
              <a:rPr sz="2000" b="1" spc="25" dirty="0">
                <a:solidFill>
                  <a:srgbClr val="3B3B41"/>
                </a:solidFill>
                <a:latin typeface="Segoe UI"/>
                <a:cs typeface="Segoe UI"/>
              </a:rPr>
              <a:t> </a:t>
            </a:r>
            <a:r>
              <a:rPr sz="2000" b="1" spc="-5" dirty="0">
                <a:solidFill>
                  <a:srgbClr val="3B3B41"/>
                </a:solidFill>
                <a:latin typeface="Segoe UI"/>
                <a:cs typeface="Segoe UI"/>
              </a:rPr>
              <a:t>(Preview).</a:t>
            </a:r>
            <a:endParaRPr sz="2000">
              <a:latin typeface="Segoe UI"/>
              <a:cs typeface="Segoe UI"/>
            </a:endParaRPr>
          </a:p>
          <a:p>
            <a:pPr marL="12700">
              <a:lnSpc>
                <a:spcPct val="100000"/>
              </a:lnSpc>
            </a:pPr>
            <a:r>
              <a:rPr sz="2000" b="1" spc="-30" dirty="0">
                <a:solidFill>
                  <a:srgbClr val="3B3B41"/>
                </a:solidFill>
                <a:latin typeface="Segoe UI"/>
                <a:cs typeface="Segoe UI"/>
              </a:rPr>
              <a:t>Tracks </a:t>
            </a:r>
            <a:r>
              <a:rPr sz="2000" b="1" spc="5" dirty="0">
                <a:solidFill>
                  <a:srgbClr val="3B3B41"/>
                </a:solidFill>
                <a:latin typeface="Segoe UI"/>
                <a:cs typeface="Segoe UI"/>
              </a:rPr>
              <a:t>history </a:t>
            </a:r>
            <a:r>
              <a:rPr sz="2000" b="1" spc="-20" dirty="0">
                <a:solidFill>
                  <a:srgbClr val="3B3B41"/>
                </a:solidFill>
                <a:latin typeface="Segoe UI"/>
                <a:cs typeface="Segoe UI"/>
              </a:rPr>
              <a:t>of </a:t>
            </a:r>
            <a:r>
              <a:rPr sz="2000" b="1" spc="-5" dirty="0">
                <a:solidFill>
                  <a:srgbClr val="3B3B41"/>
                </a:solidFill>
                <a:latin typeface="Segoe UI"/>
                <a:cs typeface="Segoe UI"/>
              </a:rPr>
              <a:t>privilege escalation, including </a:t>
            </a:r>
            <a:r>
              <a:rPr sz="2000" b="1" dirty="0">
                <a:solidFill>
                  <a:srgbClr val="3B3B41"/>
                </a:solidFill>
                <a:latin typeface="Segoe UI"/>
                <a:cs typeface="Segoe UI"/>
              </a:rPr>
              <a:t>changes </a:t>
            </a:r>
            <a:r>
              <a:rPr sz="2000" b="1" spc="-10" dirty="0">
                <a:solidFill>
                  <a:srgbClr val="3B3B41"/>
                </a:solidFill>
                <a:latin typeface="Segoe UI"/>
                <a:cs typeface="Segoe UI"/>
              </a:rPr>
              <a:t>to </a:t>
            </a:r>
            <a:r>
              <a:rPr sz="2000" b="1" spc="-5" dirty="0">
                <a:solidFill>
                  <a:srgbClr val="3B3B41"/>
                </a:solidFill>
                <a:latin typeface="Segoe UI"/>
                <a:cs typeface="Segoe UI"/>
              </a:rPr>
              <a:t>Azure </a:t>
            </a:r>
            <a:r>
              <a:rPr sz="2000" b="1" spc="-10" dirty="0">
                <a:solidFill>
                  <a:srgbClr val="3B3B41"/>
                </a:solidFill>
                <a:latin typeface="Segoe UI"/>
                <a:cs typeface="Segoe UI"/>
              </a:rPr>
              <a:t>resources</a:t>
            </a:r>
            <a:r>
              <a:rPr sz="2000" b="1" spc="95" dirty="0">
                <a:solidFill>
                  <a:srgbClr val="3B3B41"/>
                </a:solidFill>
                <a:latin typeface="Segoe UI"/>
                <a:cs typeface="Segoe UI"/>
              </a:rPr>
              <a:t> </a:t>
            </a:r>
            <a:r>
              <a:rPr sz="2000" b="1" spc="-5" dirty="0">
                <a:solidFill>
                  <a:srgbClr val="3B3B41"/>
                </a:solidFill>
                <a:latin typeface="Segoe UI"/>
                <a:cs typeface="Segoe UI"/>
              </a:rPr>
              <a:t>(Preview).</a:t>
            </a:r>
            <a:endParaRPr sz="2000">
              <a:latin typeface="Segoe UI"/>
              <a:cs typeface="Segoe UI"/>
            </a:endParaRPr>
          </a:p>
          <a:p>
            <a:pPr marL="12700">
              <a:lnSpc>
                <a:spcPct val="100000"/>
              </a:lnSpc>
            </a:pPr>
            <a:r>
              <a:rPr sz="2000" b="1" spc="-5" dirty="0">
                <a:solidFill>
                  <a:srgbClr val="3B3B41"/>
                </a:solidFill>
                <a:latin typeface="Segoe UI"/>
                <a:cs typeface="Segoe UI"/>
              </a:rPr>
              <a:t>Generates </a:t>
            </a:r>
            <a:r>
              <a:rPr sz="2000" b="1" spc="5" dirty="0">
                <a:solidFill>
                  <a:srgbClr val="3B3B41"/>
                </a:solidFill>
                <a:latin typeface="Segoe UI"/>
                <a:cs typeface="Segoe UI"/>
              </a:rPr>
              <a:t>alerts </a:t>
            </a:r>
            <a:r>
              <a:rPr sz="2000" b="1" dirty="0">
                <a:solidFill>
                  <a:srgbClr val="3B3B41"/>
                </a:solidFill>
                <a:latin typeface="Segoe UI"/>
                <a:cs typeface="Segoe UI"/>
              </a:rPr>
              <a:t>in </a:t>
            </a:r>
            <a:r>
              <a:rPr sz="2000" b="1" spc="-5" dirty="0">
                <a:solidFill>
                  <a:srgbClr val="3B3B41"/>
                </a:solidFill>
                <a:latin typeface="Segoe UI"/>
                <a:cs typeface="Segoe UI"/>
              </a:rPr>
              <a:t>response to changes in administrator</a:t>
            </a:r>
            <a:r>
              <a:rPr sz="2000" b="1" spc="-35" dirty="0">
                <a:solidFill>
                  <a:srgbClr val="3B3B41"/>
                </a:solidFill>
                <a:latin typeface="Segoe UI"/>
                <a:cs typeface="Segoe UI"/>
              </a:rPr>
              <a:t> </a:t>
            </a:r>
            <a:r>
              <a:rPr sz="2000" b="1" spc="-5" dirty="0">
                <a:solidFill>
                  <a:srgbClr val="3B3B41"/>
                </a:solidFill>
                <a:latin typeface="Segoe UI"/>
                <a:cs typeface="Segoe UI"/>
              </a:rPr>
              <a:t>assignments.</a:t>
            </a:r>
            <a:endParaRPr sz="2000">
              <a:latin typeface="Segoe UI"/>
              <a:cs typeface="Segoe UI"/>
            </a:endParaRPr>
          </a:p>
          <a:p>
            <a:pPr marL="12700" marR="590550">
              <a:lnSpc>
                <a:spcPct val="100000"/>
              </a:lnSpc>
            </a:pPr>
            <a:r>
              <a:rPr sz="2000" b="1" dirty="0">
                <a:solidFill>
                  <a:srgbClr val="3B3B41"/>
                </a:solidFill>
                <a:latin typeface="Segoe UI"/>
                <a:cs typeface="Segoe UI"/>
              </a:rPr>
              <a:t>Implements </a:t>
            </a:r>
            <a:r>
              <a:rPr sz="2000" b="1" spc="-10" dirty="0">
                <a:solidFill>
                  <a:srgbClr val="3B3B41"/>
                </a:solidFill>
                <a:latin typeface="Segoe UI"/>
                <a:cs typeface="Segoe UI"/>
              </a:rPr>
              <a:t>approval-based elevation to </a:t>
            </a:r>
            <a:r>
              <a:rPr sz="2000" b="1" spc="-5" dirty="0">
                <a:solidFill>
                  <a:srgbClr val="3B3B41"/>
                </a:solidFill>
                <a:latin typeface="Segoe UI"/>
                <a:cs typeface="Segoe UI"/>
              </a:rPr>
              <a:t>Azure </a:t>
            </a:r>
            <a:r>
              <a:rPr sz="2000" b="1" dirty="0">
                <a:solidFill>
                  <a:srgbClr val="3B3B41"/>
                </a:solidFill>
                <a:latin typeface="Segoe UI"/>
                <a:cs typeface="Segoe UI"/>
              </a:rPr>
              <a:t>AD </a:t>
            </a:r>
            <a:r>
              <a:rPr sz="2000" b="1" spc="-5" dirty="0">
                <a:solidFill>
                  <a:srgbClr val="3B3B41"/>
                </a:solidFill>
                <a:latin typeface="Segoe UI"/>
                <a:cs typeface="Segoe UI"/>
              </a:rPr>
              <a:t>privileged admin </a:t>
            </a:r>
            <a:r>
              <a:rPr sz="2000" b="1" spc="-10" dirty="0">
                <a:solidFill>
                  <a:srgbClr val="3B3B41"/>
                </a:solidFill>
                <a:latin typeface="Segoe UI"/>
                <a:cs typeface="Segoe UI"/>
              </a:rPr>
              <a:t>roles </a:t>
            </a:r>
            <a:r>
              <a:rPr sz="2000" b="1" spc="-5" dirty="0">
                <a:solidFill>
                  <a:srgbClr val="3B3B41"/>
                </a:solidFill>
                <a:latin typeface="Segoe UI"/>
                <a:cs typeface="Segoe UI"/>
              </a:rPr>
              <a:t>(Preview).  Generates </a:t>
            </a:r>
            <a:r>
              <a:rPr sz="2000" b="1" spc="5" dirty="0">
                <a:solidFill>
                  <a:srgbClr val="3B3B41"/>
                </a:solidFill>
                <a:latin typeface="Segoe UI"/>
                <a:cs typeface="Segoe UI"/>
              </a:rPr>
              <a:t>reports </a:t>
            </a:r>
            <a:r>
              <a:rPr sz="2000" b="1" dirty="0">
                <a:solidFill>
                  <a:srgbClr val="3B3B41"/>
                </a:solidFill>
                <a:latin typeface="Segoe UI"/>
                <a:cs typeface="Segoe UI"/>
              </a:rPr>
              <a:t>identifying </a:t>
            </a:r>
            <a:r>
              <a:rPr sz="2000" b="1" spc="-5" dirty="0">
                <a:solidFill>
                  <a:srgbClr val="3B3B41"/>
                </a:solidFill>
                <a:latin typeface="Segoe UI"/>
                <a:cs typeface="Segoe UI"/>
              </a:rPr>
              <a:t>members </a:t>
            </a:r>
            <a:r>
              <a:rPr sz="2000" b="1" spc="-20" dirty="0">
                <a:solidFill>
                  <a:srgbClr val="3B3B41"/>
                </a:solidFill>
                <a:latin typeface="Segoe UI"/>
                <a:cs typeface="Segoe UI"/>
              </a:rPr>
              <a:t>of </a:t>
            </a:r>
            <a:r>
              <a:rPr sz="2000" b="1" spc="-5" dirty="0">
                <a:solidFill>
                  <a:srgbClr val="3B3B41"/>
                </a:solidFill>
                <a:latin typeface="Segoe UI"/>
                <a:cs typeface="Segoe UI"/>
              </a:rPr>
              <a:t>privileged</a:t>
            </a:r>
            <a:r>
              <a:rPr sz="2000" b="1" spc="10" dirty="0">
                <a:solidFill>
                  <a:srgbClr val="3B3B41"/>
                </a:solidFill>
                <a:latin typeface="Segoe UI"/>
                <a:cs typeface="Segoe UI"/>
              </a:rPr>
              <a:t> </a:t>
            </a:r>
            <a:r>
              <a:rPr sz="2000" b="1" spc="-10" dirty="0">
                <a:solidFill>
                  <a:srgbClr val="3B3B41"/>
                </a:solidFill>
                <a:latin typeface="Segoe UI"/>
                <a:cs typeface="Segoe UI"/>
              </a:rPr>
              <a:t>roles.</a:t>
            </a:r>
            <a:endParaRPr sz="2000">
              <a:latin typeface="Segoe UI"/>
              <a:cs typeface="Segoe UI"/>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17042" y="259791"/>
            <a:ext cx="4179570" cy="452120"/>
          </a:xfrm>
          <a:prstGeom prst="rect">
            <a:avLst/>
          </a:prstGeom>
        </p:spPr>
        <p:txBody>
          <a:bodyPr vert="horz" wrap="square" lIns="0" tIns="12065" rIns="0" bIns="0" rtlCol="0">
            <a:spAutoFit/>
          </a:bodyPr>
          <a:lstStyle/>
          <a:p>
            <a:pPr marL="12700">
              <a:lnSpc>
                <a:spcPct val="100000"/>
              </a:lnSpc>
              <a:spcBef>
                <a:spcPts val="95"/>
              </a:spcBef>
            </a:pPr>
            <a:r>
              <a:rPr sz="2800" spc="-50" dirty="0">
                <a:solidFill>
                  <a:srgbClr val="0071C5"/>
                </a:solidFill>
              </a:rPr>
              <a:t>Azure </a:t>
            </a:r>
            <a:r>
              <a:rPr sz="2800" spc="-30" dirty="0">
                <a:solidFill>
                  <a:srgbClr val="0071C5"/>
                </a:solidFill>
              </a:rPr>
              <a:t>AD </a:t>
            </a:r>
            <a:r>
              <a:rPr sz="2800" spc="-50" dirty="0">
                <a:solidFill>
                  <a:srgbClr val="0071C5"/>
                </a:solidFill>
              </a:rPr>
              <a:t>Domain</a:t>
            </a:r>
            <a:r>
              <a:rPr sz="2800" spc="-210" dirty="0">
                <a:solidFill>
                  <a:srgbClr val="0071C5"/>
                </a:solidFill>
              </a:rPr>
              <a:t> </a:t>
            </a:r>
            <a:r>
              <a:rPr sz="2800" spc="-35" dirty="0">
                <a:solidFill>
                  <a:srgbClr val="0071C5"/>
                </a:solidFill>
              </a:rPr>
              <a:t>Services</a:t>
            </a:r>
            <a:endParaRPr sz="2800"/>
          </a:p>
        </p:txBody>
      </p:sp>
      <p:sp>
        <p:nvSpPr>
          <p:cNvPr id="3" name="object 3"/>
          <p:cNvSpPr txBox="1"/>
          <p:nvPr/>
        </p:nvSpPr>
        <p:spPr>
          <a:xfrm>
            <a:off x="517042" y="1548129"/>
            <a:ext cx="10996930" cy="3563620"/>
          </a:xfrm>
          <a:prstGeom prst="rect">
            <a:avLst/>
          </a:prstGeom>
        </p:spPr>
        <p:txBody>
          <a:bodyPr vert="horz" wrap="square" lIns="0" tIns="12700" rIns="0" bIns="0" rtlCol="0">
            <a:spAutoFit/>
          </a:bodyPr>
          <a:lstStyle/>
          <a:p>
            <a:pPr marL="12700">
              <a:lnSpc>
                <a:spcPct val="100000"/>
              </a:lnSpc>
              <a:spcBef>
                <a:spcPts val="100"/>
              </a:spcBef>
            </a:pPr>
            <a:r>
              <a:rPr sz="2400" b="1" spc="-50" dirty="0">
                <a:solidFill>
                  <a:srgbClr val="3B3B41"/>
                </a:solidFill>
                <a:latin typeface="Segoe UI Semibold"/>
                <a:cs typeface="Segoe UI Semibold"/>
              </a:rPr>
              <a:t>Provides </a:t>
            </a:r>
            <a:r>
              <a:rPr sz="2400" b="1" spc="-45" dirty="0">
                <a:solidFill>
                  <a:srgbClr val="3B3B41"/>
                </a:solidFill>
                <a:latin typeface="Segoe UI Semibold"/>
                <a:cs typeface="Segoe UI Semibold"/>
              </a:rPr>
              <a:t>managed </a:t>
            </a:r>
            <a:r>
              <a:rPr sz="2400" b="1" spc="-30" dirty="0">
                <a:solidFill>
                  <a:srgbClr val="3B3B41"/>
                </a:solidFill>
                <a:latin typeface="Segoe UI Semibold"/>
                <a:cs typeface="Segoe UI Semibold"/>
              </a:rPr>
              <a:t>AD </a:t>
            </a:r>
            <a:r>
              <a:rPr sz="2400" b="1" spc="-45" dirty="0">
                <a:solidFill>
                  <a:srgbClr val="3B3B41"/>
                </a:solidFill>
                <a:latin typeface="Segoe UI Semibold"/>
                <a:cs typeface="Segoe UI Semibold"/>
              </a:rPr>
              <a:t>Domain </a:t>
            </a:r>
            <a:r>
              <a:rPr sz="2400" b="1" spc="-35" dirty="0">
                <a:solidFill>
                  <a:srgbClr val="3B3B41"/>
                </a:solidFill>
                <a:latin typeface="Segoe UI Semibold"/>
                <a:cs typeface="Segoe UI Semibold"/>
              </a:rPr>
              <a:t>Services </a:t>
            </a:r>
            <a:r>
              <a:rPr sz="2400" b="1" spc="-30" dirty="0">
                <a:solidFill>
                  <a:srgbClr val="3B3B41"/>
                </a:solidFill>
                <a:latin typeface="Segoe UI Semibold"/>
                <a:cs typeface="Segoe UI Semibold"/>
              </a:rPr>
              <a:t>in</a:t>
            </a:r>
            <a:r>
              <a:rPr sz="2400" b="1" spc="-385" dirty="0">
                <a:solidFill>
                  <a:srgbClr val="3B3B41"/>
                </a:solidFill>
                <a:latin typeface="Segoe UI Semibold"/>
                <a:cs typeface="Segoe UI Semibold"/>
              </a:rPr>
              <a:t> </a:t>
            </a:r>
            <a:r>
              <a:rPr sz="2400" b="1" spc="-50" dirty="0">
                <a:solidFill>
                  <a:srgbClr val="3B3B41"/>
                </a:solidFill>
                <a:latin typeface="Segoe UI Semibold"/>
                <a:cs typeface="Segoe UI Semibold"/>
              </a:rPr>
              <a:t>Azure:</a:t>
            </a:r>
            <a:endParaRPr sz="2400">
              <a:latin typeface="Segoe UI Semibold"/>
              <a:cs typeface="Segoe UI Semibold"/>
            </a:endParaRPr>
          </a:p>
          <a:p>
            <a:pPr marL="12700" marR="1313180">
              <a:lnSpc>
                <a:spcPct val="100000"/>
              </a:lnSpc>
            </a:pPr>
            <a:r>
              <a:rPr sz="2000" b="1" spc="5" dirty="0">
                <a:solidFill>
                  <a:srgbClr val="3B3B41"/>
                </a:solidFill>
                <a:latin typeface="Segoe UI"/>
                <a:cs typeface="Segoe UI"/>
              </a:rPr>
              <a:t>Supports </a:t>
            </a:r>
            <a:r>
              <a:rPr sz="2000" b="1" spc="-5" dirty="0">
                <a:solidFill>
                  <a:srgbClr val="3B3B41"/>
                </a:solidFill>
                <a:latin typeface="Segoe UI"/>
                <a:cs typeface="Segoe UI"/>
              </a:rPr>
              <a:t>domain join, </a:t>
            </a:r>
            <a:r>
              <a:rPr sz="2000" b="1" spc="-10" dirty="0">
                <a:solidFill>
                  <a:srgbClr val="3B3B41"/>
                </a:solidFill>
                <a:latin typeface="Segoe UI"/>
                <a:cs typeface="Segoe UI"/>
              </a:rPr>
              <a:t>group </a:t>
            </a:r>
            <a:r>
              <a:rPr sz="2000" b="1" spc="-5" dirty="0">
                <a:solidFill>
                  <a:srgbClr val="3B3B41"/>
                </a:solidFill>
                <a:latin typeface="Segoe UI"/>
                <a:cs typeface="Segoe UI"/>
              </a:rPr>
              <a:t>policies, </a:t>
            </a:r>
            <a:r>
              <a:rPr sz="2000" b="1" spc="-80" dirty="0">
                <a:solidFill>
                  <a:srgbClr val="3B3B41"/>
                </a:solidFill>
                <a:latin typeface="Segoe UI"/>
                <a:cs typeface="Segoe UI"/>
              </a:rPr>
              <a:t>LDAP, </a:t>
            </a:r>
            <a:r>
              <a:rPr sz="2000" b="1" spc="-10" dirty="0">
                <a:solidFill>
                  <a:srgbClr val="3B3B41"/>
                </a:solidFill>
                <a:latin typeface="Segoe UI"/>
                <a:cs typeface="Segoe UI"/>
              </a:rPr>
              <a:t>Kerberos/NTLM </a:t>
            </a:r>
            <a:r>
              <a:rPr sz="2000" b="1" dirty="0">
                <a:solidFill>
                  <a:srgbClr val="3B3B41"/>
                </a:solidFill>
                <a:latin typeface="Segoe UI"/>
                <a:cs typeface="Segoe UI"/>
              </a:rPr>
              <a:t>authentication  Implements </a:t>
            </a:r>
            <a:r>
              <a:rPr sz="2000" b="1" spc="-5" dirty="0">
                <a:solidFill>
                  <a:srgbClr val="3B3B41"/>
                </a:solidFill>
                <a:latin typeface="Segoe UI"/>
                <a:cs typeface="Segoe UI"/>
              </a:rPr>
              <a:t>two managed domain controllers </a:t>
            </a:r>
            <a:r>
              <a:rPr sz="2000" b="1" dirty="0">
                <a:solidFill>
                  <a:srgbClr val="3B3B41"/>
                </a:solidFill>
                <a:latin typeface="Segoe UI"/>
                <a:cs typeface="Segoe UI"/>
              </a:rPr>
              <a:t>in a VNET </a:t>
            </a:r>
            <a:r>
              <a:rPr sz="2000" b="1" spc="-20" dirty="0">
                <a:solidFill>
                  <a:srgbClr val="3B3B41"/>
                </a:solidFill>
                <a:latin typeface="Segoe UI"/>
                <a:cs typeface="Segoe UI"/>
              </a:rPr>
              <a:t>of </a:t>
            </a:r>
            <a:r>
              <a:rPr sz="2000" b="1" dirty="0">
                <a:solidFill>
                  <a:srgbClr val="3B3B41"/>
                </a:solidFill>
                <a:latin typeface="Segoe UI"/>
                <a:cs typeface="Segoe UI"/>
              </a:rPr>
              <a:t>an </a:t>
            </a:r>
            <a:r>
              <a:rPr sz="2000" b="1" spc="-5" dirty="0">
                <a:solidFill>
                  <a:srgbClr val="3B3B41"/>
                </a:solidFill>
                <a:latin typeface="Segoe UI"/>
                <a:cs typeface="Segoe UI"/>
              </a:rPr>
              <a:t>Azure </a:t>
            </a:r>
            <a:r>
              <a:rPr sz="2000" b="1" dirty="0">
                <a:solidFill>
                  <a:srgbClr val="3B3B41"/>
                </a:solidFill>
                <a:latin typeface="Segoe UI"/>
                <a:cs typeface="Segoe UI"/>
              </a:rPr>
              <a:t>subscription  Its </a:t>
            </a:r>
            <a:r>
              <a:rPr sz="2000" b="1" spc="-5" dirty="0">
                <a:solidFill>
                  <a:srgbClr val="3B3B41"/>
                </a:solidFill>
                <a:latin typeface="Segoe UI"/>
                <a:cs typeface="Segoe UI"/>
              </a:rPr>
              <a:t>identities </a:t>
            </a:r>
            <a:r>
              <a:rPr sz="2000" b="1" spc="-10" dirty="0">
                <a:solidFill>
                  <a:srgbClr val="3B3B41"/>
                </a:solidFill>
                <a:latin typeface="Segoe UI"/>
                <a:cs typeface="Segoe UI"/>
              </a:rPr>
              <a:t>are </a:t>
            </a:r>
            <a:r>
              <a:rPr sz="2000" b="1" spc="-5" dirty="0">
                <a:solidFill>
                  <a:srgbClr val="3B3B41"/>
                </a:solidFill>
                <a:latin typeface="Segoe UI"/>
                <a:cs typeface="Segoe UI"/>
              </a:rPr>
              <a:t>automatically replicated </a:t>
            </a:r>
            <a:r>
              <a:rPr sz="2000" b="1" spc="-10" dirty="0">
                <a:solidFill>
                  <a:srgbClr val="3B3B41"/>
                </a:solidFill>
                <a:latin typeface="Segoe UI"/>
                <a:cs typeface="Segoe UI"/>
              </a:rPr>
              <a:t>from </a:t>
            </a:r>
            <a:r>
              <a:rPr sz="2000" b="1" spc="-5" dirty="0">
                <a:solidFill>
                  <a:srgbClr val="3B3B41"/>
                </a:solidFill>
                <a:latin typeface="Segoe UI"/>
                <a:cs typeface="Segoe UI"/>
              </a:rPr>
              <a:t>an </a:t>
            </a:r>
            <a:r>
              <a:rPr sz="2000" b="1" spc="-10" dirty="0">
                <a:solidFill>
                  <a:srgbClr val="3B3B41"/>
                </a:solidFill>
                <a:latin typeface="Segoe UI"/>
                <a:cs typeface="Segoe UI"/>
              </a:rPr>
              <a:t>Azure </a:t>
            </a:r>
            <a:r>
              <a:rPr sz="2000" b="1" dirty="0">
                <a:solidFill>
                  <a:srgbClr val="3B3B41"/>
                </a:solidFill>
                <a:latin typeface="Segoe UI"/>
                <a:cs typeface="Segoe UI"/>
              </a:rPr>
              <a:t>AD</a:t>
            </a:r>
            <a:r>
              <a:rPr sz="2000" b="1" spc="10" dirty="0">
                <a:solidFill>
                  <a:srgbClr val="3B3B41"/>
                </a:solidFill>
                <a:latin typeface="Segoe UI"/>
                <a:cs typeface="Segoe UI"/>
              </a:rPr>
              <a:t> </a:t>
            </a:r>
            <a:r>
              <a:rPr sz="2000" b="1" dirty="0">
                <a:solidFill>
                  <a:srgbClr val="3B3B41"/>
                </a:solidFill>
                <a:latin typeface="Segoe UI"/>
                <a:cs typeface="Segoe UI"/>
              </a:rPr>
              <a:t>tenant:</a:t>
            </a:r>
            <a:endParaRPr sz="2000">
              <a:latin typeface="Segoe UI"/>
              <a:cs typeface="Segoe UI"/>
            </a:endParaRPr>
          </a:p>
          <a:p>
            <a:pPr marL="12700" marR="969010">
              <a:lnSpc>
                <a:spcPct val="100000"/>
              </a:lnSpc>
              <a:spcBef>
                <a:spcPts val="15"/>
              </a:spcBef>
            </a:pPr>
            <a:r>
              <a:rPr sz="1800" b="1" spc="-5" dirty="0">
                <a:solidFill>
                  <a:srgbClr val="0078D2"/>
                </a:solidFill>
                <a:latin typeface="Segoe UI Semibold"/>
                <a:cs typeface="Segoe UI Semibold"/>
              </a:rPr>
              <a:t>Uses Azure AD tenant associated with the Azure subscription hosting the </a:t>
            </a:r>
            <a:r>
              <a:rPr sz="1800" b="1" dirty="0">
                <a:solidFill>
                  <a:srgbClr val="0078D2"/>
                </a:solidFill>
                <a:latin typeface="Segoe UI Semibold"/>
                <a:cs typeface="Segoe UI Semibold"/>
              </a:rPr>
              <a:t>VNET </a:t>
            </a:r>
            <a:r>
              <a:rPr sz="1800" b="1" spc="-5" dirty="0">
                <a:solidFill>
                  <a:srgbClr val="0078D2"/>
                </a:solidFill>
                <a:latin typeface="Segoe UI Semibold"/>
                <a:cs typeface="Segoe UI Semibold"/>
              </a:rPr>
              <a:t>with </a:t>
            </a:r>
            <a:r>
              <a:rPr sz="1800" b="1" spc="-10" dirty="0">
                <a:solidFill>
                  <a:srgbClr val="0078D2"/>
                </a:solidFill>
                <a:latin typeface="Segoe UI Semibold"/>
                <a:cs typeface="Segoe UI Semibold"/>
              </a:rPr>
              <a:t>two </a:t>
            </a:r>
            <a:r>
              <a:rPr sz="1800" b="1" dirty="0">
                <a:solidFill>
                  <a:srgbClr val="0078D2"/>
                </a:solidFill>
                <a:latin typeface="Segoe UI Semibold"/>
                <a:cs typeface="Segoe UI Semibold"/>
              </a:rPr>
              <a:t>domain  </a:t>
            </a:r>
            <a:r>
              <a:rPr sz="1800" b="1" spc="-5" dirty="0">
                <a:solidFill>
                  <a:srgbClr val="0078D2"/>
                </a:solidFill>
                <a:latin typeface="Segoe UI Semibold"/>
                <a:cs typeface="Segoe UI Semibold"/>
              </a:rPr>
              <a:t>controllers.</a:t>
            </a:r>
            <a:endParaRPr sz="1800">
              <a:latin typeface="Segoe UI Semibold"/>
              <a:cs typeface="Segoe UI Semibold"/>
            </a:endParaRPr>
          </a:p>
          <a:p>
            <a:pPr marL="12700">
              <a:lnSpc>
                <a:spcPct val="100000"/>
              </a:lnSpc>
            </a:pPr>
            <a:r>
              <a:rPr sz="1800" b="1" dirty="0">
                <a:solidFill>
                  <a:srgbClr val="0078D2"/>
                </a:solidFill>
                <a:latin typeface="Segoe UI Semibold"/>
                <a:cs typeface="Segoe UI Semibold"/>
              </a:rPr>
              <a:t>If </a:t>
            </a:r>
            <a:r>
              <a:rPr sz="1800" b="1" spc="-5" dirty="0">
                <a:solidFill>
                  <a:srgbClr val="0078D2"/>
                </a:solidFill>
                <a:latin typeface="Segoe UI Semibold"/>
                <a:cs typeface="Segoe UI Semibold"/>
              </a:rPr>
              <a:t>Azure </a:t>
            </a:r>
            <a:r>
              <a:rPr sz="1800" b="1" dirty="0">
                <a:solidFill>
                  <a:srgbClr val="0078D2"/>
                </a:solidFill>
                <a:latin typeface="Segoe UI Semibold"/>
                <a:cs typeface="Segoe UI Semibold"/>
              </a:rPr>
              <a:t>AD </a:t>
            </a:r>
            <a:r>
              <a:rPr sz="1800" b="1" spc="-5" dirty="0">
                <a:solidFill>
                  <a:srgbClr val="0078D2"/>
                </a:solidFill>
                <a:latin typeface="Segoe UI Semibold"/>
                <a:cs typeface="Segoe UI Semibold"/>
              </a:rPr>
              <a:t>is </a:t>
            </a:r>
            <a:r>
              <a:rPr sz="1800" b="1" spc="-10" dirty="0">
                <a:solidFill>
                  <a:srgbClr val="0078D2"/>
                </a:solidFill>
                <a:latin typeface="Segoe UI Semibold"/>
                <a:cs typeface="Segoe UI Semibold"/>
              </a:rPr>
              <a:t>integrated </a:t>
            </a:r>
            <a:r>
              <a:rPr sz="1800" b="1" spc="-5" dirty="0">
                <a:solidFill>
                  <a:srgbClr val="0078D2"/>
                </a:solidFill>
                <a:latin typeface="Segoe UI Semibold"/>
                <a:cs typeface="Segoe UI Semibold"/>
              </a:rPr>
              <a:t>with </a:t>
            </a:r>
            <a:r>
              <a:rPr sz="1800" b="1" dirty="0">
                <a:solidFill>
                  <a:srgbClr val="0078D2"/>
                </a:solidFill>
                <a:latin typeface="Segoe UI Semibold"/>
                <a:cs typeface="Segoe UI Semibold"/>
              </a:rPr>
              <a:t>on-premises </a:t>
            </a:r>
            <a:r>
              <a:rPr sz="1800" b="1" spc="-35" dirty="0">
                <a:solidFill>
                  <a:srgbClr val="0078D2"/>
                </a:solidFill>
                <a:latin typeface="Segoe UI Semibold"/>
                <a:cs typeface="Segoe UI Semibold"/>
              </a:rPr>
              <a:t>AD, </a:t>
            </a:r>
            <a:r>
              <a:rPr sz="1800" b="1" dirty="0">
                <a:solidFill>
                  <a:srgbClr val="0078D2"/>
                </a:solidFill>
                <a:latin typeface="Segoe UI Semibold"/>
                <a:cs typeface="Segoe UI Semibold"/>
              </a:rPr>
              <a:t>users can </a:t>
            </a:r>
            <a:r>
              <a:rPr sz="1800" b="1" spc="-5" dirty="0">
                <a:solidFill>
                  <a:srgbClr val="0078D2"/>
                </a:solidFill>
                <a:latin typeface="Segoe UI Semibold"/>
                <a:cs typeface="Segoe UI Semibold"/>
              </a:rPr>
              <a:t>sign in </a:t>
            </a:r>
            <a:r>
              <a:rPr sz="1800" b="1" spc="-10" dirty="0">
                <a:solidFill>
                  <a:srgbClr val="0078D2"/>
                </a:solidFill>
                <a:latin typeface="Segoe UI Semibold"/>
                <a:cs typeface="Segoe UI Semibold"/>
              </a:rPr>
              <a:t>to </a:t>
            </a:r>
            <a:r>
              <a:rPr sz="1800" b="1" spc="-5" dirty="0">
                <a:solidFill>
                  <a:srgbClr val="0078D2"/>
                </a:solidFill>
                <a:latin typeface="Segoe UI Semibold"/>
                <a:cs typeface="Segoe UI Semibold"/>
              </a:rPr>
              <a:t>Azure AD DS with their AD</a:t>
            </a:r>
            <a:r>
              <a:rPr sz="1800" b="1" spc="155" dirty="0">
                <a:solidFill>
                  <a:srgbClr val="0078D2"/>
                </a:solidFill>
                <a:latin typeface="Segoe UI Semibold"/>
                <a:cs typeface="Segoe UI Semibold"/>
              </a:rPr>
              <a:t> </a:t>
            </a:r>
            <a:r>
              <a:rPr sz="1800" b="1" spc="-5" dirty="0">
                <a:solidFill>
                  <a:srgbClr val="0078D2"/>
                </a:solidFill>
                <a:latin typeface="Segoe UI Semibold"/>
                <a:cs typeface="Segoe UI Semibold"/>
              </a:rPr>
              <a:t>credentials.</a:t>
            </a:r>
            <a:endParaRPr sz="1800">
              <a:latin typeface="Segoe UI Semibold"/>
              <a:cs typeface="Segoe UI Semibold"/>
            </a:endParaRPr>
          </a:p>
          <a:p>
            <a:pPr>
              <a:lnSpc>
                <a:spcPct val="100000"/>
              </a:lnSpc>
              <a:spcBef>
                <a:spcPts val="35"/>
              </a:spcBef>
            </a:pPr>
            <a:endParaRPr sz="2050">
              <a:latin typeface="Times New Roman"/>
              <a:cs typeface="Times New Roman"/>
            </a:endParaRPr>
          </a:p>
          <a:p>
            <a:pPr marL="12700">
              <a:lnSpc>
                <a:spcPct val="100000"/>
              </a:lnSpc>
            </a:pPr>
            <a:r>
              <a:rPr sz="2000" b="1" dirty="0">
                <a:solidFill>
                  <a:srgbClr val="3B3B41"/>
                </a:solidFill>
                <a:latin typeface="Segoe UI"/>
                <a:cs typeface="Segoe UI"/>
              </a:rPr>
              <a:t>In lift-and-shift scenarios, </a:t>
            </a:r>
            <a:r>
              <a:rPr sz="2000" b="1" spc="-10" dirty="0">
                <a:solidFill>
                  <a:srgbClr val="3B3B41"/>
                </a:solidFill>
                <a:latin typeface="Segoe UI"/>
                <a:cs typeface="Segoe UI"/>
              </a:rPr>
              <a:t>it </a:t>
            </a:r>
            <a:r>
              <a:rPr sz="2000" b="1" spc="-5" dirty="0">
                <a:solidFill>
                  <a:srgbClr val="3B3B41"/>
                </a:solidFill>
                <a:latin typeface="Segoe UI"/>
                <a:cs typeface="Segoe UI"/>
              </a:rPr>
              <a:t>eliminates </a:t>
            </a:r>
            <a:r>
              <a:rPr sz="2000" b="1" dirty="0">
                <a:solidFill>
                  <a:srgbClr val="3B3B41"/>
                </a:solidFill>
                <a:latin typeface="Segoe UI"/>
                <a:cs typeface="Segoe UI"/>
              </a:rPr>
              <a:t>the </a:t>
            </a:r>
            <a:r>
              <a:rPr sz="2000" b="1" spc="-5" dirty="0">
                <a:solidFill>
                  <a:srgbClr val="3B3B41"/>
                </a:solidFill>
                <a:latin typeface="Segoe UI"/>
                <a:cs typeface="Segoe UI"/>
              </a:rPr>
              <a:t>requirement</a:t>
            </a:r>
            <a:r>
              <a:rPr sz="2000" b="1" spc="-10" dirty="0">
                <a:solidFill>
                  <a:srgbClr val="3B3B41"/>
                </a:solidFill>
                <a:latin typeface="Segoe UI"/>
                <a:cs typeface="Segoe UI"/>
              </a:rPr>
              <a:t> </a:t>
            </a:r>
            <a:r>
              <a:rPr sz="2000" b="1" spc="15" dirty="0">
                <a:solidFill>
                  <a:srgbClr val="3B3B41"/>
                </a:solidFill>
                <a:latin typeface="Segoe UI"/>
                <a:cs typeface="Segoe UI"/>
              </a:rPr>
              <a:t>for:</a:t>
            </a:r>
            <a:endParaRPr sz="2000">
              <a:latin typeface="Segoe UI"/>
              <a:cs typeface="Segoe UI"/>
            </a:endParaRPr>
          </a:p>
          <a:p>
            <a:pPr marL="12700">
              <a:lnSpc>
                <a:spcPct val="100000"/>
              </a:lnSpc>
              <a:spcBef>
                <a:spcPts val="10"/>
              </a:spcBef>
            </a:pPr>
            <a:r>
              <a:rPr sz="1800" b="1" spc="-5" dirty="0">
                <a:solidFill>
                  <a:srgbClr val="0078D2"/>
                </a:solidFill>
                <a:latin typeface="Segoe UI Semibold"/>
                <a:cs typeface="Segoe UI Semibold"/>
              </a:rPr>
              <a:t>Provisioning hybrid connectivity between </a:t>
            </a:r>
            <a:r>
              <a:rPr sz="1800" b="1" dirty="0">
                <a:solidFill>
                  <a:srgbClr val="0078D2"/>
                </a:solidFill>
                <a:latin typeface="Segoe UI Semibold"/>
                <a:cs typeface="Segoe UI Semibold"/>
              </a:rPr>
              <a:t>on-premises </a:t>
            </a:r>
            <a:r>
              <a:rPr sz="1800" b="1" spc="-5" dirty="0">
                <a:solidFill>
                  <a:srgbClr val="0078D2"/>
                </a:solidFill>
                <a:latin typeface="Segoe UI Semibold"/>
                <a:cs typeface="Segoe UI Semibold"/>
              </a:rPr>
              <a:t>environments </a:t>
            </a:r>
            <a:r>
              <a:rPr sz="1800" b="1" dirty="0">
                <a:solidFill>
                  <a:srgbClr val="0078D2"/>
                </a:solidFill>
                <a:latin typeface="Segoe UI Semibold"/>
                <a:cs typeface="Segoe UI Semibold"/>
              </a:rPr>
              <a:t>and </a:t>
            </a:r>
            <a:r>
              <a:rPr sz="1800" b="1" spc="-5" dirty="0">
                <a:solidFill>
                  <a:srgbClr val="0078D2"/>
                </a:solidFill>
                <a:latin typeface="Segoe UI Semibold"/>
                <a:cs typeface="Segoe UI Semibold"/>
              </a:rPr>
              <a:t>Azure</a:t>
            </a:r>
            <a:r>
              <a:rPr sz="1800" b="1" spc="5" dirty="0">
                <a:solidFill>
                  <a:srgbClr val="0078D2"/>
                </a:solidFill>
                <a:latin typeface="Segoe UI Semibold"/>
                <a:cs typeface="Segoe UI Semibold"/>
              </a:rPr>
              <a:t> </a:t>
            </a:r>
            <a:r>
              <a:rPr sz="1800" b="1" spc="-25" dirty="0">
                <a:solidFill>
                  <a:srgbClr val="0078D2"/>
                </a:solidFill>
                <a:latin typeface="Segoe UI Semibold"/>
                <a:cs typeface="Segoe UI Semibold"/>
              </a:rPr>
              <a:t>VNETs</a:t>
            </a:r>
            <a:endParaRPr sz="1800">
              <a:latin typeface="Segoe UI Semibold"/>
              <a:cs typeface="Segoe UI Semibold"/>
            </a:endParaRPr>
          </a:p>
          <a:p>
            <a:pPr marL="12700" marR="460375">
              <a:lnSpc>
                <a:spcPct val="100000"/>
              </a:lnSpc>
            </a:pPr>
            <a:r>
              <a:rPr sz="1800" b="1" spc="-5" dirty="0">
                <a:solidFill>
                  <a:srgbClr val="0078D2"/>
                </a:solidFill>
                <a:latin typeface="Segoe UI Semibold"/>
                <a:cs typeface="Segoe UI Semibold"/>
              </a:rPr>
              <a:t>Extending on-premises </a:t>
            </a:r>
            <a:r>
              <a:rPr sz="1800" b="1" dirty="0">
                <a:solidFill>
                  <a:srgbClr val="0078D2"/>
                </a:solidFill>
                <a:latin typeface="Segoe UI Semibold"/>
                <a:cs typeface="Segoe UI Semibold"/>
              </a:rPr>
              <a:t>AD </a:t>
            </a:r>
            <a:r>
              <a:rPr sz="1800" b="1" spc="-5" dirty="0">
                <a:solidFill>
                  <a:srgbClr val="0078D2"/>
                </a:solidFill>
                <a:latin typeface="Segoe UI Semibold"/>
                <a:cs typeface="Segoe UI Semibold"/>
              </a:rPr>
              <a:t>infrastructure </a:t>
            </a:r>
            <a:r>
              <a:rPr sz="1800" b="1" spc="-10" dirty="0">
                <a:solidFill>
                  <a:srgbClr val="0078D2"/>
                </a:solidFill>
                <a:latin typeface="Segoe UI Semibold"/>
                <a:cs typeface="Segoe UI Semibold"/>
              </a:rPr>
              <a:t>to </a:t>
            </a:r>
            <a:r>
              <a:rPr sz="1800" b="1" spc="-5" dirty="0">
                <a:solidFill>
                  <a:srgbClr val="0078D2"/>
                </a:solidFill>
                <a:latin typeface="Segoe UI Semibold"/>
                <a:cs typeface="Segoe UI Semibold"/>
              </a:rPr>
              <a:t>Azure </a:t>
            </a:r>
            <a:r>
              <a:rPr sz="1800" b="1" dirty="0">
                <a:solidFill>
                  <a:srgbClr val="0078D2"/>
                </a:solidFill>
                <a:latin typeface="Segoe UI Semibold"/>
                <a:cs typeface="Segoe UI Semibold"/>
              </a:rPr>
              <a:t>by </a:t>
            </a:r>
            <a:r>
              <a:rPr sz="1800" b="1" spc="-5" dirty="0">
                <a:solidFill>
                  <a:srgbClr val="0078D2"/>
                </a:solidFill>
                <a:latin typeface="Segoe UI Semibold"/>
                <a:cs typeface="Segoe UI Semibold"/>
              </a:rPr>
              <a:t>deploying replica </a:t>
            </a:r>
            <a:r>
              <a:rPr sz="1800" b="1" dirty="0">
                <a:solidFill>
                  <a:srgbClr val="0078D2"/>
                </a:solidFill>
                <a:latin typeface="Segoe UI Semibold"/>
                <a:cs typeface="Segoe UI Semibold"/>
              </a:rPr>
              <a:t>domain </a:t>
            </a:r>
            <a:r>
              <a:rPr sz="1800" b="1" spc="-5" dirty="0">
                <a:solidFill>
                  <a:srgbClr val="0078D2"/>
                </a:solidFill>
                <a:latin typeface="Segoe UI Semibold"/>
                <a:cs typeface="Segoe UI Semibold"/>
              </a:rPr>
              <a:t>controllers into Azure  </a:t>
            </a:r>
            <a:r>
              <a:rPr sz="1800" b="1" spc="-25" dirty="0">
                <a:solidFill>
                  <a:srgbClr val="0078D2"/>
                </a:solidFill>
                <a:latin typeface="Segoe UI Semibold"/>
                <a:cs typeface="Segoe UI Semibold"/>
              </a:rPr>
              <a:t>VNETs</a:t>
            </a:r>
            <a:endParaRPr sz="1800">
              <a:latin typeface="Segoe UI Semibold"/>
              <a:cs typeface="Segoe UI Semibold"/>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5440679" y="0"/>
            <a:ext cx="6995159" cy="6995159"/>
          </a:xfrm>
          <a:custGeom>
            <a:avLst/>
            <a:gdLst/>
            <a:ahLst/>
            <a:cxnLst/>
            <a:rect l="l" t="t" r="r" b="b"/>
            <a:pathLst>
              <a:path w="6995159" h="6995159">
                <a:moveTo>
                  <a:pt x="0" y="6995159"/>
                </a:moveTo>
                <a:lnTo>
                  <a:pt x="6995159" y="6995159"/>
                </a:lnTo>
                <a:lnTo>
                  <a:pt x="6995159" y="0"/>
                </a:lnTo>
                <a:lnTo>
                  <a:pt x="0" y="0"/>
                </a:lnTo>
                <a:lnTo>
                  <a:pt x="0" y="6995159"/>
                </a:lnTo>
                <a:close/>
              </a:path>
            </a:pathLst>
          </a:custGeom>
          <a:solidFill>
            <a:srgbClr val="D2D2D2"/>
          </a:solidFill>
        </p:spPr>
        <p:txBody>
          <a:bodyPr wrap="square" lIns="0" tIns="0" rIns="0" bIns="0" rtlCol="0"/>
          <a:lstStyle/>
          <a:p>
            <a:endParaRPr/>
          </a:p>
        </p:txBody>
      </p:sp>
      <p:sp>
        <p:nvSpPr>
          <p:cNvPr id="3" name="object 3"/>
          <p:cNvSpPr/>
          <p:nvPr/>
        </p:nvSpPr>
        <p:spPr>
          <a:xfrm>
            <a:off x="981145" y="643247"/>
            <a:ext cx="1007110" cy="194310"/>
          </a:xfrm>
          <a:custGeom>
            <a:avLst/>
            <a:gdLst/>
            <a:ahLst/>
            <a:cxnLst/>
            <a:rect l="l" t="t" r="r" b="b"/>
            <a:pathLst>
              <a:path w="1007110" h="194309">
                <a:moveTo>
                  <a:pt x="44202" y="13216"/>
                </a:moveTo>
                <a:lnTo>
                  <a:pt x="0" y="13216"/>
                </a:lnTo>
                <a:lnTo>
                  <a:pt x="0" y="191215"/>
                </a:lnTo>
                <a:lnTo>
                  <a:pt x="29169" y="191215"/>
                </a:lnTo>
                <a:lnTo>
                  <a:pt x="29169" y="66968"/>
                </a:lnTo>
                <a:lnTo>
                  <a:pt x="28383" y="58156"/>
                </a:lnTo>
                <a:lnTo>
                  <a:pt x="28304" y="49344"/>
                </a:lnTo>
                <a:lnTo>
                  <a:pt x="27410" y="45820"/>
                </a:lnTo>
                <a:lnTo>
                  <a:pt x="57071" y="45820"/>
                </a:lnTo>
                <a:lnTo>
                  <a:pt x="44202" y="13216"/>
                </a:lnTo>
                <a:close/>
              </a:path>
              <a:path w="1007110" h="194309">
                <a:moveTo>
                  <a:pt x="57071" y="45820"/>
                </a:moveTo>
                <a:lnTo>
                  <a:pt x="28304" y="45820"/>
                </a:lnTo>
                <a:lnTo>
                  <a:pt x="30064" y="52871"/>
                </a:lnTo>
                <a:lnTo>
                  <a:pt x="31824" y="58156"/>
                </a:lnTo>
                <a:lnTo>
                  <a:pt x="32719" y="61680"/>
                </a:lnTo>
                <a:lnTo>
                  <a:pt x="85749" y="191216"/>
                </a:lnTo>
                <a:lnTo>
                  <a:pt x="106061" y="191216"/>
                </a:lnTo>
                <a:lnTo>
                  <a:pt x="123500" y="148039"/>
                </a:lnTo>
                <a:lnTo>
                  <a:pt x="96337" y="148039"/>
                </a:lnTo>
                <a:lnTo>
                  <a:pt x="95443" y="142751"/>
                </a:lnTo>
                <a:lnTo>
                  <a:pt x="92818" y="134820"/>
                </a:lnTo>
                <a:lnTo>
                  <a:pt x="88374" y="125127"/>
                </a:lnTo>
                <a:lnTo>
                  <a:pt x="57071" y="45820"/>
                </a:lnTo>
                <a:close/>
              </a:path>
              <a:path w="1007110" h="194309">
                <a:moveTo>
                  <a:pt x="192675" y="45820"/>
                </a:moveTo>
                <a:lnTo>
                  <a:pt x="163505" y="45820"/>
                </a:lnTo>
                <a:lnTo>
                  <a:pt x="162988" y="55376"/>
                </a:lnTo>
                <a:lnTo>
                  <a:pt x="162722" y="64104"/>
                </a:lnTo>
                <a:lnTo>
                  <a:pt x="162611" y="191216"/>
                </a:lnTo>
                <a:lnTo>
                  <a:pt x="192675" y="191216"/>
                </a:lnTo>
                <a:lnTo>
                  <a:pt x="192675" y="45820"/>
                </a:lnTo>
                <a:close/>
              </a:path>
              <a:path w="1007110" h="194309">
                <a:moveTo>
                  <a:pt x="192675" y="13216"/>
                </a:moveTo>
                <a:lnTo>
                  <a:pt x="151128" y="13216"/>
                </a:lnTo>
                <a:lnTo>
                  <a:pt x="105166" y="125127"/>
                </a:lnTo>
                <a:lnTo>
                  <a:pt x="97232" y="148039"/>
                </a:lnTo>
                <a:lnTo>
                  <a:pt x="123500" y="148039"/>
                </a:lnTo>
                <a:lnTo>
                  <a:pt x="159091" y="59919"/>
                </a:lnTo>
                <a:lnTo>
                  <a:pt x="160851" y="57275"/>
                </a:lnTo>
                <a:lnTo>
                  <a:pt x="161746" y="51107"/>
                </a:lnTo>
                <a:lnTo>
                  <a:pt x="163505" y="45820"/>
                </a:lnTo>
                <a:lnTo>
                  <a:pt x="192675" y="45820"/>
                </a:lnTo>
                <a:lnTo>
                  <a:pt x="192675" y="13216"/>
                </a:lnTo>
                <a:close/>
              </a:path>
              <a:path w="1007110" h="194309">
                <a:moveTo>
                  <a:pt x="251880" y="63444"/>
                </a:moveTo>
                <a:lnTo>
                  <a:pt x="221815" y="63444"/>
                </a:lnTo>
                <a:lnTo>
                  <a:pt x="221815" y="191216"/>
                </a:lnTo>
                <a:lnTo>
                  <a:pt x="251880" y="191216"/>
                </a:lnTo>
                <a:lnTo>
                  <a:pt x="251880" y="63444"/>
                </a:lnTo>
                <a:close/>
              </a:path>
              <a:path w="1007110" h="194309">
                <a:moveTo>
                  <a:pt x="242156" y="9691"/>
                </a:moveTo>
                <a:lnTo>
                  <a:pt x="232433" y="9691"/>
                </a:lnTo>
                <a:lnTo>
                  <a:pt x="228019" y="11455"/>
                </a:lnTo>
                <a:lnTo>
                  <a:pt x="224470" y="14979"/>
                </a:lnTo>
                <a:lnTo>
                  <a:pt x="220950" y="17623"/>
                </a:lnTo>
                <a:lnTo>
                  <a:pt x="219190" y="22028"/>
                </a:lnTo>
                <a:lnTo>
                  <a:pt x="219190" y="31720"/>
                </a:lnTo>
                <a:lnTo>
                  <a:pt x="220950" y="36127"/>
                </a:lnTo>
                <a:lnTo>
                  <a:pt x="224470" y="39652"/>
                </a:lnTo>
                <a:lnTo>
                  <a:pt x="228019" y="42295"/>
                </a:lnTo>
                <a:lnTo>
                  <a:pt x="232433" y="44059"/>
                </a:lnTo>
                <a:lnTo>
                  <a:pt x="242156" y="44059"/>
                </a:lnTo>
                <a:lnTo>
                  <a:pt x="246571" y="42295"/>
                </a:lnTo>
                <a:lnTo>
                  <a:pt x="250120" y="39652"/>
                </a:lnTo>
                <a:lnTo>
                  <a:pt x="253639" y="36127"/>
                </a:lnTo>
                <a:lnTo>
                  <a:pt x="255399" y="31720"/>
                </a:lnTo>
                <a:lnTo>
                  <a:pt x="255399" y="22028"/>
                </a:lnTo>
                <a:lnTo>
                  <a:pt x="253639" y="18503"/>
                </a:lnTo>
                <a:lnTo>
                  <a:pt x="246571" y="11455"/>
                </a:lnTo>
                <a:lnTo>
                  <a:pt x="242156" y="9691"/>
                </a:lnTo>
                <a:close/>
              </a:path>
              <a:path w="1007110" h="194309">
                <a:moveTo>
                  <a:pt x="352632" y="60800"/>
                </a:moveTo>
                <a:lnTo>
                  <a:pt x="313172" y="65633"/>
                </a:lnTo>
                <a:lnTo>
                  <a:pt x="281049" y="94284"/>
                </a:lnTo>
                <a:lnTo>
                  <a:pt x="273086" y="130415"/>
                </a:lnTo>
                <a:lnTo>
                  <a:pt x="273584" y="139350"/>
                </a:lnTo>
                <a:lnTo>
                  <a:pt x="290419" y="176125"/>
                </a:lnTo>
                <a:lnTo>
                  <a:pt x="326873" y="193364"/>
                </a:lnTo>
                <a:lnTo>
                  <a:pt x="335840" y="193860"/>
                </a:lnTo>
                <a:lnTo>
                  <a:pt x="346099" y="193364"/>
                </a:lnTo>
                <a:lnTo>
                  <a:pt x="355614" y="191877"/>
                </a:lnTo>
                <a:lnTo>
                  <a:pt x="364302" y="189398"/>
                </a:lnTo>
                <a:lnTo>
                  <a:pt x="372078" y="185928"/>
                </a:lnTo>
                <a:lnTo>
                  <a:pt x="372943" y="185048"/>
                </a:lnTo>
                <a:lnTo>
                  <a:pt x="372943" y="169187"/>
                </a:lnTo>
                <a:lnTo>
                  <a:pt x="342014" y="169187"/>
                </a:lnTo>
                <a:lnTo>
                  <a:pt x="333745" y="168526"/>
                </a:lnTo>
                <a:lnTo>
                  <a:pt x="304666" y="137050"/>
                </a:lnTo>
                <a:lnTo>
                  <a:pt x="304015" y="127771"/>
                </a:lnTo>
                <a:lnTo>
                  <a:pt x="304680" y="118863"/>
                </a:lnTo>
                <a:lnTo>
                  <a:pt x="334640" y="86147"/>
                </a:lnTo>
                <a:lnTo>
                  <a:pt x="342908" y="85472"/>
                </a:lnTo>
                <a:lnTo>
                  <a:pt x="372943" y="85472"/>
                </a:lnTo>
                <a:lnTo>
                  <a:pt x="372943" y="66968"/>
                </a:lnTo>
                <a:lnTo>
                  <a:pt x="372078" y="66968"/>
                </a:lnTo>
                <a:lnTo>
                  <a:pt x="368529" y="65207"/>
                </a:lnTo>
                <a:lnTo>
                  <a:pt x="364115" y="63444"/>
                </a:lnTo>
                <a:lnTo>
                  <a:pt x="357911" y="62563"/>
                </a:lnTo>
                <a:lnTo>
                  <a:pt x="352632" y="60800"/>
                </a:lnTo>
                <a:close/>
              </a:path>
              <a:path w="1007110" h="194309">
                <a:moveTo>
                  <a:pt x="372943" y="157731"/>
                </a:moveTo>
                <a:lnTo>
                  <a:pt x="371183" y="158612"/>
                </a:lnTo>
                <a:lnTo>
                  <a:pt x="366769" y="162136"/>
                </a:lnTo>
                <a:lnTo>
                  <a:pt x="362355" y="164780"/>
                </a:lnTo>
                <a:lnTo>
                  <a:pt x="351737" y="168304"/>
                </a:lnTo>
                <a:lnTo>
                  <a:pt x="346428" y="169187"/>
                </a:lnTo>
                <a:lnTo>
                  <a:pt x="372943" y="169187"/>
                </a:lnTo>
                <a:lnTo>
                  <a:pt x="372943" y="157731"/>
                </a:lnTo>
                <a:close/>
              </a:path>
              <a:path w="1007110" h="194309">
                <a:moveTo>
                  <a:pt x="372943" y="85472"/>
                </a:moveTo>
                <a:lnTo>
                  <a:pt x="342908" y="85472"/>
                </a:lnTo>
                <a:lnTo>
                  <a:pt x="350187" y="86120"/>
                </a:lnTo>
                <a:lnTo>
                  <a:pt x="357382" y="88007"/>
                </a:lnTo>
                <a:lnTo>
                  <a:pt x="364408" y="91050"/>
                </a:lnTo>
                <a:lnTo>
                  <a:pt x="371183" y="95167"/>
                </a:lnTo>
                <a:lnTo>
                  <a:pt x="372943" y="96048"/>
                </a:lnTo>
                <a:lnTo>
                  <a:pt x="372943" y="85472"/>
                </a:lnTo>
                <a:close/>
              </a:path>
              <a:path w="1007110" h="194309">
                <a:moveTo>
                  <a:pt x="425079" y="63444"/>
                </a:moveTo>
                <a:lnTo>
                  <a:pt x="395044" y="63444"/>
                </a:lnTo>
                <a:lnTo>
                  <a:pt x="395044" y="191216"/>
                </a:lnTo>
                <a:lnTo>
                  <a:pt x="425079" y="191216"/>
                </a:lnTo>
                <a:lnTo>
                  <a:pt x="425079" y="126008"/>
                </a:lnTo>
                <a:lnTo>
                  <a:pt x="425577" y="117898"/>
                </a:lnTo>
                <a:lnTo>
                  <a:pt x="444525" y="88116"/>
                </a:lnTo>
                <a:lnTo>
                  <a:pt x="469281" y="88116"/>
                </a:lnTo>
                <a:lnTo>
                  <a:pt x="469281" y="85472"/>
                </a:lnTo>
                <a:lnTo>
                  <a:pt x="425079" y="85472"/>
                </a:lnTo>
                <a:lnTo>
                  <a:pt x="425079" y="63444"/>
                </a:lnTo>
                <a:close/>
              </a:path>
              <a:path w="1007110" h="194309">
                <a:moveTo>
                  <a:pt x="469281" y="88116"/>
                </a:moveTo>
                <a:lnTo>
                  <a:pt x="455144" y="88116"/>
                </a:lnTo>
                <a:lnTo>
                  <a:pt x="457798" y="88999"/>
                </a:lnTo>
                <a:lnTo>
                  <a:pt x="464867" y="90760"/>
                </a:lnTo>
                <a:lnTo>
                  <a:pt x="468386" y="92523"/>
                </a:lnTo>
                <a:lnTo>
                  <a:pt x="469281" y="93404"/>
                </a:lnTo>
                <a:lnTo>
                  <a:pt x="469281" y="88116"/>
                </a:lnTo>
                <a:close/>
              </a:path>
              <a:path w="1007110" h="194309">
                <a:moveTo>
                  <a:pt x="466627" y="61680"/>
                </a:moveTo>
                <a:lnTo>
                  <a:pt x="449835" y="61680"/>
                </a:lnTo>
                <a:lnTo>
                  <a:pt x="442766" y="63444"/>
                </a:lnTo>
                <a:lnTo>
                  <a:pt x="437457" y="68731"/>
                </a:lnTo>
                <a:lnTo>
                  <a:pt x="432148" y="73136"/>
                </a:lnTo>
                <a:lnTo>
                  <a:pt x="428628" y="78424"/>
                </a:lnTo>
                <a:lnTo>
                  <a:pt x="425974" y="85472"/>
                </a:lnTo>
                <a:lnTo>
                  <a:pt x="469281" y="85472"/>
                </a:lnTo>
                <a:lnTo>
                  <a:pt x="469281" y="63444"/>
                </a:lnTo>
                <a:lnTo>
                  <a:pt x="466627" y="61680"/>
                </a:lnTo>
                <a:close/>
              </a:path>
              <a:path w="1007110" h="194309">
                <a:moveTo>
                  <a:pt x="539104" y="60800"/>
                </a:moveTo>
                <a:lnTo>
                  <a:pt x="498822" y="70837"/>
                </a:lnTo>
                <a:lnTo>
                  <a:pt x="472185" y="113616"/>
                </a:lnTo>
                <a:lnTo>
                  <a:pt x="471041" y="128652"/>
                </a:lnTo>
                <a:lnTo>
                  <a:pt x="472185" y="143026"/>
                </a:lnTo>
                <a:lnTo>
                  <a:pt x="498154" y="183822"/>
                </a:lnTo>
                <a:lnTo>
                  <a:pt x="535554" y="193860"/>
                </a:lnTo>
                <a:lnTo>
                  <a:pt x="550101" y="192703"/>
                </a:lnTo>
                <a:lnTo>
                  <a:pt x="563162" y="189234"/>
                </a:lnTo>
                <a:lnTo>
                  <a:pt x="574574" y="183451"/>
                </a:lnTo>
                <a:lnTo>
                  <a:pt x="584171" y="175355"/>
                </a:lnTo>
                <a:lnTo>
                  <a:pt x="589140" y="169187"/>
                </a:lnTo>
                <a:lnTo>
                  <a:pt x="537314" y="169187"/>
                </a:lnTo>
                <a:lnTo>
                  <a:pt x="529712" y="168526"/>
                </a:lnTo>
                <a:lnTo>
                  <a:pt x="502621" y="137175"/>
                </a:lnTo>
                <a:lnTo>
                  <a:pt x="502031" y="128652"/>
                </a:lnTo>
                <a:lnTo>
                  <a:pt x="502092" y="126008"/>
                </a:lnTo>
                <a:lnTo>
                  <a:pt x="522848" y="88117"/>
                </a:lnTo>
                <a:lnTo>
                  <a:pt x="537314" y="85472"/>
                </a:lnTo>
                <a:lnTo>
                  <a:pt x="591237" y="85472"/>
                </a:lnTo>
                <a:lnTo>
                  <a:pt x="585930" y="78424"/>
                </a:lnTo>
                <a:lnTo>
                  <a:pt x="576500" y="70466"/>
                </a:lnTo>
                <a:lnTo>
                  <a:pt x="565492" y="64986"/>
                </a:lnTo>
                <a:lnTo>
                  <a:pt x="552997" y="61819"/>
                </a:lnTo>
                <a:lnTo>
                  <a:pt x="539104" y="60800"/>
                </a:lnTo>
                <a:close/>
              </a:path>
              <a:path w="1007110" h="194309">
                <a:moveTo>
                  <a:pt x="591237" y="85472"/>
                </a:moveTo>
                <a:lnTo>
                  <a:pt x="537314" y="85472"/>
                </a:lnTo>
                <a:lnTo>
                  <a:pt x="544789" y="86133"/>
                </a:lnTo>
                <a:lnTo>
                  <a:pt x="551347" y="88117"/>
                </a:lnTo>
                <a:lnTo>
                  <a:pt x="570850" y="126008"/>
                </a:lnTo>
                <a:lnTo>
                  <a:pt x="570810" y="128652"/>
                </a:lnTo>
                <a:lnTo>
                  <a:pt x="552119" y="166543"/>
                </a:lnTo>
                <a:lnTo>
                  <a:pt x="537314" y="169187"/>
                </a:lnTo>
                <a:lnTo>
                  <a:pt x="589140" y="169187"/>
                </a:lnTo>
                <a:lnTo>
                  <a:pt x="592279" y="165291"/>
                </a:lnTo>
                <a:lnTo>
                  <a:pt x="598077" y="153656"/>
                </a:lnTo>
                <a:lnTo>
                  <a:pt x="601560" y="140534"/>
                </a:lnTo>
                <a:lnTo>
                  <a:pt x="602722" y="126008"/>
                </a:lnTo>
                <a:lnTo>
                  <a:pt x="601588" y="111633"/>
                </a:lnTo>
                <a:lnTo>
                  <a:pt x="598297" y="98911"/>
                </a:lnTo>
                <a:lnTo>
                  <a:pt x="593021" y="87842"/>
                </a:lnTo>
                <a:lnTo>
                  <a:pt x="591237" y="85472"/>
                </a:lnTo>
                <a:close/>
              </a:path>
              <a:path w="1007110" h="194309">
                <a:moveTo>
                  <a:pt x="616860" y="157731"/>
                </a:moveTo>
                <a:lnTo>
                  <a:pt x="616860" y="186811"/>
                </a:lnTo>
                <a:lnTo>
                  <a:pt x="617755" y="186811"/>
                </a:lnTo>
                <a:lnTo>
                  <a:pt x="621274" y="189452"/>
                </a:lnTo>
                <a:lnTo>
                  <a:pt x="627448" y="190335"/>
                </a:lnTo>
                <a:lnTo>
                  <a:pt x="633652" y="192096"/>
                </a:lnTo>
                <a:lnTo>
                  <a:pt x="646030" y="193860"/>
                </a:lnTo>
                <a:lnTo>
                  <a:pt x="687547" y="183284"/>
                </a:lnTo>
                <a:lnTo>
                  <a:pt x="698262" y="170068"/>
                </a:lnTo>
                <a:lnTo>
                  <a:pt x="646892" y="170067"/>
                </a:lnTo>
                <a:lnTo>
                  <a:pt x="641615" y="169187"/>
                </a:lnTo>
                <a:lnTo>
                  <a:pt x="635412" y="167424"/>
                </a:lnTo>
                <a:lnTo>
                  <a:pt x="623034" y="162136"/>
                </a:lnTo>
                <a:lnTo>
                  <a:pt x="618620" y="158612"/>
                </a:lnTo>
                <a:lnTo>
                  <a:pt x="616860" y="157731"/>
                </a:lnTo>
                <a:close/>
              </a:path>
              <a:path w="1007110" h="194309">
                <a:moveTo>
                  <a:pt x="675170" y="60800"/>
                </a:moveTo>
                <a:lnTo>
                  <a:pt x="630997" y="71375"/>
                </a:lnTo>
                <a:lnTo>
                  <a:pt x="616860" y="99572"/>
                </a:lnTo>
                <a:lnTo>
                  <a:pt x="616860" y="105740"/>
                </a:lnTo>
                <a:lnTo>
                  <a:pt x="617755" y="111028"/>
                </a:lnTo>
                <a:lnTo>
                  <a:pt x="619514" y="115435"/>
                </a:lnTo>
                <a:lnTo>
                  <a:pt x="624823" y="124247"/>
                </a:lnTo>
                <a:lnTo>
                  <a:pt x="629238" y="126888"/>
                </a:lnTo>
                <a:lnTo>
                  <a:pt x="632757" y="130415"/>
                </a:lnTo>
                <a:lnTo>
                  <a:pt x="638961" y="133939"/>
                </a:lnTo>
                <a:lnTo>
                  <a:pt x="647789" y="137464"/>
                </a:lnTo>
                <a:lnTo>
                  <a:pt x="653963" y="140108"/>
                </a:lnTo>
                <a:lnTo>
                  <a:pt x="666341" y="146276"/>
                </a:lnTo>
                <a:lnTo>
                  <a:pt x="668101" y="148039"/>
                </a:lnTo>
                <a:lnTo>
                  <a:pt x="669890" y="150680"/>
                </a:lnTo>
                <a:lnTo>
                  <a:pt x="670755" y="152444"/>
                </a:lnTo>
                <a:lnTo>
                  <a:pt x="671650" y="154207"/>
                </a:lnTo>
                <a:lnTo>
                  <a:pt x="671650" y="165660"/>
                </a:lnTo>
                <a:lnTo>
                  <a:pt x="665476" y="170068"/>
                </a:lnTo>
                <a:lnTo>
                  <a:pt x="698262" y="170067"/>
                </a:lnTo>
                <a:lnTo>
                  <a:pt x="700843" y="162467"/>
                </a:lnTo>
                <a:lnTo>
                  <a:pt x="701685" y="154207"/>
                </a:lnTo>
                <a:lnTo>
                  <a:pt x="701685" y="145395"/>
                </a:lnTo>
                <a:lnTo>
                  <a:pt x="668996" y="116316"/>
                </a:lnTo>
                <a:lnTo>
                  <a:pt x="659272" y="112791"/>
                </a:lnTo>
                <a:lnTo>
                  <a:pt x="653098" y="109264"/>
                </a:lnTo>
                <a:lnTo>
                  <a:pt x="651309" y="106623"/>
                </a:lnTo>
                <a:lnTo>
                  <a:pt x="648684" y="104860"/>
                </a:lnTo>
                <a:lnTo>
                  <a:pt x="646895" y="101336"/>
                </a:lnTo>
                <a:lnTo>
                  <a:pt x="646895" y="93404"/>
                </a:lnTo>
                <a:lnTo>
                  <a:pt x="648684" y="90760"/>
                </a:lnTo>
                <a:lnTo>
                  <a:pt x="652204" y="88116"/>
                </a:lnTo>
                <a:lnTo>
                  <a:pt x="654858" y="85472"/>
                </a:lnTo>
                <a:lnTo>
                  <a:pt x="659272" y="84592"/>
                </a:lnTo>
                <a:lnTo>
                  <a:pt x="694616" y="84592"/>
                </a:lnTo>
                <a:lnTo>
                  <a:pt x="694616" y="66088"/>
                </a:lnTo>
                <a:lnTo>
                  <a:pt x="691097" y="64324"/>
                </a:lnTo>
                <a:lnTo>
                  <a:pt x="686681" y="63443"/>
                </a:lnTo>
                <a:lnTo>
                  <a:pt x="680479" y="61680"/>
                </a:lnTo>
                <a:lnTo>
                  <a:pt x="675170" y="60800"/>
                </a:lnTo>
                <a:close/>
              </a:path>
              <a:path w="1007110" h="194309">
                <a:moveTo>
                  <a:pt x="694616" y="84592"/>
                </a:moveTo>
                <a:lnTo>
                  <a:pt x="669890" y="84592"/>
                </a:lnTo>
                <a:lnTo>
                  <a:pt x="680479" y="86355"/>
                </a:lnTo>
                <a:lnTo>
                  <a:pt x="685788" y="88116"/>
                </a:lnTo>
                <a:lnTo>
                  <a:pt x="690202" y="90760"/>
                </a:lnTo>
                <a:lnTo>
                  <a:pt x="693751" y="92524"/>
                </a:lnTo>
                <a:lnTo>
                  <a:pt x="694616" y="93404"/>
                </a:lnTo>
                <a:lnTo>
                  <a:pt x="694616" y="84592"/>
                </a:lnTo>
                <a:close/>
              </a:path>
              <a:path w="1007110" h="194309">
                <a:moveTo>
                  <a:pt x="782125" y="60800"/>
                </a:moveTo>
                <a:lnTo>
                  <a:pt x="742712" y="70837"/>
                </a:lnTo>
                <a:lnTo>
                  <a:pt x="716102" y="113617"/>
                </a:lnTo>
                <a:lnTo>
                  <a:pt x="714957" y="128652"/>
                </a:lnTo>
                <a:lnTo>
                  <a:pt x="716102" y="143026"/>
                </a:lnTo>
                <a:lnTo>
                  <a:pt x="742058" y="183822"/>
                </a:lnTo>
                <a:lnTo>
                  <a:pt x="779471" y="193860"/>
                </a:lnTo>
                <a:lnTo>
                  <a:pt x="794017" y="192703"/>
                </a:lnTo>
                <a:lnTo>
                  <a:pt x="807075" y="189234"/>
                </a:lnTo>
                <a:lnTo>
                  <a:pt x="818478" y="183451"/>
                </a:lnTo>
                <a:lnTo>
                  <a:pt x="828057" y="175356"/>
                </a:lnTo>
                <a:lnTo>
                  <a:pt x="832951" y="169187"/>
                </a:lnTo>
                <a:lnTo>
                  <a:pt x="781231" y="169187"/>
                </a:lnTo>
                <a:lnTo>
                  <a:pt x="773251" y="168526"/>
                </a:lnTo>
                <a:lnTo>
                  <a:pt x="746534" y="137175"/>
                </a:lnTo>
                <a:lnTo>
                  <a:pt x="745947" y="128652"/>
                </a:lnTo>
                <a:lnTo>
                  <a:pt x="746008" y="126008"/>
                </a:lnTo>
                <a:lnTo>
                  <a:pt x="766430" y="88117"/>
                </a:lnTo>
                <a:lnTo>
                  <a:pt x="781231" y="85472"/>
                </a:lnTo>
                <a:lnTo>
                  <a:pt x="834541" y="85472"/>
                </a:lnTo>
                <a:lnTo>
                  <a:pt x="828952" y="78424"/>
                </a:lnTo>
                <a:lnTo>
                  <a:pt x="820012" y="70466"/>
                </a:lnTo>
                <a:lnTo>
                  <a:pt x="809174" y="64986"/>
                </a:lnTo>
                <a:lnTo>
                  <a:pt x="796518" y="61819"/>
                </a:lnTo>
                <a:lnTo>
                  <a:pt x="782125" y="60800"/>
                </a:lnTo>
                <a:close/>
              </a:path>
              <a:path w="1007110" h="194309">
                <a:moveTo>
                  <a:pt x="834541" y="85472"/>
                </a:moveTo>
                <a:lnTo>
                  <a:pt x="781231" y="85472"/>
                </a:lnTo>
                <a:lnTo>
                  <a:pt x="788706" y="86134"/>
                </a:lnTo>
                <a:lnTo>
                  <a:pt x="795264" y="88117"/>
                </a:lnTo>
                <a:lnTo>
                  <a:pt x="814767" y="126008"/>
                </a:lnTo>
                <a:lnTo>
                  <a:pt x="814724" y="128652"/>
                </a:lnTo>
                <a:lnTo>
                  <a:pt x="795599" y="166543"/>
                </a:lnTo>
                <a:lnTo>
                  <a:pt x="781231" y="169187"/>
                </a:lnTo>
                <a:lnTo>
                  <a:pt x="832951" y="169187"/>
                </a:lnTo>
                <a:lnTo>
                  <a:pt x="836043" y="165291"/>
                </a:lnTo>
                <a:lnTo>
                  <a:pt x="841542" y="153656"/>
                </a:lnTo>
                <a:lnTo>
                  <a:pt x="844721" y="140534"/>
                </a:lnTo>
                <a:lnTo>
                  <a:pt x="845744" y="126008"/>
                </a:lnTo>
                <a:lnTo>
                  <a:pt x="844735" y="111633"/>
                </a:lnTo>
                <a:lnTo>
                  <a:pt x="841654" y="98911"/>
                </a:lnTo>
                <a:lnTo>
                  <a:pt x="836420" y="87842"/>
                </a:lnTo>
                <a:lnTo>
                  <a:pt x="834541" y="85472"/>
                </a:lnTo>
                <a:close/>
              </a:path>
              <a:path w="1007110" h="194309">
                <a:moveTo>
                  <a:pt x="975666" y="88116"/>
                </a:moveTo>
                <a:lnTo>
                  <a:pt x="945601" y="88116"/>
                </a:lnTo>
                <a:lnTo>
                  <a:pt x="945601" y="153324"/>
                </a:lnTo>
                <a:lnTo>
                  <a:pt x="947936" y="171182"/>
                </a:lnTo>
                <a:lnTo>
                  <a:pt x="954993" y="183836"/>
                </a:lnTo>
                <a:lnTo>
                  <a:pt x="966854" y="191367"/>
                </a:lnTo>
                <a:lnTo>
                  <a:pt x="983600" y="193860"/>
                </a:lnTo>
                <a:lnTo>
                  <a:pt x="991563" y="193860"/>
                </a:lnTo>
                <a:lnTo>
                  <a:pt x="995978" y="192980"/>
                </a:lnTo>
                <a:lnTo>
                  <a:pt x="1003941" y="190336"/>
                </a:lnTo>
                <a:lnTo>
                  <a:pt x="1005701" y="189452"/>
                </a:lnTo>
                <a:lnTo>
                  <a:pt x="1006596" y="189452"/>
                </a:lnTo>
                <a:lnTo>
                  <a:pt x="1006596" y="169188"/>
                </a:lnTo>
                <a:lnTo>
                  <a:pt x="987149" y="169188"/>
                </a:lnTo>
                <a:lnTo>
                  <a:pt x="982735" y="167424"/>
                </a:lnTo>
                <a:lnTo>
                  <a:pt x="980080" y="164780"/>
                </a:lnTo>
                <a:lnTo>
                  <a:pt x="977426" y="161256"/>
                </a:lnTo>
                <a:lnTo>
                  <a:pt x="975666" y="155968"/>
                </a:lnTo>
                <a:lnTo>
                  <a:pt x="975666" y="88116"/>
                </a:lnTo>
                <a:close/>
              </a:path>
              <a:path w="1007110" h="194309">
                <a:moveTo>
                  <a:pt x="900534" y="88116"/>
                </a:moveTo>
                <a:lnTo>
                  <a:pt x="870500" y="88116"/>
                </a:lnTo>
                <a:lnTo>
                  <a:pt x="870500" y="191216"/>
                </a:lnTo>
                <a:lnTo>
                  <a:pt x="900534" y="191216"/>
                </a:lnTo>
                <a:lnTo>
                  <a:pt x="900534" y="88116"/>
                </a:lnTo>
                <a:close/>
              </a:path>
              <a:path w="1007110" h="194309">
                <a:moveTo>
                  <a:pt x="1006596" y="164780"/>
                </a:moveTo>
                <a:lnTo>
                  <a:pt x="1001287" y="167424"/>
                </a:lnTo>
                <a:lnTo>
                  <a:pt x="995978" y="169188"/>
                </a:lnTo>
                <a:lnTo>
                  <a:pt x="1006596" y="169188"/>
                </a:lnTo>
                <a:lnTo>
                  <a:pt x="1006596" y="164780"/>
                </a:lnTo>
                <a:close/>
              </a:path>
              <a:path w="1007110" h="194309">
                <a:moveTo>
                  <a:pt x="1006596" y="63444"/>
                </a:moveTo>
                <a:lnTo>
                  <a:pt x="849293" y="63444"/>
                </a:lnTo>
                <a:lnTo>
                  <a:pt x="849293" y="88116"/>
                </a:lnTo>
                <a:lnTo>
                  <a:pt x="1006596" y="88116"/>
                </a:lnTo>
                <a:lnTo>
                  <a:pt x="1006596" y="63444"/>
                </a:lnTo>
                <a:close/>
              </a:path>
              <a:path w="1007110" h="194309">
                <a:moveTo>
                  <a:pt x="923500" y="0"/>
                </a:moveTo>
                <a:lnTo>
                  <a:pt x="885502" y="9692"/>
                </a:lnTo>
                <a:lnTo>
                  <a:pt x="870500" y="37008"/>
                </a:lnTo>
                <a:lnTo>
                  <a:pt x="870500" y="63444"/>
                </a:lnTo>
                <a:lnTo>
                  <a:pt x="900534" y="63444"/>
                </a:lnTo>
                <a:lnTo>
                  <a:pt x="900534" y="40532"/>
                </a:lnTo>
                <a:lnTo>
                  <a:pt x="902294" y="34364"/>
                </a:lnTo>
                <a:lnTo>
                  <a:pt x="905843" y="30840"/>
                </a:lnTo>
                <a:lnTo>
                  <a:pt x="908498" y="26435"/>
                </a:lnTo>
                <a:lnTo>
                  <a:pt x="913777" y="24672"/>
                </a:lnTo>
                <a:lnTo>
                  <a:pt x="934118" y="24672"/>
                </a:lnTo>
                <a:lnTo>
                  <a:pt x="934118" y="2643"/>
                </a:lnTo>
                <a:lnTo>
                  <a:pt x="933224" y="2643"/>
                </a:lnTo>
                <a:lnTo>
                  <a:pt x="928809" y="880"/>
                </a:lnTo>
                <a:lnTo>
                  <a:pt x="923500" y="0"/>
                </a:lnTo>
                <a:close/>
              </a:path>
              <a:path w="1007110" h="194309">
                <a:moveTo>
                  <a:pt x="975666" y="25552"/>
                </a:moveTo>
                <a:lnTo>
                  <a:pt x="974771" y="25552"/>
                </a:lnTo>
                <a:lnTo>
                  <a:pt x="946496" y="34364"/>
                </a:lnTo>
                <a:lnTo>
                  <a:pt x="945601" y="35247"/>
                </a:lnTo>
                <a:lnTo>
                  <a:pt x="945601" y="63444"/>
                </a:lnTo>
                <a:lnTo>
                  <a:pt x="975666" y="63444"/>
                </a:lnTo>
                <a:lnTo>
                  <a:pt x="975666" y="25552"/>
                </a:lnTo>
                <a:close/>
              </a:path>
              <a:path w="1007110" h="194309">
                <a:moveTo>
                  <a:pt x="934118" y="24672"/>
                </a:moveTo>
                <a:lnTo>
                  <a:pt x="923500" y="24672"/>
                </a:lnTo>
                <a:lnTo>
                  <a:pt x="927945" y="25552"/>
                </a:lnTo>
                <a:lnTo>
                  <a:pt x="932359" y="28196"/>
                </a:lnTo>
                <a:lnTo>
                  <a:pt x="934118" y="28196"/>
                </a:lnTo>
                <a:lnTo>
                  <a:pt x="934118" y="24672"/>
                </a:lnTo>
                <a:close/>
              </a:path>
            </a:pathLst>
          </a:custGeom>
          <a:solidFill>
            <a:srgbClr val="737373"/>
          </a:solidFill>
        </p:spPr>
        <p:txBody>
          <a:bodyPr wrap="square" lIns="0" tIns="0" rIns="0" bIns="0" rtlCol="0"/>
          <a:lstStyle/>
          <a:p>
            <a:endParaRPr/>
          </a:p>
        </p:txBody>
      </p:sp>
      <p:sp>
        <p:nvSpPr>
          <p:cNvPr id="4" name="object 4"/>
          <p:cNvSpPr/>
          <p:nvPr/>
        </p:nvSpPr>
        <p:spPr>
          <a:xfrm>
            <a:off x="594968" y="597426"/>
            <a:ext cx="296932" cy="296076"/>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6376415" y="815339"/>
            <a:ext cx="5125211" cy="5362956"/>
          </a:xfrm>
          <a:prstGeom prst="rect">
            <a:avLst/>
          </a:prstGeom>
          <a:blipFill>
            <a:blip r:embed="rId3" cstate="print"/>
            <a:stretch>
              <a:fillRect/>
            </a:stretch>
          </a:blipFill>
        </p:spPr>
        <p:txBody>
          <a:bodyPr wrap="square" lIns="0" tIns="0" rIns="0" bIns="0" rtlCol="0"/>
          <a:lstStyle/>
          <a:p>
            <a:endParaRPr/>
          </a:p>
        </p:txBody>
      </p:sp>
      <p:sp>
        <p:nvSpPr>
          <p:cNvPr id="6" name="object 6"/>
          <p:cNvSpPr txBox="1">
            <a:spLocks noGrp="1"/>
          </p:cNvSpPr>
          <p:nvPr>
            <p:ph type="title"/>
          </p:nvPr>
        </p:nvSpPr>
        <p:spPr>
          <a:xfrm>
            <a:off x="587451" y="3064509"/>
            <a:ext cx="3507104" cy="452120"/>
          </a:xfrm>
          <a:prstGeom prst="rect">
            <a:avLst/>
          </a:prstGeom>
        </p:spPr>
        <p:txBody>
          <a:bodyPr vert="horz" wrap="square" lIns="0" tIns="12065" rIns="0" bIns="0" rtlCol="0">
            <a:spAutoFit/>
          </a:bodyPr>
          <a:lstStyle/>
          <a:p>
            <a:pPr marL="12700">
              <a:lnSpc>
                <a:spcPct val="100000"/>
              </a:lnSpc>
              <a:spcBef>
                <a:spcPts val="95"/>
              </a:spcBef>
            </a:pPr>
            <a:r>
              <a:rPr sz="2800" spc="-50" dirty="0">
                <a:solidFill>
                  <a:srgbClr val="3B3B41"/>
                </a:solidFill>
              </a:rPr>
              <a:t>Design</a:t>
            </a:r>
            <a:r>
              <a:rPr sz="2800" spc="-114" dirty="0">
                <a:solidFill>
                  <a:srgbClr val="3B3B41"/>
                </a:solidFill>
              </a:rPr>
              <a:t> </a:t>
            </a:r>
            <a:r>
              <a:rPr sz="2800" spc="-50" dirty="0">
                <a:solidFill>
                  <a:srgbClr val="3B3B41"/>
                </a:solidFill>
              </a:rPr>
              <a:t>Authentication</a:t>
            </a:r>
            <a:endParaRPr sz="280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637031" y="3153663"/>
            <a:ext cx="9188704" cy="454913"/>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65810" y="384123"/>
            <a:ext cx="6588759" cy="635000"/>
          </a:xfrm>
          <a:prstGeom prst="rect">
            <a:avLst/>
          </a:prstGeom>
        </p:spPr>
        <p:txBody>
          <a:bodyPr vert="horz" wrap="square" lIns="0" tIns="12065" rIns="0" bIns="0" rtlCol="0">
            <a:spAutoFit/>
          </a:bodyPr>
          <a:lstStyle/>
          <a:p>
            <a:pPr marL="12700">
              <a:lnSpc>
                <a:spcPct val="100000"/>
              </a:lnSpc>
              <a:spcBef>
                <a:spcPts val="95"/>
              </a:spcBef>
            </a:pPr>
            <a:r>
              <a:rPr sz="4000" b="0" spc="-10" dirty="0">
                <a:solidFill>
                  <a:srgbClr val="0078D3"/>
                </a:solidFill>
                <a:latin typeface="Calibri Light"/>
                <a:cs typeface="Calibri Light"/>
              </a:rPr>
              <a:t>Certificate-based</a:t>
            </a:r>
            <a:r>
              <a:rPr sz="4000" b="0" spc="-75" dirty="0">
                <a:solidFill>
                  <a:srgbClr val="0078D3"/>
                </a:solidFill>
                <a:latin typeface="Calibri Light"/>
                <a:cs typeface="Calibri Light"/>
              </a:rPr>
              <a:t> </a:t>
            </a:r>
            <a:r>
              <a:rPr sz="4000" b="0" spc="-10" dirty="0">
                <a:solidFill>
                  <a:srgbClr val="0078D3"/>
                </a:solidFill>
                <a:latin typeface="Calibri Light"/>
                <a:cs typeface="Calibri Light"/>
              </a:rPr>
              <a:t>authentication</a:t>
            </a:r>
            <a:endParaRPr sz="4000">
              <a:latin typeface="Calibri Light"/>
              <a:cs typeface="Calibri Light"/>
            </a:endParaRPr>
          </a:p>
        </p:txBody>
      </p:sp>
      <p:sp>
        <p:nvSpPr>
          <p:cNvPr id="3" name="object 3"/>
          <p:cNvSpPr txBox="1"/>
          <p:nvPr/>
        </p:nvSpPr>
        <p:spPr>
          <a:xfrm>
            <a:off x="565810" y="1410411"/>
            <a:ext cx="10264140" cy="1550035"/>
          </a:xfrm>
          <a:prstGeom prst="rect">
            <a:avLst/>
          </a:prstGeom>
        </p:spPr>
        <p:txBody>
          <a:bodyPr vert="horz" wrap="square" lIns="0" tIns="13335" rIns="0" bIns="0" rtlCol="0">
            <a:spAutoFit/>
          </a:bodyPr>
          <a:lstStyle/>
          <a:p>
            <a:pPr marL="245745" indent="-233045">
              <a:lnSpc>
                <a:spcPts val="3385"/>
              </a:lnSpc>
              <a:spcBef>
                <a:spcPts val="105"/>
              </a:spcBef>
              <a:buFont typeface="Arial"/>
              <a:buChar char="•"/>
              <a:tabLst>
                <a:tab pos="246379" algn="l"/>
              </a:tabLst>
            </a:pPr>
            <a:r>
              <a:rPr sz="2850" spc="-5" dirty="0">
                <a:solidFill>
                  <a:srgbClr val="00AFEF"/>
                </a:solidFill>
                <a:latin typeface="Calibri"/>
                <a:cs typeface="Calibri"/>
              </a:rPr>
              <a:t>Establishes identity by using </a:t>
            </a:r>
            <a:r>
              <a:rPr sz="2850" dirty="0">
                <a:solidFill>
                  <a:srgbClr val="00AFEF"/>
                </a:solidFill>
                <a:latin typeface="Calibri"/>
                <a:cs typeface="Calibri"/>
              </a:rPr>
              <a:t>a </a:t>
            </a:r>
            <a:r>
              <a:rPr sz="2850" spc="-5" dirty="0">
                <a:solidFill>
                  <a:srgbClr val="00AFEF"/>
                </a:solidFill>
                <a:latin typeface="Calibri"/>
                <a:cs typeface="Calibri"/>
              </a:rPr>
              <a:t>digital</a:t>
            </a:r>
            <a:r>
              <a:rPr sz="2850" spc="-40" dirty="0">
                <a:solidFill>
                  <a:srgbClr val="00AFEF"/>
                </a:solidFill>
                <a:latin typeface="Calibri"/>
                <a:cs typeface="Calibri"/>
              </a:rPr>
              <a:t> </a:t>
            </a:r>
            <a:r>
              <a:rPr sz="2850" spc="-5" dirty="0">
                <a:solidFill>
                  <a:srgbClr val="00AFEF"/>
                </a:solidFill>
                <a:latin typeface="Calibri"/>
                <a:cs typeface="Calibri"/>
              </a:rPr>
              <a:t>certificate:</a:t>
            </a:r>
            <a:endParaRPr sz="2850">
              <a:latin typeface="Calibri"/>
              <a:cs typeface="Calibri"/>
            </a:endParaRPr>
          </a:p>
          <a:p>
            <a:pPr marL="711835" lvl="1" indent="-233045">
              <a:lnSpc>
                <a:spcPts val="2865"/>
              </a:lnSpc>
              <a:buFont typeface="Arial"/>
              <a:buChar char="•"/>
              <a:tabLst>
                <a:tab pos="712470" algn="l"/>
              </a:tabLst>
            </a:pPr>
            <a:r>
              <a:rPr sz="2450" spc="-15" dirty="0">
                <a:latin typeface="Calibri"/>
                <a:cs typeface="Calibri"/>
              </a:rPr>
              <a:t>Front-end </a:t>
            </a:r>
            <a:r>
              <a:rPr sz="2450" spc="-5" dirty="0">
                <a:latin typeface="Calibri"/>
                <a:cs typeface="Calibri"/>
              </a:rPr>
              <a:t>applications </a:t>
            </a:r>
            <a:r>
              <a:rPr sz="2450" spc="-15" dirty="0">
                <a:latin typeface="Calibri"/>
                <a:cs typeface="Calibri"/>
              </a:rPr>
              <a:t>interact </a:t>
            </a:r>
            <a:r>
              <a:rPr sz="2450" dirty="0">
                <a:latin typeface="Calibri"/>
                <a:cs typeface="Calibri"/>
              </a:rPr>
              <a:t>with </a:t>
            </a:r>
            <a:r>
              <a:rPr sz="2450" spc="-10" dirty="0">
                <a:latin typeface="Calibri"/>
                <a:cs typeface="Calibri"/>
              </a:rPr>
              <a:t>back-end</a:t>
            </a:r>
            <a:r>
              <a:rPr sz="2450" spc="40" dirty="0">
                <a:latin typeface="Calibri"/>
                <a:cs typeface="Calibri"/>
              </a:rPr>
              <a:t> </a:t>
            </a:r>
            <a:r>
              <a:rPr sz="2450" dirty="0">
                <a:latin typeface="Calibri"/>
                <a:cs typeface="Calibri"/>
              </a:rPr>
              <a:t>services</a:t>
            </a:r>
            <a:endParaRPr sz="2450">
              <a:latin typeface="Calibri"/>
              <a:cs typeface="Calibri"/>
            </a:endParaRPr>
          </a:p>
          <a:p>
            <a:pPr marL="711835" lvl="1" indent="-233045">
              <a:lnSpc>
                <a:spcPts val="2850"/>
              </a:lnSpc>
              <a:buFont typeface="Arial"/>
              <a:buChar char="•"/>
              <a:tabLst>
                <a:tab pos="712470" algn="l"/>
              </a:tabLst>
            </a:pPr>
            <a:r>
              <a:rPr sz="2450" spc="-5" dirty="0">
                <a:latin typeface="Calibri"/>
                <a:cs typeface="Calibri"/>
              </a:rPr>
              <a:t>Securing </a:t>
            </a:r>
            <a:r>
              <a:rPr sz="2450" spc="-10" dirty="0">
                <a:latin typeface="Calibri"/>
                <a:cs typeface="Calibri"/>
              </a:rPr>
              <a:t>connections </a:t>
            </a:r>
            <a:r>
              <a:rPr sz="2450" spc="-5" dirty="0">
                <a:latin typeface="Calibri"/>
                <a:cs typeface="Calibri"/>
              </a:rPr>
              <a:t>in </a:t>
            </a:r>
            <a:r>
              <a:rPr sz="2450" spc="-15" dirty="0">
                <a:latin typeface="Calibri"/>
                <a:cs typeface="Calibri"/>
              </a:rPr>
              <a:t>hybrid </a:t>
            </a:r>
            <a:r>
              <a:rPr sz="2450" spc="-5" dirty="0">
                <a:latin typeface="Calibri"/>
                <a:cs typeface="Calibri"/>
              </a:rPr>
              <a:t>scenarios </a:t>
            </a:r>
            <a:r>
              <a:rPr sz="2450" spc="-15" dirty="0">
                <a:latin typeface="Calibri"/>
                <a:cs typeface="Calibri"/>
              </a:rPr>
              <a:t>over </a:t>
            </a:r>
            <a:r>
              <a:rPr sz="2450" spc="-25" dirty="0">
                <a:latin typeface="Calibri"/>
                <a:cs typeface="Calibri"/>
              </a:rPr>
              <a:t>Transport </a:t>
            </a:r>
            <a:r>
              <a:rPr sz="2450" spc="-20" dirty="0">
                <a:latin typeface="Calibri"/>
                <a:cs typeface="Calibri"/>
              </a:rPr>
              <a:t>Layer </a:t>
            </a:r>
            <a:r>
              <a:rPr sz="2450" spc="-5" dirty="0">
                <a:latin typeface="Calibri"/>
                <a:cs typeface="Calibri"/>
              </a:rPr>
              <a:t>Security</a:t>
            </a:r>
            <a:r>
              <a:rPr sz="2450" spc="90" dirty="0">
                <a:latin typeface="Calibri"/>
                <a:cs typeface="Calibri"/>
              </a:rPr>
              <a:t> </a:t>
            </a:r>
            <a:r>
              <a:rPr sz="2450" spc="-5" dirty="0">
                <a:latin typeface="Calibri"/>
                <a:cs typeface="Calibri"/>
              </a:rPr>
              <a:t>(TLS)</a:t>
            </a:r>
            <a:endParaRPr sz="2450">
              <a:latin typeface="Calibri"/>
              <a:cs typeface="Calibri"/>
            </a:endParaRPr>
          </a:p>
          <a:p>
            <a:pPr marL="711835" lvl="1" indent="-233045">
              <a:lnSpc>
                <a:spcPts val="2890"/>
              </a:lnSpc>
              <a:buFont typeface="Arial"/>
              <a:buChar char="•"/>
              <a:tabLst>
                <a:tab pos="712470" algn="l"/>
              </a:tabLst>
            </a:pPr>
            <a:r>
              <a:rPr sz="2450" spc="-5" dirty="0">
                <a:latin typeface="Calibri"/>
                <a:cs typeface="Calibri"/>
              </a:rPr>
              <a:t>API </a:t>
            </a:r>
            <a:r>
              <a:rPr sz="2450" spc="-10" dirty="0">
                <a:latin typeface="Calibri"/>
                <a:cs typeface="Calibri"/>
              </a:rPr>
              <a:t>Management protecting </a:t>
            </a:r>
            <a:r>
              <a:rPr sz="2450" spc="-5" dirty="0">
                <a:latin typeface="Calibri"/>
                <a:cs typeface="Calibri"/>
              </a:rPr>
              <a:t>access </a:t>
            </a:r>
            <a:r>
              <a:rPr sz="2450" spc="-15" dirty="0">
                <a:latin typeface="Calibri"/>
                <a:cs typeface="Calibri"/>
              </a:rPr>
              <a:t>to </a:t>
            </a:r>
            <a:r>
              <a:rPr sz="2450" spc="-5" dirty="0">
                <a:latin typeface="Calibri"/>
                <a:cs typeface="Calibri"/>
              </a:rPr>
              <a:t>the back-end </a:t>
            </a:r>
            <a:r>
              <a:rPr sz="2450" dirty="0">
                <a:latin typeface="Calibri"/>
                <a:cs typeface="Calibri"/>
              </a:rPr>
              <a:t>service</a:t>
            </a:r>
            <a:endParaRPr sz="2450">
              <a:latin typeface="Calibri"/>
              <a:cs typeface="Calibri"/>
            </a:endParaRPr>
          </a:p>
        </p:txBody>
      </p:sp>
      <p:sp>
        <p:nvSpPr>
          <p:cNvPr id="4" name="object 4"/>
          <p:cNvSpPr/>
          <p:nvPr/>
        </p:nvSpPr>
        <p:spPr>
          <a:xfrm>
            <a:off x="4218057" y="3564148"/>
            <a:ext cx="2975222" cy="2820741"/>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6766559" y="3497579"/>
            <a:ext cx="426720" cy="3031490"/>
          </a:xfrm>
          <a:custGeom>
            <a:avLst/>
            <a:gdLst/>
            <a:ahLst/>
            <a:cxnLst/>
            <a:rect l="l" t="t" r="r" b="b"/>
            <a:pathLst>
              <a:path w="426720" h="3031490">
                <a:moveTo>
                  <a:pt x="0" y="3031235"/>
                </a:moveTo>
                <a:lnTo>
                  <a:pt x="426720" y="3031235"/>
                </a:lnTo>
                <a:lnTo>
                  <a:pt x="426720" y="0"/>
                </a:lnTo>
                <a:lnTo>
                  <a:pt x="0" y="0"/>
                </a:lnTo>
                <a:lnTo>
                  <a:pt x="0" y="3031235"/>
                </a:lnTo>
                <a:close/>
              </a:path>
            </a:pathLst>
          </a:custGeom>
          <a:solidFill>
            <a:srgbClr val="FFFFFF"/>
          </a:solidFill>
        </p:spPr>
        <p:txBody>
          <a:bodyPr wrap="square" lIns="0" tIns="0" rIns="0" bIns="0" rtlCol="0"/>
          <a:lstStyle/>
          <a:p>
            <a:endParaRPr/>
          </a:p>
        </p:txBody>
      </p:sp>
      <p:sp>
        <p:nvSpPr>
          <p:cNvPr id="6" name="object 6"/>
          <p:cNvSpPr/>
          <p:nvPr/>
        </p:nvSpPr>
        <p:spPr>
          <a:xfrm>
            <a:off x="6766559" y="3497579"/>
            <a:ext cx="426720" cy="3031490"/>
          </a:xfrm>
          <a:custGeom>
            <a:avLst/>
            <a:gdLst/>
            <a:ahLst/>
            <a:cxnLst/>
            <a:rect l="l" t="t" r="r" b="b"/>
            <a:pathLst>
              <a:path w="426720" h="3031490">
                <a:moveTo>
                  <a:pt x="0" y="3031235"/>
                </a:moveTo>
                <a:lnTo>
                  <a:pt x="426720" y="3031235"/>
                </a:lnTo>
                <a:lnTo>
                  <a:pt x="426720" y="0"/>
                </a:lnTo>
                <a:lnTo>
                  <a:pt x="0" y="0"/>
                </a:lnTo>
                <a:lnTo>
                  <a:pt x="0" y="3031235"/>
                </a:lnTo>
                <a:close/>
              </a:path>
            </a:pathLst>
          </a:custGeom>
          <a:ln w="12192">
            <a:solidFill>
              <a:srgbClr val="FFFFFF"/>
            </a:solidFill>
          </a:ln>
        </p:spPr>
        <p:txBody>
          <a:bodyPr wrap="square" lIns="0" tIns="0" rIns="0" bIns="0" rtlCol="0"/>
          <a:lstStyle/>
          <a:p>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6978395" y="2516123"/>
            <a:ext cx="5090159" cy="2709672"/>
          </a:xfrm>
          <a:prstGeom prst="rect">
            <a:avLst/>
          </a:prstGeom>
          <a:blipFill>
            <a:blip r:embed="rId2" cstate="print"/>
            <a:stretch>
              <a:fillRect/>
            </a:stretch>
          </a:blipFill>
        </p:spPr>
        <p:txBody>
          <a:bodyPr wrap="square" lIns="0" tIns="0" rIns="0" bIns="0" rtlCol="0"/>
          <a:lstStyle/>
          <a:p>
            <a:endParaRPr/>
          </a:p>
        </p:txBody>
      </p:sp>
      <p:sp>
        <p:nvSpPr>
          <p:cNvPr id="3" name="object 3"/>
          <p:cNvSpPr txBox="1"/>
          <p:nvPr/>
        </p:nvSpPr>
        <p:spPr>
          <a:xfrm>
            <a:off x="541121" y="1218945"/>
            <a:ext cx="10996295" cy="5234940"/>
          </a:xfrm>
          <a:prstGeom prst="rect">
            <a:avLst/>
          </a:prstGeom>
        </p:spPr>
        <p:txBody>
          <a:bodyPr vert="horz" wrap="square" lIns="0" tIns="13335" rIns="0" bIns="0" rtlCol="0">
            <a:spAutoFit/>
          </a:bodyPr>
          <a:lstStyle/>
          <a:p>
            <a:pPr marL="245745" indent="-233045">
              <a:lnSpc>
                <a:spcPts val="3100"/>
              </a:lnSpc>
              <a:spcBef>
                <a:spcPts val="105"/>
              </a:spcBef>
              <a:buFont typeface="Arial"/>
              <a:buChar char="•"/>
              <a:tabLst>
                <a:tab pos="246379" algn="l"/>
              </a:tabLst>
            </a:pPr>
            <a:r>
              <a:rPr sz="2600" spc="-15" dirty="0">
                <a:solidFill>
                  <a:srgbClr val="00AFEF"/>
                </a:solidFill>
                <a:latin typeface="Calibri"/>
                <a:cs typeface="Calibri"/>
              </a:rPr>
              <a:t>Microsoft’s </a:t>
            </a:r>
            <a:r>
              <a:rPr sz="2600" spc="-5" dirty="0">
                <a:solidFill>
                  <a:srgbClr val="00AFEF"/>
                </a:solidFill>
                <a:latin typeface="Calibri"/>
                <a:cs typeface="Calibri"/>
              </a:rPr>
              <a:t>cloud-based </a:t>
            </a:r>
            <a:r>
              <a:rPr sz="2600" spc="-10" dirty="0">
                <a:solidFill>
                  <a:srgbClr val="00AFEF"/>
                </a:solidFill>
                <a:latin typeface="Calibri"/>
                <a:cs typeface="Calibri"/>
              </a:rPr>
              <a:t>directory </a:t>
            </a:r>
            <a:r>
              <a:rPr sz="2600" dirty="0">
                <a:solidFill>
                  <a:srgbClr val="00AFEF"/>
                </a:solidFill>
                <a:latin typeface="Calibri"/>
                <a:cs typeface="Calibri"/>
              </a:rPr>
              <a:t>and </a:t>
            </a:r>
            <a:r>
              <a:rPr sz="2600" spc="-5" dirty="0">
                <a:solidFill>
                  <a:srgbClr val="00AFEF"/>
                </a:solidFill>
                <a:latin typeface="Calibri"/>
                <a:cs typeface="Calibri"/>
              </a:rPr>
              <a:t>identity management</a:t>
            </a:r>
            <a:r>
              <a:rPr sz="2600" spc="-60" dirty="0">
                <a:solidFill>
                  <a:srgbClr val="00AFEF"/>
                </a:solidFill>
                <a:latin typeface="Calibri"/>
                <a:cs typeface="Calibri"/>
              </a:rPr>
              <a:t> </a:t>
            </a:r>
            <a:r>
              <a:rPr sz="2600" dirty="0">
                <a:solidFill>
                  <a:srgbClr val="00AFEF"/>
                </a:solidFill>
                <a:latin typeface="Calibri"/>
                <a:cs typeface="Calibri"/>
              </a:rPr>
              <a:t>service:</a:t>
            </a:r>
            <a:endParaRPr sz="2600">
              <a:latin typeface="Calibri"/>
              <a:cs typeface="Calibri"/>
            </a:endParaRPr>
          </a:p>
          <a:p>
            <a:pPr marL="711835" lvl="1" indent="-233045">
              <a:lnSpc>
                <a:spcPts val="2740"/>
              </a:lnSpc>
              <a:buFont typeface="Arial"/>
              <a:buChar char="•"/>
              <a:tabLst>
                <a:tab pos="711835" algn="l"/>
                <a:tab pos="712470" algn="l"/>
              </a:tabLst>
            </a:pPr>
            <a:r>
              <a:rPr sz="2300" spc="-5" dirty="0">
                <a:latin typeface="Calibri"/>
                <a:cs typeface="Calibri"/>
              </a:rPr>
              <a:t>Combines directory </a:t>
            </a:r>
            <a:r>
              <a:rPr sz="2300" dirty="0">
                <a:latin typeface="Calibri"/>
                <a:cs typeface="Calibri"/>
              </a:rPr>
              <a:t>services, </a:t>
            </a:r>
            <a:r>
              <a:rPr sz="2300" spc="-5" dirty="0">
                <a:latin typeface="Calibri"/>
                <a:cs typeface="Calibri"/>
              </a:rPr>
              <a:t>identity governance, </a:t>
            </a:r>
            <a:r>
              <a:rPr sz="2300" dirty="0">
                <a:latin typeface="Calibri"/>
                <a:cs typeface="Calibri"/>
              </a:rPr>
              <a:t>and </a:t>
            </a:r>
            <a:r>
              <a:rPr sz="2300" spc="-5" dirty="0">
                <a:latin typeface="Calibri"/>
                <a:cs typeface="Calibri"/>
              </a:rPr>
              <a:t>application </a:t>
            </a:r>
            <a:r>
              <a:rPr sz="2300" dirty="0">
                <a:latin typeface="Calibri"/>
                <a:cs typeface="Calibri"/>
              </a:rPr>
              <a:t>access</a:t>
            </a:r>
            <a:r>
              <a:rPr sz="2300" spc="65" dirty="0">
                <a:latin typeface="Calibri"/>
                <a:cs typeface="Calibri"/>
              </a:rPr>
              <a:t> </a:t>
            </a:r>
            <a:r>
              <a:rPr sz="2300" spc="-5" dirty="0">
                <a:latin typeface="Calibri"/>
                <a:cs typeface="Calibri"/>
              </a:rPr>
              <a:t>management</a:t>
            </a:r>
            <a:endParaRPr sz="2300">
              <a:latin typeface="Calibri"/>
              <a:cs typeface="Calibri"/>
            </a:endParaRPr>
          </a:p>
          <a:p>
            <a:pPr lvl="1">
              <a:lnSpc>
                <a:spcPct val="100000"/>
              </a:lnSpc>
              <a:spcBef>
                <a:spcPts val="55"/>
              </a:spcBef>
              <a:buFont typeface="Arial"/>
              <a:buChar char="•"/>
            </a:pPr>
            <a:endParaRPr sz="3300">
              <a:latin typeface="Times New Roman"/>
              <a:cs typeface="Times New Roman"/>
            </a:endParaRPr>
          </a:p>
          <a:p>
            <a:pPr marL="245745" indent="-233045">
              <a:lnSpc>
                <a:spcPts val="3105"/>
              </a:lnSpc>
              <a:buFont typeface="Arial"/>
              <a:buChar char="•"/>
              <a:tabLst>
                <a:tab pos="246379" algn="l"/>
              </a:tabLst>
            </a:pPr>
            <a:r>
              <a:rPr sz="2600" dirty="0">
                <a:solidFill>
                  <a:srgbClr val="00AFEF"/>
                </a:solidFill>
                <a:latin typeface="Calibri"/>
                <a:cs typeface="Calibri"/>
              </a:rPr>
              <a:t>AD DS </a:t>
            </a:r>
            <a:r>
              <a:rPr sz="2600" spc="-5" dirty="0">
                <a:solidFill>
                  <a:srgbClr val="00AFEF"/>
                </a:solidFill>
                <a:latin typeface="Calibri"/>
                <a:cs typeface="Calibri"/>
              </a:rPr>
              <a:t>vs. </a:t>
            </a:r>
            <a:r>
              <a:rPr sz="2600" spc="-10" dirty="0">
                <a:solidFill>
                  <a:srgbClr val="00AFEF"/>
                </a:solidFill>
                <a:latin typeface="Calibri"/>
                <a:cs typeface="Calibri"/>
              </a:rPr>
              <a:t>Azure</a:t>
            </a:r>
            <a:r>
              <a:rPr sz="2600" spc="-65" dirty="0">
                <a:solidFill>
                  <a:srgbClr val="00AFEF"/>
                </a:solidFill>
                <a:latin typeface="Calibri"/>
                <a:cs typeface="Calibri"/>
              </a:rPr>
              <a:t> </a:t>
            </a:r>
            <a:r>
              <a:rPr sz="2600" dirty="0">
                <a:solidFill>
                  <a:srgbClr val="00AFEF"/>
                </a:solidFill>
                <a:latin typeface="Calibri"/>
                <a:cs typeface="Calibri"/>
              </a:rPr>
              <a:t>AD:</a:t>
            </a:r>
            <a:endParaRPr sz="2600">
              <a:latin typeface="Calibri"/>
              <a:cs typeface="Calibri"/>
            </a:endParaRPr>
          </a:p>
          <a:p>
            <a:pPr marL="711835" lvl="1" indent="-233045">
              <a:lnSpc>
                <a:spcPts val="2745"/>
              </a:lnSpc>
              <a:buFont typeface="Arial"/>
              <a:buChar char="•"/>
              <a:tabLst>
                <a:tab pos="711835" algn="l"/>
                <a:tab pos="712470" algn="l"/>
              </a:tabLst>
            </a:pPr>
            <a:r>
              <a:rPr sz="2300" spc="-5" dirty="0">
                <a:latin typeface="Calibri"/>
                <a:cs typeface="Calibri"/>
              </a:rPr>
              <a:t>Similarities:</a:t>
            </a:r>
            <a:endParaRPr sz="2300">
              <a:latin typeface="Calibri"/>
              <a:cs typeface="Calibri"/>
            </a:endParaRPr>
          </a:p>
          <a:p>
            <a:pPr marL="1178560" lvl="2" indent="-233679">
              <a:lnSpc>
                <a:spcPct val="100000"/>
              </a:lnSpc>
              <a:spcBef>
                <a:spcPts val="65"/>
              </a:spcBef>
              <a:buFont typeface="Arial"/>
              <a:buChar char="•"/>
              <a:tabLst>
                <a:tab pos="1177925" algn="l"/>
                <a:tab pos="1179195" algn="l"/>
              </a:tabLst>
            </a:pPr>
            <a:r>
              <a:rPr sz="1900" spc="-10" dirty="0">
                <a:latin typeface="Calibri"/>
                <a:cs typeface="Calibri"/>
              </a:rPr>
              <a:t>Directory </a:t>
            </a:r>
            <a:r>
              <a:rPr sz="1900" spc="-20" dirty="0">
                <a:latin typeface="Calibri"/>
                <a:cs typeface="Calibri"/>
              </a:rPr>
              <a:t>stores </a:t>
            </a:r>
            <a:r>
              <a:rPr sz="1900" spc="-5" dirty="0">
                <a:latin typeface="Calibri"/>
                <a:cs typeface="Calibri"/>
              </a:rPr>
              <a:t>of </a:t>
            </a:r>
            <a:r>
              <a:rPr sz="1900" spc="-40" dirty="0">
                <a:latin typeface="Calibri"/>
                <a:cs typeface="Calibri"/>
              </a:rPr>
              <a:t>user, </a:t>
            </a:r>
            <a:r>
              <a:rPr sz="1900" spc="-15" dirty="0">
                <a:latin typeface="Calibri"/>
                <a:cs typeface="Calibri"/>
              </a:rPr>
              <a:t>group, </a:t>
            </a:r>
            <a:r>
              <a:rPr sz="1900" spc="-5" dirty="0">
                <a:latin typeface="Calibri"/>
                <a:cs typeface="Calibri"/>
              </a:rPr>
              <a:t>and application</a:t>
            </a:r>
            <a:r>
              <a:rPr sz="1900" spc="150" dirty="0">
                <a:latin typeface="Calibri"/>
                <a:cs typeface="Calibri"/>
              </a:rPr>
              <a:t> </a:t>
            </a:r>
            <a:r>
              <a:rPr sz="1900" spc="-5" dirty="0">
                <a:latin typeface="Calibri"/>
                <a:cs typeface="Calibri"/>
              </a:rPr>
              <a:t>objects.</a:t>
            </a:r>
            <a:endParaRPr sz="1900">
              <a:latin typeface="Calibri"/>
              <a:cs typeface="Calibri"/>
            </a:endParaRPr>
          </a:p>
          <a:p>
            <a:pPr marL="1178560" lvl="2" indent="-233679">
              <a:lnSpc>
                <a:spcPts val="2250"/>
              </a:lnSpc>
              <a:spcBef>
                <a:spcPts val="35"/>
              </a:spcBef>
              <a:buFont typeface="Arial"/>
              <a:buChar char="•"/>
              <a:tabLst>
                <a:tab pos="1177925" algn="l"/>
                <a:tab pos="1179195" algn="l"/>
              </a:tabLst>
            </a:pPr>
            <a:r>
              <a:rPr sz="1900" spc="-5" dirty="0">
                <a:latin typeface="Calibri"/>
                <a:cs typeface="Calibri"/>
              </a:rPr>
              <a:t>Identity and authentication</a:t>
            </a:r>
            <a:r>
              <a:rPr sz="1900" spc="15" dirty="0">
                <a:latin typeface="Calibri"/>
                <a:cs typeface="Calibri"/>
              </a:rPr>
              <a:t> </a:t>
            </a:r>
            <a:r>
              <a:rPr sz="1900" spc="-15" dirty="0">
                <a:latin typeface="Calibri"/>
                <a:cs typeface="Calibri"/>
              </a:rPr>
              <a:t>providers.</a:t>
            </a:r>
            <a:endParaRPr sz="1900">
              <a:latin typeface="Calibri"/>
              <a:cs typeface="Calibri"/>
            </a:endParaRPr>
          </a:p>
          <a:p>
            <a:pPr marL="711835" lvl="1" indent="-233045">
              <a:lnSpc>
                <a:spcPts val="2730"/>
              </a:lnSpc>
              <a:buFont typeface="Arial"/>
              <a:buChar char="•"/>
              <a:tabLst>
                <a:tab pos="711835" algn="l"/>
                <a:tab pos="712470" algn="l"/>
              </a:tabLst>
            </a:pPr>
            <a:r>
              <a:rPr sz="2300" spc="-10" dirty="0">
                <a:latin typeface="Calibri"/>
                <a:cs typeface="Calibri"/>
              </a:rPr>
              <a:t>Differences</a:t>
            </a:r>
            <a:endParaRPr sz="2300">
              <a:latin typeface="Calibri"/>
              <a:cs typeface="Calibri"/>
            </a:endParaRPr>
          </a:p>
          <a:p>
            <a:pPr marL="1178560" lvl="2" indent="-233679">
              <a:lnSpc>
                <a:spcPct val="100000"/>
              </a:lnSpc>
              <a:spcBef>
                <a:spcPts val="65"/>
              </a:spcBef>
              <a:buFont typeface="Arial"/>
              <a:buChar char="•"/>
              <a:tabLst>
                <a:tab pos="1177925" algn="l"/>
                <a:tab pos="1179195" algn="l"/>
              </a:tabLst>
            </a:pPr>
            <a:r>
              <a:rPr sz="1900" spc="-5" dirty="0">
                <a:latin typeface="Calibri"/>
                <a:cs typeface="Calibri"/>
              </a:rPr>
              <a:t>Single </a:t>
            </a:r>
            <a:r>
              <a:rPr sz="1900" spc="-10" dirty="0">
                <a:latin typeface="Calibri"/>
                <a:cs typeface="Calibri"/>
              </a:rPr>
              <a:t>tenant vs.</a:t>
            </a:r>
            <a:r>
              <a:rPr sz="1900" spc="30" dirty="0">
                <a:latin typeface="Calibri"/>
                <a:cs typeface="Calibri"/>
              </a:rPr>
              <a:t> </a:t>
            </a:r>
            <a:r>
              <a:rPr sz="1900" spc="-10" dirty="0">
                <a:latin typeface="Calibri"/>
                <a:cs typeface="Calibri"/>
              </a:rPr>
              <a:t>multi-tenant</a:t>
            </a:r>
            <a:endParaRPr sz="1900">
              <a:latin typeface="Calibri"/>
              <a:cs typeface="Calibri"/>
            </a:endParaRPr>
          </a:p>
          <a:p>
            <a:pPr marL="1178560" lvl="2" indent="-233679">
              <a:lnSpc>
                <a:spcPct val="100000"/>
              </a:lnSpc>
              <a:spcBef>
                <a:spcPts val="35"/>
              </a:spcBef>
              <a:buFont typeface="Arial"/>
              <a:buChar char="•"/>
              <a:tabLst>
                <a:tab pos="1177925" algn="l"/>
                <a:tab pos="1179195" algn="l"/>
              </a:tabLst>
            </a:pPr>
            <a:r>
              <a:rPr sz="1900" spc="-5" dirty="0">
                <a:latin typeface="Calibri"/>
                <a:cs typeface="Calibri"/>
              </a:rPr>
              <a:t>A server </a:t>
            </a:r>
            <a:r>
              <a:rPr sz="1900" spc="-20" dirty="0">
                <a:latin typeface="Calibri"/>
                <a:cs typeface="Calibri"/>
              </a:rPr>
              <a:t>role </a:t>
            </a:r>
            <a:r>
              <a:rPr sz="1900" spc="-5" dirty="0">
                <a:latin typeface="Calibri"/>
                <a:cs typeface="Calibri"/>
              </a:rPr>
              <a:t>in </a:t>
            </a:r>
            <a:r>
              <a:rPr sz="1900" spc="-10" dirty="0">
                <a:latin typeface="Calibri"/>
                <a:cs typeface="Calibri"/>
              </a:rPr>
              <a:t>Windows Server vs. </a:t>
            </a:r>
            <a:r>
              <a:rPr sz="1900" spc="-5" dirty="0">
                <a:latin typeface="Calibri"/>
                <a:cs typeface="Calibri"/>
              </a:rPr>
              <a:t>cloud</a:t>
            </a:r>
            <a:r>
              <a:rPr sz="1900" spc="120" dirty="0">
                <a:latin typeface="Calibri"/>
                <a:cs typeface="Calibri"/>
              </a:rPr>
              <a:t> </a:t>
            </a:r>
            <a:r>
              <a:rPr sz="1900" spc="-5" dirty="0">
                <a:latin typeface="Calibri"/>
                <a:cs typeface="Calibri"/>
              </a:rPr>
              <a:t>service</a:t>
            </a:r>
            <a:endParaRPr sz="1900">
              <a:latin typeface="Calibri"/>
              <a:cs typeface="Calibri"/>
            </a:endParaRPr>
          </a:p>
          <a:p>
            <a:pPr marL="1178560" lvl="2" indent="-233679">
              <a:lnSpc>
                <a:spcPct val="100000"/>
              </a:lnSpc>
              <a:spcBef>
                <a:spcPts val="50"/>
              </a:spcBef>
              <a:buFont typeface="Arial"/>
              <a:buChar char="•"/>
              <a:tabLst>
                <a:tab pos="1177925" algn="l"/>
                <a:tab pos="1179195" algn="l"/>
              </a:tabLst>
            </a:pPr>
            <a:r>
              <a:rPr sz="1900" spc="-10" dirty="0">
                <a:latin typeface="Calibri"/>
                <a:cs typeface="Calibri"/>
              </a:rPr>
              <a:t>X.500-based hierarchical structure vs. flat</a:t>
            </a:r>
            <a:r>
              <a:rPr sz="1900" spc="60" dirty="0">
                <a:latin typeface="Calibri"/>
                <a:cs typeface="Calibri"/>
              </a:rPr>
              <a:t> </a:t>
            </a:r>
            <a:r>
              <a:rPr sz="1900" spc="-10" dirty="0">
                <a:latin typeface="Calibri"/>
                <a:cs typeface="Calibri"/>
              </a:rPr>
              <a:t>structure</a:t>
            </a:r>
            <a:endParaRPr sz="1900">
              <a:latin typeface="Calibri"/>
              <a:cs typeface="Calibri"/>
            </a:endParaRPr>
          </a:p>
          <a:p>
            <a:pPr marL="1178560" lvl="2" indent="-233679">
              <a:lnSpc>
                <a:spcPct val="100000"/>
              </a:lnSpc>
              <a:spcBef>
                <a:spcPts val="50"/>
              </a:spcBef>
              <a:buFont typeface="Arial"/>
              <a:buChar char="•"/>
              <a:tabLst>
                <a:tab pos="1177925" algn="l"/>
                <a:tab pos="1179195" algn="l"/>
              </a:tabLst>
            </a:pPr>
            <a:r>
              <a:rPr sz="1900" spc="-15" dirty="0">
                <a:latin typeface="Calibri"/>
                <a:cs typeface="Calibri"/>
              </a:rPr>
              <a:t>LDAP lookups </a:t>
            </a:r>
            <a:r>
              <a:rPr sz="1900" spc="-10" dirty="0">
                <a:latin typeface="Calibri"/>
                <a:cs typeface="Calibri"/>
              </a:rPr>
              <a:t>vs. Graph</a:t>
            </a:r>
            <a:r>
              <a:rPr sz="1900" spc="60" dirty="0">
                <a:latin typeface="Calibri"/>
                <a:cs typeface="Calibri"/>
              </a:rPr>
              <a:t> </a:t>
            </a:r>
            <a:r>
              <a:rPr sz="1900" spc="-5" dirty="0">
                <a:latin typeface="Calibri"/>
                <a:cs typeface="Calibri"/>
              </a:rPr>
              <a:t>API</a:t>
            </a:r>
            <a:endParaRPr sz="1900">
              <a:latin typeface="Calibri"/>
              <a:cs typeface="Calibri"/>
            </a:endParaRPr>
          </a:p>
          <a:p>
            <a:pPr marL="1178560" lvl="2" indent="-233679">
              <a:lnSpc>
                <a:spcPct val="100000"/>
              </a:lnSpc>
              <a:spcBef>
                <a:spcPts val="35"/>
              </a:spcBef>
              <a:buFont typeface="Arial"/>
              <a:buChar char="•"/>
              <a:tabLst>
                <a:tab pos="1177925" algn="l"/>
                <a:tab pos="1179195" algn="l"/>
              </a:tabLst>
            </a:pPr>
            <a:r>
              <a:rPr sz="1900" spc="-15" dirty="0">
                <a:latin typeface="Calibri"/>
                <a:cs typeface="Calibri"/>
              </a:rPr>
              <a:t>Kerberos </a:t>
            </a:r>
            <a:r>
              <a:rPr sz="1900" spc="-5" dirty="0">
                <a:latin typeface="Calibri"/>
                <a:cs typeface="Calibri"/>
              </a:rPr>
              <a:t>and NTLM </a:t>
            </a:r>
            <a:r>
              <a:rPr sz="1900" spc="-10" dirty="0">
                <a:latin typeface="Calibri"/>
                <a:cs typeface="Calibri"/>
              </a:rPr>
              <a:t>vs. </a:t>
            </a:r>
            <a:r>
              <a:rPr sz="1900" spc="-5" dirty="0">
                <a:latin typeface="Calibri"/>
                <a:cs typeface="Calibri"/>
              </a:rPr>
              <a:t>SAML, </a:t>
            </a:r>
            <a:r>
              <a:rPr sz="1900" spc="-10" dirty="0">
                <a:latin typeface="Calibri"/>
                <a:cs typeface="Calibri"/>
              </a:rPr>
              <a:t>WS-Federation, </a:t>
            </a:r>
            <a:r>
              <a:rPr sz="1900" dirty="0">
                <a:latin typeface="Calibri"/>
                <a:cs typeface="Calibri"/>
              </a:rPr>
              <a:t>and </a:t>
            </a:r>
            <a:r>
              <a:rPr sz="1900" spc="-5" dirty="0">
                <a:latin typeface="Calibri"/>
                <a:cs typeface="Calibri"/>
              </a:rPr>
              <a:t>OpenID</a:t>
            </a:r>
            <a:r>
              <a:rPr sz="1900" spc="85" dirty="0">
                <a:latin typeface="Calibri"/>
                <a:cs typeface="Calibri"/>
              </a:rPr>
              <a:t> </a:t>
            </a:r>
            <a:r>
              <a:rPr sz="1900" spc="-5" dirty="0">
                <a:latin typeface="Calibri"/>
                <a:cs typeface="Calibri"/>
              </a:rPr>
              <a:t>Connect/OAuth</a:t>
            </a:r>
            <a:endParaRPr sz="1900">
              <a:latin typeface="Calibri"/>
              <a:cs typeface="Calibri"/>
            </a:endParaRPr>
          </a:p>
          <a:p>
            <a:pPr marL="1178560" marR="406400" lvl="2" indent="-233679">
              <a:lnSpc>
                <a:spcPct val="80000"/>
              </a:lnSpc>
              <a:spcBef>
                <a:spcPts val="505"/>
              </a:spcBef>
              <a:buFont typeface="Arial"/>
              <a:buChar char="•"/>
              <a:tabLst>
                <a:tab pos="1177925" algn="l"/>
                <a:tab pos="1179195" algn="l"/>
              </a:tabLst>
            </a:pPr>
            <a:r>
              <a:rPr sz="1900" spc="-5" dirty="0">
                <a:latin typeface="Calibri"/>
                <a:cs typeface="Calibri"/>
              </a:rPr>
              <a:t>Built-in GPO-based management capabilities </a:t>
            </a:r>
            <a:r>
              <a:rPr sz="1900" spc="-10" dirty="0">
                <a:latin typeface="Calibri"/>
                <a:cs typeface="Calibri"/>
              </a:rPr>
              <a:t>vs. </a:t>
            </a:r>
            <a:r>
              <a:rPr sz="1900" spc="-15" dirty="0">
                <a:latin typeface="Calibri"/>
                <a:cs typeface="Calibri"/>
              </a:rPr>
              <a:t>integration </a:t>
            </a:r>
            <a:r>
              <a:rPr sz="1900" spc="-5" dirty="0">
                <a:latin typeface="Calibri"/>
                <a:cs typeface="Calibri"/>
              </a:rPr>
              <a:t>with management </a:t>
            </a:r>
            <a:r>
              <a:rPr sz="1900" spc="-15" dirty="0">
                <a:latin typeface="Calibri"/>
                <a:cs typeface="Calibri"/>
              </a:rPr>
              <a:t>products </a:t>
            </a:r>
            <a:r>
              <a:rPr sz="1900" spc="-10" dirty="0">
                <a:latin typeface="Calibri"/>
                <a:cs typeface="Calibri"/>
              </a:rPr>
              <a:t>such </a:t>
            </a:r>
            <a:r>
              <a:rPr sz="1900" spc="-5" dirty="0">
                <a:latin typeface="Calibri"/>
                <a:cs typeface="Calibri"/>
              </a:rPr>
              <a:t>as  Intune</a:t>
            </a:r>
            <a:endParaRPr sz="1900">
              <a:latin typeface="Calibri"/>
              <a:cs typeface="Calibri"/>
            </a:endParaRPr>
          </a:p>
          <a:p>
            <a:pPr marL="1178560" lvl="2" indent="-233679">
              <a:lnSpc>
                <a:spcPct val="100000"/>
              </a:lnSpc>
              <a:spcBef>
                <a:spcPts val="50"/>
              </a:spcBef>
              <a:buFont typeface="Arial"/>
              <a:buChar char="•"/>
              <a:tabLst>
                <a:tab pos="1177925" algn="l"/>
                <a:tab pos="1179195" algn="l"/>
              </a:tabLst>
            </a:pPr>
            <a:r>
              <a:rPr sz="1900" spc="-5" dirty="0">
                <a:latin typeface="Calibri"/>
                <a:cs typeface="Calibri"/>
              </a:rPr>
              <a:t>Domains and </a:t>
            </a:r>
            <a:r>
              <a:rPr sz="1900" spc="-20" dirty="0">
                <a:latin typeface="Calibri"/>
                <a:cs typeface="Calibri"/>
              </a:rPr>
              <a:t>forests </a:t>
            </a:r>
            <a:r>
              <a:rPr sz="1900" spc="-10" dirty="0">
                <a:latin typeface="Calibri"/>
                <a:cs typeface="Calibri"/>
              </a:rPr>
              <a:t>trusts </a:t>
            </a:r>
            <a:r>
              <a:rPr sz="1900" spc="-15" dirty="0">
                <a:latin typeface="Calibri"/>
                <a:cs typeface="Calibri"/>
              </a:rPr>
              <a:t>vs.</a:t>
            </a:r>
            <a:r>
              <a:rPr sz="1900" spc="40" dirty="0">
                <a:latin typeface="Calibri"/>
                <a:cs typeface="Calibri"/>
              </a:rPr>
              <a:t> </a:t>
            </a:r>
            <a:r>
              <a:rPr sz="1900" spc="-15" dirty="0">
                <a:latin typeface="Calibri"/>
                <a:cs typeface="Calibri"/>
              </a:rPr>
              <a:t>federation</a:t>
            </a:r>
            <a:endParaRPr sz="1900">
              <a:latin typeface="Calibri"/>
              <a:cs typeface="Calibri"/>
            </a:endParaRPr>
          </a:p>
        </p:txBody>
      </p:sp>
      <p:sp>
        <p:nvSpPr>
          <p:cNvPr id="4" name="object 4"/>
          <p:cNvSpPr txBox="1">
            <a:spLocks noGrp="1"/>
          </p:cNvSpPr>
          <p:nvPr>
            <p:ph type="title"/>
          </p:nvPr>
        </p:nvSpPr>
        <p:spPr>
          <a:xfrm>
            <a:off x="660603" y="391159"/>
            <a:ext cx="6840855" cy="635000"/>
          </a:xfrm>
          <a:prstGeom prst="rect">
            <a:avLst/>
          </a:prstGeom>
        </p:spPr>
        <p:txBody>
          <a:bodyPr vert="horz" wrap="square" lIns="0" tIns="12065" rIns="0" bIns="0" rtlCol="0">
            <a:spAutoFit/>
          </a:bodyPr>
          <a:lstStyle/>
          <a:p>
            <a:pPr marL="12700">
              <a:lnSpc>
                <a:spcPct val="100000"/>
              </a:lnSpc>
              <a:spcBef>
                <a:spcPts val="95"/>
              </a:spcBef>
            </a:pPr>
            <a:r>
              <a:rPr sz="4000" b="0" spc="-20" dirty="0">
                <a:solidFill>
                  <a:srgbClr val="0078D3"/>
                </a:solidFill>
                <a:latin typeface="Calibri Light"/>
                <a:cs typeface="Calibri Light"/>
              </a:rPr>
              <a:t>Azure </a:t>
            </a:r>
            <a:r>
              <a:rPr sz="4000" b="0" spc="-10" dirty="0">
                <a:solidFill>
                  <a:srgbClr val="0078D3"/>
                </a:solidFill>
                <a:latin typeface="Calibri Light"/>
                <a:cs typeface="Calibri Light"/>
              </a:rPr>
              <a:t>Active </a:t>
            </a:r>
            <a:r>
              <a:rPr sz="4000" b="0" spc="-15" dirty="0">
                <a:solidFill>
                  <a:srgbClr val="0078D3"/>
                </a:solidFill>
                <a:latin typeface="Calibri Light"/>
                <a:cs typeface="Calibri Light"/>
              </a:rPr>
              <a:t>Directory </a:t>
            </a:r>
            <a:r>
              <a:rPr sz="4000" b="0" spc="-20" dirty="0">
                <a:solidFill>
                  <a:srgbClr val="0078D3"/>
                </a:solidFill>
                <a:latin typeface="Calibri Light"/>
                <a:cs typeface="Calibri Light"/>
              </a:rPr>
              <a:t>(Azure</a:t>
            </a:r>
            <a:r>
              <a:rPr sz="4000" b="0" spc="-25" dirty="0">
                <a:solidFill>
                  <a:srgbClr val="0078D3"/>
                </a:solidFill>
                <a:latin typeface="Calibri Light"/>
                <a:cs typeface="Calibri Light"/>
              </a:rPr>
              <a:t> </a:t>
            </a:r>
            <a:r>
              <a:rPr sz="4000" b="0" spc="-10" dirty="0">
                <a:solidFill>
                  <a:srgbClr val="0078D3"/>
                </a:solidFill>
                <a:latin typeface="Calibri Light"/>
                <a:cs typeface="Calibri Light"/>
              </a:rPr>
              <a:t>AD)</a:t>
            </a:r>
            <a:endParaRPr sz="4000">
              <a:latin typeface="Calibri Light"/>
              <a:cs typeface="Calibri Light"/>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435840" cy="6995159"/>
          </a:xfrm>
          <a:custGeom>
            <a:avLst/>
            <a:gdLst/>
            <a:ahLst/>
            <a:cxnLst/>
            <a:rect l="l" t="t" r="r" b="b"/>
            <a:pathLst>
              <a:path w="12435840" h="6995159">
                <a:moveTo>
                  <a:pt x="0" y="6995159"/>
                </a:moveTo>
                <a:lnTo>
                  <a:pt x="12435840" y="6995159"/>
                </a:lnTo>
                <a:lnTo>
                  <a:pt x="12435840" y="0"/>
                </a:lnTo>
                <a:lnTo>
                  <a:pt x="0" y="0"/>
                </a:lnTo>
                <a:lnTo>
                  <a:pt x="0" y="6995159"/>
                </a:lnTo>
                <a:close/>
              </a:path>
            </a:pathLst>
          </a:custGeom>
          <a:solidFill>
            <a:srgbClr val="000000"/>
          </a:solidFill>
        </p:spPr>
        <p:txBody>
          <a:bodyPr wrap="square" lIns="0" tIns="0" rIns="0" bIns="0" rtlCol="0"/>
          <a:lstStyle/>
          <a:p>
            <a:endParaRPr/>
          </a:p>
        </p:txBody>
      </p:sp>
      <p:sp>
        <p:nvSpPr>
          <p:cNvPr id="3" name="object 3"/>
          <p:cNvSpPr/>
          <p:nvPr/>
        </p:nvSpPr>
        <p:spPr>
          <a:xfrm>
            <a:off x="1387024" y="521867"/>
            <a:ext cx="415648" cy="117790"/>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692758" y="513307"/>
            <a:ext cx="658495" cy="126364"/>
          </a:xfrm>
          <a:custGeom>
            <a:avLst/>
            <a:gdLst/>
            <a:ahLst/>
            <a:cxnLst/>
            <a:rect l="l" t="t" r="r" b="b"/>
            <a:pathLst>
              <a:path w="658494" h="126365">
                <a:moveTo>
                  <a:pt x="29074" y="8559"/>
                </a:moveTo>
                <a:lnTo>
                  <a:pt x="0" y="8559"/>
                </a:lnTo>
                <a:lnTo>
                  <a:pt x="0" y="124336"/>
                </a:lnTo>
                <a:lnTo>
                  <a:pt x="18709" y="124336"/>
                </a:lnTo>
                <a:lnTo>
                  <a:pt x="18709" y="33476"/>
                </a:lnTo>
                <a:lnTo>
                  <a:pt x="38764" y="33476"/>
                </a:lnTo>
                <a:lnTo>
                  <a:pt x="29074" y="8559"/>
                </a:lnTo>
                <a:close/>
              </a:path>
              <a:path w="658494" h="126365">
                <a:moveTo>
                  <a:pt x="38764" y="33476"/>
                </a:moveTo>
                <a:lnTo>
                  <a:pt x="18963" y="33476"/>
                </a:lnTo>
                <a:lnTo>
                  <a:pt x="55876" y="124336"/>
                </a:lnTo>
                <a:lnTo>
                  <a:pt x="69276" y="124336"/>
                </a:lnTo>
                <a:lnTo>
                  <a:pt x="81194" y="94384"/>
                </a:lnTo>
                <a:lnTo>
                  <a:pt x="62449" y="94384"/>
                </a:lnTo>
                <a:lnTo>
                  <a:pt x="38764" y="33476"/>
                </a:lnTo>
                <a:close/>
              </a:path>
              <a:path w="658494" h="126365">
                <a:moveTo>
                  <a:pt x="126162" y="33476"/>
                </a:moveTo>
                <a:lnTo>
                  <a:pt x="105936" y="33476"/>
                </a:lnTo>
                <a:lnTo>
                  <a:pt x="105936" y="124336"/>
                </a:lnTo>
                <a:lnTo>
                  <a:pt x="126162" y="124336"/>
                </a:lnTo>
                <a:lnTo>
                  <a:pt x="126162" y="33476"/>
                </a:lnTo>
                <a:close/>
              </a:path>
              <a:path w="658494" h="126365">
                <a:moveTo>
                  <a:pt x="126162" y="8559"/>
                </a:moveTo>
                <a:lnTo>
                  <a:pt x="98350" y="8559"/>
                </a:lnTo>
                <a:lnTo>
                  <a:pt x="62956" y="94384"/>
                </a:lnTo>
                <a:lnTo>
                  <a:pt x="81194" y="94384"/>
                </a:lnTo>
                <a:lnTo>
                  <a:pt x="105430" y="33476"/>
                </a:lnTo>
                <a:lnTo>
                  <a:pt x="126162" y="33476"/>
                </a:lnTo>
                <a:lnTo>
                  <a:pt x="126162" y="8559"/>
                </a:lnTo>
                <a:close/>
              </a:path>
              <a:path w="658494" h="126365">
                <a:moveTo>
                  <a:pt x="158525" y="5790"/>
                </a:moveTo>
                <a:lnTo>
                  <a:pt x="151698" y="5790"/>
                </a:lnTo>
                <a:lnTo>
                  <a:pt x="148917" y="7047"/>
                </a:lnTo>
                <a:lnTo>
                  <a:pt x="144112" y="11325"/>
                </a:lnTo>
                <a:lnTo>
                  <a:pt x="143100" y="14094"/>
                </a:lnTo>
                <a:lnTo>
                  <a:pt x="143100" y="20386"/>
                </a:lnTo>
                <a:lnTo>
                  <a:pt x="144112" y="23155"/>
                </a:lnTo>
                <a:lnTo>
                  <a:pt x="146388" y="25168"/>
                </a:lnTo>
                <a:lnTo>
                  <a:pt x="148663" y="27434"/>
                </a:lnTo>
                <a:lnTo>
                  <a:pt x="151698" y="28442"/>
                </a:lnTo>
                <a:lnTo>
                  <a:pt x="158271" y="28442"/>
                </a:lnTo>
                <a:lnTo>
                  <a:pt x="161050" y="27434"/>
                </a:lnTo>
                <a:lnTo>
                  <a:pt x="165854" y="23155"/>
                </a:lnTo>
                <a:lnTo>
                  <a:pt x="166867" y="20386"/>
                </a:lnTo>
                <a:lnTo>
                  <a:pt x="166867" y="14094"/>
                </a:lnTo>
                <a:lnTo>
                  <a:pt x="165854" y="11577"/>
                </a:lnTo>
                <a:lnTo>
                  <a:pt x="161304" y="7047"/>
                </a:lnTo>
                <a:lnTo>
                  <a:pt x="158525" y="5790"/>
                </a:lnTo>
                <a:close/>
              </a:path>
              <a:path w="658494" h="126365">
                <a:moveTo>
                  <a:pt x="164592" y="41277"/>
                </a:moveTo>
                <a:lnTo>
                  <a:pt x="145122" y="41277"/>
                </a:lnTo>
                <a:lnTo>
                  <a:pt x="145122" y="124336"/>
                </a:lnTo>
                <a:lnTo>
                  <a:pt x="164592" y="124336"/>
                </a:lnTo>
                <a:lnTo>
                  <a:pt x="164592" y="41277"/>
                </a:lnTo>
                <a:close/>
              </a:path>
              <a:path w="658494" h="126365">
                <a:moveTo>
                  <a:pt x="227292" y="39264"/>
                </a:moveTo>
                <a:lnTo>
                  <a:pt x="190128" y="52099"/>
                </a:lnTo>
                <a:lnTo>
                  <a:pt x="178497" y="85323"/>
                </a:lnTo>
                <a:lnTo>
                  <a:pt x="179208" y="93853"/>
                </a:lnTo>
                <a:lnTo>
                  <a:pt x="203211" y="123485"/>
                </a:lnTo>
                <a:lnTo>
                  <a:pt x="224763" y="126349"/>
                </a:lnTo>
                <a:lnTo>
                  <a:pt x="229064" y="126097"/>
                </a:lnTo>
                <a:lnTo>
                  <a:pt x="237153" y="124084"/>
                </a:lnTo>
                <a:lnTo>
                  <a:pt x="240691" y="122824"/>
                </a:lnTo>
                <a:lnTo>
                  <a:pt x="243726" y="121063"/>
                </a:lnTo>
                <a:lnTo>
                  <a:pt x="243726" y="110241"/>
                </a:lnTo>
                <a:lnTo>
                  <a:pt x="216421" y="110241"/>
                </a:lnTo>
                <a:lnTo>
                  <a:pt x="210354" y="107975"/>
                </a:lnTo>
                <a:lnTo>
                  <a:pt x="201252" y="98411"/>
                </a:lnTo>
                <a:lnTo>
                  <a:pt x="198723" y="91867"/>
                </a:lnTo>
                <a:lnTo>
                  <a:pt x="198723" y="75003"/>
                </a:lnTo>
                <a:lnTo>
                  <a:pt x="201252" y="68207"/>
                </a:lnTo>
                <a:lnTo>
                  <a:pt x="210860" y="58141"/>
                </a:lnTo>
                <a:lnTo>
                  <a:pt x="216927" y="55624"/>
                </a:lnTo>
                <a:lnTo>
                  <a:pt x="243726" y="55624"/>
                </a:lnTo>
                <a:lnTo>
                  <a:pt x="243726" y="43794"/>
                </a:lnTo>
                <a:lnTo>
                  <a:pt x="241451" y="42537"/>
                </a:lnTo>
                <a:lnTo>
                  <a:pt x="238669" y="41529"/>
                </a:lnTo>
                <a:lnTo>
                  <a:pt x="234877" y="40524"/>
                </a:lnTo>
                <a:lnTo>
                  <a:pt x="231086" y="39768"/>
                </a:lnTo>
                <a:lnTo>
                  <a:pt x="227292" y="39264"/>
                </a:lnTo>
                <a:close/>
              </a:path>
              <a:path w="658494" h="126365">
                <a:moveTo>
                  <a:pt x="243726" y="102941"/>
                </a:moveTo>
                <a:lnTo>
                  <a:pt x="237659" y="106967"/>
                </a:lnTo>
                <a:lnTo>
                  <a:pt x="230580" y="109485"/>
                </a:lnTo>
                <a:lnTo>
                  <a:pt x="227292" y="110241"/>
                </a:lnTo>
                <a:lnTo>
                  <a:pt x="243726" y="110241"/>
                </a:lnTo>
                <a:lnTo>
                  <a:pt x="243726" y="102941"/>
                </a:lnTo>
                <a:close/>
              </a:path>
              <a:path w="658494" h="126365">
                <a:moveTo>
                  <a:pt x="243726" y="55624"/>
                </a:moveTo>
                <a:lnTo>
                  <a:pt x="228051" y="55624"/>
                </a:lnTo>
                <a:lnTo>
                  <a:pt x="231339" y="56380"/>
                </a:lnTo>
                <a:lnTo>
                  <a:pt x="234371" y="57637"/>
                </a:lnTo>
                <a:lnTo>
                  <a:pt x="237659" y="58645"/>
                </a:lnTo>
                <a:lnTo>
                  <a:pt x="240691" y="60406"/>
                </a:lnTo>
                <a:lnTo>
                  <a:pt x="243726" y="62672"/>
                </a:lnTo>
                <a:lnTo>
                  <a:pt x="243726" y="55624"/>
                </a:lnTo>
                <a:close/>
              </a:path>
              <a:path w="658494" h="126365">
                <a:moveTo>
                  <a:pt x="278111" y="41277"/>
                </a:moveTo>
                <a:lnTo>
                  <a:pt x="258645" y="41277"/>
                </a:lnTo>
                <a:lnTo>
                  <a:pt x="258645" y="124336"/>
                </a:lnTo>
                <a:lnTo>
                  <a:pt x="278111" y="124336"/>
                </a:lnTo>
                <a:lnTo>
                  <a:pt x="278111" y="73998"/>
                </a:lnTo>
                <a:lnTo>
                  <a:pt x="279880" y="67955"/>
                </a:lnTo>
                <a:lnTo>
                  <a:pt x="283168" y="63677"/>
                </a:lnTo>
                <a:lnTo>
                  <a:pt x="286453" y="59650"/>
                </a:lnTo>
                <a:lnTo>
                  <a:pt x="290501" y="57637"/>
                </a:lnTo>
                <a:lnTo>
                  <a:pt x="307186" y="57637"/>
                </a:lnTo>
                <a:lnTo>
                  <a:pt x="307186" y="54364"/>
                </a:lnTo>
                <a:lnTo>
                  <a:pt x="278111" y="54364"/>
                </a:lnTo>
                <a:lnTo>
                  <a:pt x="278111" y="41277"/>
                </a:lnTo>
                <a:close/>
              </a:path>
              <a:path w="658494" h="126365">
                <a:moveTo>
                  <a:pt x="307186" y="57637"/>
                </a:moveTo>
                <a:lnTo>
                  <a:pt x="298337" y="57637"/>
                </a:lnTo>
                <a:lnTo>
                  <a:pt x="300612" y="58141"/>
                </a:lnTo>
                <a:lnTo>
                  <a:pt x="302635" y="58645"/>
                </a:lnTo>
                <a:lnTo>
                  <a:pt x="304657" y="59398"/>
                </a:lnTo>
                <a:lnTo>
                  <a:pt x="306176" y="60154"/>
                </a:lnTo>
                <a:lnTo>
                  <a:pt x="307186" y="60910"/>
                </a:lnTo>
                <a:lnTo>
                  <a:pt x="307186" y="57637"/>
                </a:lnTo>
                <a:close/>
              </a:path>
              <a:path w="658494" h="126365">
                <a:moveTo>
                  <a:pt x="302635" y="40020"/>
                </a:moveTo>
                <a:lnTo>
                  <a:pt x="294546" y="40020"/>
                </a:lnTo>
                <a:lnTo>
                  <a:pt x="290248" y="41277"/>
                </a:lnTo>
                <a:lnTo>
                  <a:pt x="286707" y="43794"/>
                </a:lnTo>
                <a:lnTo>
                  <a:pt x="282915" y="46311"/>
                </a:lnTo>
                <a:lnTo>
                  <a:pt x="280387" y="49834"/>
                </a:lnTo>
                <a:lnTo>
                  <a:pt x="278617" y="54364"/>
                </a:lnTo>
                <a:lnTo>
                  <a:pt x="307186" y="54364"/>
                </a:lnTo>
                <a:lnTo>
                  <a:pt x="307186" y="41025"/>
                </a:lnTo>
                <a:lnTo>
                  <a:pt x="305163" y="40524"/>
                </a:lnTo>
                <a:lnTo>
                  <a:pt x="302635" y="40020"/>
                </a:lnTo>
                <a:close/>
              </a:path>
              <a:path w="658494" h="126365">
                <a:moveTo>
                  <a:pt x="352442" y="39264"/>
                </a:moveTo>
                <a:lnTo>
                  <a:pt x="314704" y="57908"/>
                </a:lnTo>
                <a:lnTo>
                  <a:pt x="308198" y="84063"/>
                </a:lnTo>
                <a:lnTo>
                  <a:pt x="308909" y="93361"/>
                </a:lnTo>
                <a:lnTo>
                  <a:pt x="333006" y="123517"/>
                </a:lnTo>
                <a:lnTo>
                  <a:pt x="350419" y="126349"/>
                </a:lnTo>
                <a:lnTo>
                  <a:pt x="359948" y="125633"/>
                </a:lnTo>
                <a:lnTo>
                  <a:pt x="368434" y="123454"/>
                </a:lnTo>
                <a:lnTo>
                  <a:pt x="375877" y="119765"/>
                </a:lnTo>
                <a:lnTo>
                  <a:pt x="382276" y="114519"/>
                </a:lnTo>
                <a:lnTo>
                  <a:pt x="385638" y="110241"/>
                </a:lnTo>
                <a:lnTo>
                  <a:pt x="344099" y="110241"/>
                </a:lnTo>
                <a:lnTo>
                  <a:pt x="338536" y="107975"/>
                </a:lnTo>
                <a:lnTo>
                  <a:pt x="334491" y="103445"/>
                </a:lnTo>
                <a:lnTo>
                  <a:pt x="330700" y="98663"/>
                </a:lnTo>
                <a:lnTo>
                  <a:pt x="328677" y="92119"/>
                </a:lnTo>
                <a:lnTo>
                  <a:pt x="328754" y="74244"/>
                </a:lnTo>
                <a:lnTo>
                  <a:pt x="330700" y="67706"/>
                </a:lnTo>
                <a:lnTo>
                  <a:pt x="334744" y="62924"/>
                </a:lnTo>
                <a:lnTo>
                  <a:pt x="338536" y="58141"/>
                </a:lnTo>
                <a:lnTo>
                  <a:pt x="344099" y="55876"/>
                </a:lnTo>
                <a:lnTo>
                  <a:pt x="386718" y="55876"/>
                </a:lnTo>
                <a:lnTo>
                  <a:pt x="383035" y="51094"/>
                </a:lnTo>
                <a:lnTo>
                  <a:pt x="376975" y="45953"/>
                </a:lnTo>
                <a:lnTo>
                  <a:pt x="369825" y="42252"/>
                </a:lnTo>
                <a:lnTo>
                  <a:pt x="361631" y="40015"/>
                </a:lnTo>
                <a:lnTo>
                  <a:pt x="352442" y="39264"/>
                </a:lnTo>
                <a:close/>
              </a:path>
              <a:path w="658494" h="126365">
                <a:moveTo>
                  <a:pt x="386718" y="55876"/>
                </a:moveTo>
                <a:lnTo>
                  <a:pt x="358511" y="55876"/>
                </a:lnTo>
                <a:lnTo>
                  <a:pt x="363819" y="58141"/>
                </a:lnTo>
                <a:lnTo>
                  <a:pt x="367613" y="62672"/>
                </a:lnTo>
                <a:lnTo>
                  <a:pt x="371658" y="67202"/>
                </a:lnTo>
                <a:lnTo>
                  <a:pt x="373427" y="73998"/>
                </a:lnTo>
                <a:lnTo>
                  <a:pt x="373361" y="92119"/>
                </a:lnTo>
                <a:lnTo>
                  <a:pt x="371658" y="98663"/>
                </a:lnTo>
                <a:lnTo>
                  <a:pt x="367866" y="103445"/>
                </a:lnTo>
                <a:lnTo>
                  <a:pt x="364072" y="107975"/>
                </a:lnTo>
                <a:lnTo>
                  <a:pt x="358764" y="110241"/>
                </a:lnTo>
                <a:lnTo>
                  <a:pt x="385638" y="110241"/>
                </a:lnTo>
                <a:lnTo>
                  <a:pt x="387411" y="107975"/>
                </a:lnTo>
                <a:lnTo>
                  <a:pt x="391030" y="100487"/>
                </a:lnTo>
                <a:lnTo>
                  <a:pt x="393196" y="91867"/>
                </a:lnTo>
                <a:lnTo>
                  <a:pt x="393906" y="82302"/>
                </a:lnTo>
                <a:lnTo>
                  <a:pt x="393239" y="72967"/>
                </a:lnTo>
                <a:lnTo>
                  <a:pt x="391220" y="64622"/>
                </a:lnTo>
                <a:lnTo>
                  <a:pt x="387827" y="57315"/>
                </a:lnTo>
                <a:lnTo>
                  <a:pt x="386718" y="55876"/>
                </a:lnTo>
                <a:close/>
              </a:path>
              <a:path w="658494" h="126365">
                <a:moveTo>
                  <a:pt x="403261" y="102689"/>
                </a:moveTo>
                <a:lnTo>
                  <a:pt x="403261" y="122071"/>
                </a:lnTo>
                <a:lnTo>
                  <a:pt x="406296" y="123328"/>
                </a:lnTo>
                <a:lnTo>
                  <a:pt x="409834" y="124336"/>
                </a:lnTo>
                <a:lnTo>
                  <a:pt x="414132" y="125089"/>
                </a:lnTo>
                <a:lnTo>
                  <a:pt x="418177" y="126097"/>
                </a:lnTo>
                <a:lnTo>
                  <a:pt x="421971" y="126349"/>
                </a:lnTo>
                <a:lnTo>
                  <a:pt x="425509" y="126349"/>
                </a:lnTo>
                <a:lnTo>
                  <a:pt x="432862" y="125920"/>
                </a:lnTo>
                <a:lnTo>
                  <a:pt x="457922" y="110745"/>
                </a:lnTo>
                <a:lnTo>
                  <a:pt x="422727" y="110745"/>
                </a:lnTo>
                <a:lnTo>
                  <a:pt x="418936" y="110241"/>
                </a:lnTo>
                <a:lnTo>
                  <a:pt x="410847" y="107219"/>
                </a:lnTo>
                <a:lnTo>
                  <a:pt x="406799" y="105206"/>
                </a:lnTo>
                <a:lnTo>
                  <a:pt x="403261" y="102689"/>
                </a:lnTo>
                <a:close/>
              </a:path>
              <a:path w="658494" h="126365">
                <a:moveTo>
                  <a:pt x="438405" y="39264"/>
                </a:moveTo>
                <a:lnTo>
                  <a:pt x="426015" y="39264"/>
                </a:lnTo>
                <a:lnTo>
                  <a:pt x="418177" y="41529"/>
                </a:lnTo>
                <a:lnTo>
                  <a:pt x="412363" y="46563"/>
                </a:lnTo>
                <a:lnTo>
                  <a:pt x="406296" y="51346"/>
                </a:lnTo>
                <a:lnTo>
                  <a:pt x="403388" y="57133"/>
                </a:lnTo>
                <a:lnTo>
                  <a:pt x="403261" y="70724"/>
                </a:lnTo>
                <a:lnTo>
                  <a:pt x="404777" y="75507"/>
                </a:lnTo>
                <a:lnTo>
                  <a:pt x="410847" y="83058"/>
                </a:lnTo>
                <a:lnTo>
                  <a:pt x="416154" y="86581"/>
                </a:lnTo>
                <a:lnTo>
                  <a:pt x="423234" y="89602"/>
                </a:lnTo>
                <a:lnTo>
                  <a:pt x="429554" y="91867"/>
                </a:lnTo>
                <a:lnTo>
                  <a:pt x="433601" y="94132"/>
                </a:lnTo>
                <a:lnTo>
                  <a:pt x="435877" y="95894"/>
                </a:lnTo>
                <a:lnTo>
                  <a:pt x="437899" y="97907"/>
                </a:lnTo>
                <a:lnTo>
                  <a:pt x="439162" y="100172"/>
                </a:lnTo>
                <a:lnTo>
                  <a:pt x="439162" y="105710"/>
                </a:lnTo>
                <a:lnTo>
                  <a:pt x="438152" y="107723"/>
                </a:lnTo>
                <a:lnTo>
                  <a:pt x="435877" y="108981"/>
                </a:lnTo>
                <a:lnTo>
                  <a:pt x="433854" y="110241"/>
                </a:lnTo>
                <a:lnTo>
                  <a:pt x="430566" y="110745"/>
                </a:lnTo>
                <a:lnTo>
                  <a:pt x="457922" y="110745"/>
                </a:lnTo>
                <a:lnTo>
                  <a:pt x="459135" y="108228"/>
                </a:lnTo>
                <a:lnTo>
                  <a:pt x="437899" y="75759"/>
                </a:lnTo>
                <a:lnTo>
                  <a:pt x="431579" y="73242"/>
                </a:lnTo>
                <a:lnTo>
                  <a:pt x="427785" y="71228"/>
                </a:lnTo>
                <a:lnTo>
                  <a:pt x="424246" y="68207"/>
                </a:lnTo>
                <a:lnTo>
                  <a:pt x="423234" y="65942"/>
                </a:lnTo>
                <a:lnTo>
                  <a:pt x="423234" y="60658"/>
                </a:lnTo>
                <a:lnTo>
                  <a:pt x="424246" y="58645"/>
                </a:lnTo>
                <a:lnTo>
                  <a:pt x="426269" y="57133"/>
                </a:lnTo>
                <a:lnTo>
                  <a:pt x="428544" y="55624"/>
                </a:lnTo>
                <a:lnTo>
                  <a:pt x="431326" y="54868"/>
                </a:lnTo>
                <a:lnTo>
                  <a:pt x="454584" y="54868"/>
                </a:lnTo>
                <a:lnTo>
                  <a:pt x="454584" y="42789"/>
                </a:lnTo>
                <a:lnTo>
                  <a:pt x="452058" y="41781"/>
                </a:lnTo>
                <a:lnTo>
                  <a:pt x="449023" y="40773"/>
                </a:lnTo>
                <a:lnTo>
                  <a:pt x="445482" y="40272"/>
                </a:lnTo>
                <a:lnTo>
                  <a:pt x="441691" y="39516"/>
                </a:lnTo>
                <a:lnTo>
                  <a:pt x="438405" y="39264"/>
                </a:lnTo>
                <a:close/>
              </a:path>
              <a:path w="658494" h="126365">
                <a:moveTo>
                  <a:pt x="454584" y="54868"/>
                </a:moveTo>
                <a:lnTo>
                  <a:pt x="438405" y="54868"/>
                </a:lnTo>
                <a:lnTo>
                  <a:pt x="441944" y="55624"/>
                </a:lnTo>
                <a:lnTo>
                  <a:pt x="445482" y="56881"/>
                </a:lnTo>
                <a:lnTo>
                  <a:pt x="448770" y="58141"/>
                </a:lnTo>
                <a:lnTo>
                  <a:pt x="451805" y="59650"/>
                </a:lnTo>
                <a:lnTo>
                  <a:pt x="454584" y="61160"/>
                </a:lnTo>
                <a:lnTo>
                  <a:pt x="454584" y="54868"/>
                </a:lnTo>
                <a:close/>
              </a:path>
              <a:path w="658494" h="126365">
                <a:moveTo>
                  <a:pt x="511723" y="39264"/>
                </a:moveTo>
                <a:lnTo>
                  <a:pt x="474093" y="57908"/>
                </a:lnTo>
                <a:lnTo>
                  <a:pt x="467480" y="84064"/>
                </a:lnTo>
                <a:lnTo>
                  <a:pt x="468191" y="93361"/>
                </a:lnTo>
                <a:lnTo>
                  <a:pt x="492288" y="123517"/>
                </a:lnTo>
                <a:lnTo>
                  <a:pt x="509701" y="126349"/>
                </a:lnTo>
                <a:lnTo>
                  <a:pt x="519230" y="125633"/>
                </a:lnTo>
                <a:lnTo>
                  <a:pt x="527715" y="123454"/>
                </a:lnTo>
                <a:lnTo>
                  <a:pt x="535158" y="119765"/>
                </a:lnTo>
                <a:lnTo>
                  <a:pt x="541557" y="114519"/>
                </a:lnTo>
                <a:lnTo>
                  <a:pt x="544919" y="110241"/>
                </a:lnTo>
                <a:lnTo>
                  <a:pt x="503634" y="110241"/>
                </a:lnTo>
                <a:lnTo>
                  <a:pt x="497817" y="107976"/>
                </a:lnTo>
                <a:lnTo>
                  <a:pt x="494026" y="103445"/>
                </a:lnTo>
                <a:lnTo>
                  <a:pt x="489981" y="98663"/>
                </a:lnTo>
                <a:lnTo>
                  <a:pt x="487959" y="92119"/>
                </a:lnTo>
                <a:lnTo>
                  <a:pt x="488036" y="74244"/>
                </a:lnTo>
                <a:lnTo>
                  <a:pt x="489981" y="67706"/>
                </a:lnTo>
                <a:lnTo>
                  <a:pt x="494026" y="62924"/>
                </a:lnTo>
                <a:lnTo>
                  <a:pt x="497817" y="58141"/>
                </a:lnTo>
                <a:lnTo>
                  <a:pt x="503634" y="55876"/>
                </a:lnTo>
                <a:lnTo>
                  <a:pt x="546000" y="55876"/>
                </a:lnTo>
                <a:lnTo>
                  <a:pt x="542317" y="51094"/>
                </a:lnTo>
                <a:lnTo>
                  <a:pt x="536292" y="45953"/>
                </a:lnTo>
                <a:lnTo>
                  <a:pt x="529201" y="42252"/>
                </a:lnTo>
                <a:lnTo>
                  <a:pt x="521020" y="40015"/>
                </a:lnTo>
                <a:lnTo>
                  <a:pt x="511723" y="39264"/>
                </a:lnTo>
                <a:close/>
              </a:path>
              <a:path w="658494" h="126365">
                <a:moveTo>
                  <a:pt x="546000" y="55876"/>
                </a:moveTo>
                <a:lnTo>
                  <a:pt x="517793" y="55876"/>
                </a:lnTo>
                <a:lnTo>
                  <a:pt x="523101" y="58141"/>
                </a:lnTo>
                <a:lnTo>
                  <a:pt x="527148" y="62672"/>
                </a:lnTo>
                <a:lnTo>
                  <a:pt x="530939" y="67202"/>
                </a:lnTo>
                <a:lnTo>
                  <a:pt x="532709" y="73998"/>
                </a:lnTo>
                <a:lnTo>
                  <a:pt x="532643" y="92119"/>
                </a:lnTo>
                <a:lnTo>
                  <a:pt x="530939" y="98663"/>
                </a:lnTo>
                <a:lnTo>
                  <a:pt x="527148" y="103445"/>
                </a:lnTo>
                <a:lnTo>
                  <a:pt x="523607" y="107976"/>
                </a:lnTo>
                <a:lnTo>
                  <a:pt x="518046" y="110241"/>
                </a:lnTo>
                <a:lnTo>
                  <a:pt x="544919" y="110241"/>
                </a:lnTo>
                <a:lnTo>
                  <a:pt x="546693" y="107976"/>
                </a:lnTo>
                <a:lnTo>
                  <a:pt x="550312" y="100487"/>
                </a:lnTo>
                <a:lnTo>
                  <a:pt x="552478" y="91867"/>
                </a:lnTo>
                <a:lnTo>
                  <a:pt x="553188" y="82302"/>
                </a:lnTo>
                <a:lnTo>
                  <a:pt x="552520" y="72967"/>
                </a:lnTo>
                <a:lnTo>
                  <a:pt x="550502" y="64622"/>
                </a:lnTo>
                <a:lnTo>
                  <a:pt x="547109" y="57316"/>
                </a:lnTo>
                <a:lnTo>
                  <a:pt x="546000" y="55876"/>
                </a:lnTo>
                <a:close/>
              </a:path>
              <a:path w="658494" h="126365">
                <a:moveTo>
                  <a:pt x="638392" y="57385"/>
                </a:moveTo>
                <a:lnTo>
                  <a:pt x="618416" y="57385"/>
                </a:lnTo>
                <a:lnTo>
                  <a:pt x="618504" y="109233"/>
                </a:lnTo>
                <a:lnTo>
                  <a:pt x="620692" y="115524"/>
                </a:lnTo>
                <a:lnTo>
                  <a:pt x="624739" y="119806"/>
                </a:lnTo>
                <a:lnTo>
                  <a:pt x="628784" y="124336"/>
                </a:lnTo>
                <a:lnTo>
                  <a:pt x="635104" y="126349"/>
                </a:lnTo>
                <a:lnTo>
                  <a:pt x="646228" y="126349"/>
                </a:lnTo>
                <a:lnTo>
                  <a:pt x="649010" y="126097"/>
                </a:lnTo>
                <a:lnTo>
                  <a:pt x="652045" y="125593"/>
                </a:lnTo>
                <a:lnTo>
                  <a:pt x="654824" y="125089"/>
                </a:lnTo>
                <a:lnTo>
                  <a:pt x="656849" y="124336"/>
                </a:lnTo>
                <a:lnTo>
                  <a:pt x="658112" y="123580"/>
                </a:lnTo>
                <a:lnTo>
                  <a:pt x="658112" y="110241"/>
                </a:lnTo>
                <a:lnTo>
                  <a:pt x="645975" y="110241"/>
                </a:lnTo>
                <a:lnTo>
                  <a:pt x="642943" y="109233"/>
                </a:lnTo>
                <a:lnTo>
                  <a:pt x="641171" y="106968"/>
                </a:lnTo>
                <a:lnTo>
                  <a:pt x="639149" y="104954"/>
                </a:lnTo>
                <a:lnTo>
                  <a:pt x="638392" y="101432"/>
                </a:lnTo>
                <a:lnTo>
                  <a:pt x="638392" y="57385"/>
                </a:lnTo>
                <a:close/>
              </a:path>
              <a:path w="658494" h="126365">
                <a:moveTo>
                  <a:pt x="589342" y="57385"/>
                </a:moveTo>
                <a:lnTo>
                  <a:pt x="569369" y="57385"/>
                </a:lnTo>
                <a:lnTo>
                  <a:pt x="569369" y="124336"/>
                </a:lnTo>
                <a:lnTo>
                  <a:pt x="589342" y="124336"/>
                </a:lnTo>
                <a:lnTo>
                  <a:pt x="589342" y="57385"/>
                </a:lnTo>
                <a:close/>
              </a:path>
              <a:path w="658494" h="126365">
                <a:moveTo>
                  <a:pt x="658112" y="107472"/>
                </a:moveTo>
                <a:lnTo>
                  <a:pt x="651032" y="110241"/>
                </a:lnTo>
                <a:lnTo>
                  <a:pt x="658112" y="110241"/>
                </a:lnTo>
                <a:lnTo>
                  <a:pt x="658112" y="107472"/>
                </a:lnTo>
                <a:close/>
              </a:path>
              <a:path w="658494" h="126365">
                <a:moveTo>
                  <a:pt x="658112" y="41277"/>
                </a:moveTo>
                <a:lnTo>
                  <a:pt x="555463" y="41277"/>
                </a:lnTo>
                <a:lnTo>
                  <a:pt x="555463" y="57385"/>
                </a:lnTo>
                <a:lnTo>
                  <a:pt x="658112" y="57385"/>
                </a:lnTo>
                <a:lnTo>
                  <a:pt x="658112" y="41277"/>
                </a:lnTo>
                <a:close/>
              </a:path>
              <a:path w="658494" h="126365">
                <a:moveTo>
                  <a:pt x="604513" y="0"/>
                </a:moveTo>
                <a:lnTo>
                  <a:pt x="590861" y="0"/>
                </a:lnTo>
                <a:lnTo>
                  <a:pt x="583528" y="2769"/>
                </a:lnTo>
                <a:lnTo>
                  <a:pt x="577965" y="8307"/>
                </a:lnTo>
                <a:lnTo>
                  <a:pt x="572151" y="13843"/>
                </a:lnTo>
                <a:lnTo>
                  <a:pt x="569369" y="20890"/>
                </a:lnTo>
                <a:lnTo>
                  <a:pt x="569369" y="41277"/>
                </a:lnTo>
                <a:lnTo>
                  <a:pt x="589342" y="41277"/>
                </a:lnTo>
                <a:lnTo>
                  <a:pt x="589342" y="26177"/>
                </a:lnTo>
                <a:lnTo>
                  <a:pt x="590354" y="22402"/>
                </a:lnTo>
                <a:lnTo>
                  <a:pt x="594905" y="17368"/>
                </a:lnTo>
                <a:lnTo>
                  <a:pt x="597937" y="16108"/>
                </a:lnTo>
                <a:lnTo>
                  <a:pt x="611087" y="16108"/>
                </a:lnTo>
                <a:lnTo>
                  <a:pt x="611087" y="1260"/>
                </a:lnTo>
                <a:lnTo>
                  <a:pt x="609821" y="756"/>
                </a:lnTo>
                <a:lnTo>
                  <a:pt x="604513" y="0"/>
                </a:lnTo>
                <a:close/>
              </a:path>
              <a:path w="658494" h="126365">
                <a:moveTo>
                  <a:pt x="638392" y="16612"/>
                </a:moveTo>
                <a:lnTo>
                  <a:pt x="618416" y="22651"/>
                </a:lnTo>
                <a:lnTo>
                  <a:pt x="618416" y="41277"/>
                </a:lnTo>
                <a:lnTo>
                  <a:pt x="638392" y="41277"/>
                </a:lnTo>
                <a:lnTo>
                  <a:pt x="638392" y="16612"/>
                </a:lnTo>
                <a:close/>
              </a:path>
              <a:path w="658494" h="126365">
                <a:moveTo>
                  <a:pt x="611087" y="16108"/>
                </a:moveTo>
                <a:lnTo>
                  <a:pt x="604260" y="16108"/>
                </a:lnTo>
                <a:lnTo>
                  <a:pt x="606029" y="16360"/>
                </a:lnTo>
                <a:lnTo>
                  <a:pt x="607799" y="16864"/>
                </a:lnTo>
                <a:lnTo>
                  <a:pt x="609315" y="17368"/>
                </a:lnTo>
                <a:lnTo>
                  <a:pt x="610580" y="17872"/>
                </a:lnTo>
                <a:lnTo>
                  <a:pt x="611087" y="18373"/>
                </a:lnTo>
                <a:lnTo>
                  <a:pt x="611087" y="16108"/>
                </a:lnTo>
                <a:close/>
              </a:path>
            </a:pathLst>
          </a:custGeom>
          <a:solidFill>
            <a:srgbClr val="FFFFFF"/>
          </a:solidFill>
        </p:spPr>
        <p:txBody>
          <a:bodyPr wrap="square" lIns="0" tIns="0" rIns="0" bIns="0" rtlCol="0"/>
          <a:lstStyle/>
          <a:p>
            <a:endParaRPr/>
          </a:p>
        </p:txBody>
      </p:sp>
      <p:sp>
        <p:nvSpPr>
          <p:cNvPr id="5" name="object 5"/>
          <p:cNvSpPr/>
          <p:nvPr/>
        </p:nvSpPr>
        <p:spPr>
          <a:xfrm>
            <a:off x="440436" y="483106"/>
            <a:ext cx="194169" cy="193295"/>
          </a:xfrm>
          <a:prstGeom prst="rect">
            <a:avLst/>
          </a:prstGeom>
          <a:blipFill>
            <a:blip r:embed="rId3" cstate="print"/>
            <a:stretch>
              <a:fillRect/>
            </a:stretch>
          </a:blipFill>
        </p:spPr>
        <p:txBody>
          <a:bodyPr wrap="square" lIns="0" tIns="0" rIns="0" bIns="0" rtlCol="0"/>
          <a:lstStyle/>
          <a:p>
            <a:endParaRPr/>
          </a:p>
        </p:txBody>
      </p:sp>
      <p:sp>
        <p:nvSpPr>
          <p:cNvPr id="6" name="object 6"/>
          <p:cNvSpPr txBox="1">
            <a:spLocks noGrp="1"/>
          </p:cNvSpPr>
          <p:nvPr>
            <p:ph type="title"/>
          </p:nvPr>
        </p:nvSpPr>
        <p:spPr>
          <a:xfrm>
            <a:off x="403047" y="3953078"/>
            <a:ext cx="9792335" cy="757555"/>
          </a:xfrm>
          <a:prstGeom prst="rect">
            <a:avLst/>
          </a:prstGeom>
        </p:spPr>
        <p:txBody>
          <a:bodyPr vert="horz" wrap="square" lIns="0" tIns="12700" rIns="0" bIns="0" rtlCol="0">
            <a:spAutoFit/>
          </a:bodyPr>
          <a:lstStyle/>
          <a:p>
            <a:pPr marL="12700">
              <a:lnSpc>
                <a:spcPct val="100000"/>
              </a:lnSpc>
              <a:spcBef>
                <a:spcPts val="100"/>
              </a:spcBef>
            </a:pPr>
            <a:r>
              <a:rPr sz="4800" b="0" spc="-40" dirty="0">
                <a:latin typeface="Calibri Light"/>
                <a:cs typeface="Calibri Light"/>
              </a:rPr>
              <a:t>Design </a:t>
            </a:r>
            <a:r>
              <a:rPr sz="4800" b="0" spc="-75" dirty="0">
                <a:latin typeface="Calibri Light"/>
                <a:cs typeface="Calibri Light"/>
              </a:rPr>
              <a:t>for </a:t>
            </a:r>
            <a:r>
              <a:rPr sz="4800" b="0" spc="-55" dirty="0">
                <a:latin typeface="Calibri Light"/>
                <a:cs typeface="Calibri Light"/>
              </a:rPr>
              <a:t>Identity </a:t>
            </a:r>
            <a:r>
              <a:rPr sz="4800" b="0" spc="-35" dirty="0">
                <a:latin typeface="Calibri Light"/>
                <a:cs typeface="Calibri Light"/>
              </a:rPr>
              <a:t>and </a:t>
            </a:r>
            <a:r>
              <a:rPr sz="4800" b="0" spc="-45" dirty="0">
                <a:latin typeface="Calibri Light"/>
                <a:cs typeface="Calibri Light"/>
              </a:rPr>
              <a:t>Security</a:t>
            </a:r>
            <a:r>
              <a:rPr sz="4800" b="0" spc="-355" dirty="0">
                <a:latin typeface="Calibri Light"/>
                <a:cs typeface="Calibri Light"/>
              </a:rPr>
              <a:t> </a:t>
            </a:r>
            <a:r>
              <a:rPr sz="4800" b="0" spc="-50" dirty="0">
                <a:latin typeface="Calibri Light"/>
                <a:cs typeface="Calibri Light"/>
              </a:rPr>
              <a:t>(20-25%)</a:t>
            </a:r>
            <a:endParaRPr sz="4800">
              <a:latin typeface="Calibri Light"/>
              <a:cs typeface="Calibri Light"/>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630123" y="1355529"/>
            <a:ext cx="10849610" cy="2951480"/>
          </a:xfrm>
          <a:prstGeom prst="rect">
            <a:avLst/>
          </a:prstGeom>
        </p:spPr>
        <p:txBody>
          <a:bodyPr vert="horz" wrap="square" lIns="0" tIns="47625" rIns="0" bIns="0" rtlCol="0">
            <a:spAutoFit/>
          </a:bodyPr>
          <a:lstStyle/>
          <a:p>
            <a:pPr marL="245745" indent="-233045">
              <a:lnSpc>
                <a:spcPct val="100000"/>
              </a:lnSpc>
              <a:spcBef>
                <a:spcPts val="375"/>
              </a:spcBef>
              <a:buFont typeface="Arial"/>
              <a:buChar char="•"/>
              <a:tabLst>
                <a:tab pos="246379" algn="l"/>
              </a:tabLst>
            </a:pPr>
            <a:r>
              <a:rPr sz="2850" spc="-20" dirty="0">
                <a:solidFill>
                  <a:srgbClr val="00AFEF"/>
                </a:solidFill>
                <a:latin typeface="Calibri"/>
                <a:cs typeface="Calibri"/>
              </a:rPr>
              <a:t>Integrates </a:t>
            </a:r>
            <a:r>
              <a:rPr sz="2850" dirty="0">
                <a:solidFill>
                  <a:srgbClr val="00AFEF"/>
                </a:solidFill>
                <a:latin typeface="Calibri"/>
                <a:cs typeface="Calibri"/>
              </a:rPr>
              <a:t>AD DS with </a:t>
            </a:r>
            <a:r>
              <a:rPr sz="2850" spc="-10" dirty="0">
                <a:solidFill>
                  <a:srgbClr val="00AFEF"/>
                </a:solidFill>
                <a:latin typeface="Calibri"/>
                <a:cs typeface="Calibri"/>
              </a:rPr>
              <a:t>Azure</a:t>
            </a:r>
            <a:r>
              <a:rPr sz="2850" spc="45" dirty="0">
                <a:solidFill>
                  <a:srgbClr val="00AFEF"/>
                </a:solidFill>
                <a:latin typeface="Calibri"/>
                <a:cs typeface="Calibri"/>
              </a:rPr>
              <a:t> </a:t>
            </a:r>
            <a:r>
              <a:rPr sz="2850" dirty="0">
                <a:solidFill>
                  <a:srgbClr val="00AFEF"/>
                </a:solidFill>
                <a:latin typeface="Calibri"/>
                <a:cs typeface="Calibri"/>
              </a:rPr>
              <a:t>AD:</a:t>
            </a:r>
            <a:endParaRPr sz="2850">
              <a:latin typeface="Calibri"/>
              <a:cs typeface="Calibri"/>
            </a:endParaRPr>
          </a:p>
          <a:p>
            <a:pPr marL="712470" marR="5080" lvl="1" indent="-233679">
              <a:lnSpc>
                <a:spcPts val="2650"/>
              </a:lnSpc>
              <a:spcBef>
                <a:spcPts val="560"/>
              </a:spcBef>
              <a:buFont typeface="Arial"/>
              <a:buChar char="•"/>
              <a:tabLst>
                <a:tab pos="713105" algn="l"/>
              </a:tabLst>
            </a:pPr>
            <a:r>
              <a:rPr sz="2450" spc="-10" dirty="0">
                <a:latin typeface="Calibri"/>
                <a:cs typeface="Calibri"/>
              </a:rPr>
              <a:t>Implements </a:t>
            </a:r>
            <a:r>
              <a:rPr sz="2450" dirty="0">
                <a:latin typeface="Calibri"/>
                <a:cs typeface="Calibri"/>
              </a:rPr>
              <a:t>a </a:t>
            </a:r>
            <a:r>
              <a:rPr sz="2450" spc="-10" dirty="0">
                <a:latin typeface="Calibri"/>
                <a:cs typeface="Calibri"/>
              </a:rPr>
              <a:t>common </a:t>
            </a:r>
            <a:r>
              <a:rPr sz="2450" spc="-5" dirty="0">
                <a:latin typeface="Calibri"/>
                <a:cs typeface="Calibri"/>
              </a:rPr>
              <a:t>identity </a:t>
            </a:r>
            <a:r>
              <a:rPr sz="2450" spc="-20" dirty="0">
                <a:latin typeface="Calibri"/>
                <a:cs typeface="Calibri"/>
              </a:rPr>
              <a:t>for </a:t>
            </a:r>
            <a:r>
              <a:rPr sz="2450" spc="-10" dirty="0">
                <a:latin typeface="Calibri"/>
                <a:cs typeface="Calibri"/>
              </a:rPr>
              <a:t>your </a:t>
            </a:r>
            <a:r>
              <a:rPr sz="2450" spc="-15" dirty="0">
                <a:latin typeface="Calibri"/>
                <a:cs typeface="Calibri"/>
              </a:rPr>
              <a:t>users </a:t>
            </a:r>
            <a:r>
              <a:rPr sz="2450" spc="-10" dirty="0">
                <a:latin typeface="Calibri"/>
                <a:cs typeface="Calibri"/>
              </a:rPr>
              <a:t>across Azure, Office </a:t>
            </a:r>
            <a:r>
              <a:rPr sz="2450" spc="-5" dirty="0">
                <a:latin typeface="Calibri"/>
                <a:cs typeface="Calibri"/>
              </a:rPr>
              <a:t>365, </a:t>
            </a:r>
            <a:r>
              <a:rPr sz="2450" dirty="0">
                <a:latin typeface="Calibri"/>
                <a:cs typeface="Calibri"/>
              </a:rPr>
              <a:t>and </a:t>
            </a:r>
            <a:r>
              <a:rPr sz="2450" spc="-5" dirty="0">
                <a:latin typeface="Calibri"/>
                <a:cs typeface="Calibri"/>
              </a:rPr>
              <a:t>SaaS  apps</a:t>
            </a:r>
            <a:endParaRPr sz="2450">
              <a:latin typeface="Calibri"/>
              <a:cs typeface="Calibri"/>
            </a:endParaRPr>
          </a:p>
          <a:p>
            <a:pPr marL="245745" indent="-233045">
              <a:lnSpc>
                <a:spcPct val="100000"/>
              </a:lnSpc>
              <a:spcBef>
                <a:spcPts val="595"/>
              </a:spcBef>
              <a:buFont typeface="Arial"/>
              <a:buChar char="•"/>
              <a:tabLst>
                <a:tab pos="246379" algn="l"/>
              </a:tabLst>
            </a:pPr>
            <a:r>
              <a:rPr sz="2850" spc="-10" dirty="0">
                <a:solidFill>
                  <a:srgbClr val="00AFEF"/>
                </a:solidFill>
                <a:latin typeface="Calibri"/>
                <a:cs typeface="Calibri"/>
              </a:rPr>
              <a:t>Provides </a:t>
            </a:r>
            <a:r>
              <a:rPr sz="2850" spc="-5" dirty="0">
                <a:solidFill>
                  <a:srgbClr val="00AFEF"/>
                </a:solidFill>
                <a:latin typeface="Calibri"/>
                <a:cs typeface="Calibri"/>
              </a:rPr>
              <a:t>support</a:t>
            </a:r>
            <a:r>
              <a:rPr sz="2850" spc="-20" dirty="0">
                <a:solidFill>
                  <a:srgbClr val="00AFEF"/>
                </a:solidFill>
                <a:latin typeface="Calibri"/>
                <a:cs typeface="Calibri"/>
              </a:rPr>
              <a:t> for:</a:t>
            </a:r>
            <a:endParaRPr sz="2850">
              <a:latin typeface="Calibri"/>
              <a:cs typeface="Calibri"/>
            </a:endParaRPr>
          </a:p>
          <a:p>
            <a:pPr marL="712470" lvl="1" indent="-233679">
              <a:lnSpc>
                <a:spcPct val="100000"/>
              </a:lnSpc>
              <a:spcBef>
                <a:spcPts val="235"/>
              </a:spcBef>
              <a:buFont typeface="Arial"/>
              <a:buChar char="•"/>
              <a:tabLst>
                <a:tab pos="713105" algn="l"/>
              </a:tabLst>
            </a:pPr>
            <a:r>
              <a:rPr sz="2450" b="1" spc="-15" dirty="0">
                <a:latin typeface="Calibri"/>
                <a:cs typeface="Calibri"/>
              </a:rPr>
              <a:t>Sync </a:t>
            </a:r>
            <a:r>
              <a:rPr sz="2450" b="1" spc="-5" dirty="0">
                <a:latin typeface="Calibri"/>
                <a:cs typeface="Calibri"/>
              </a:rPr>
              <a:t>Services: </a:t>
            </a:r>
            <a:r>
              <a:rPr sz="2450" spc="-20" dirty="0">
                <a:latin typeface="Calibri"/>
                <a:cs typeface="Calibri"/>
              </a:rPr>
              <a:t>synchronize </a:t>
            </a:r>
            <a:r>
              <a:rPr sz="2450" spc="-5" dirty="0">
                <a:latin typeface="Calibri"/>
                <a:cs typeface="Calibri"/>
              </a:rPr>
              <a:t>AD DS objects, such </a:t>
            </a:r>
            <a:r>
              <a:rPr sz="2450" dirty="0">
                <a:latin typeface="Calibri"/>
                <a:cs typeface="Calibri"/>
              </a:rPr>
              <a:t>as </a:t>
            </a:r>
            <a:r>
              <a:rPr sz="2450" spc="-15" dirty="0">
                <a:latin typeface="Calibri"/>
                <a:cs typeface="Calibri"/>
              </a:rPr>
              <a:t>users </a:t>
            </a:r>
            <a:r>
              <a:rPr sz="2450" spc="-5" dirty="0">
                <a:latin typeface="Calibri"/>
                <a:cs typeface="Calibri"/>
              </a:rPr>
              <a:t>and</a:t>
            </a:r>
            <a:r>
              <a:rPr sz="2450" spc="55" dirty="0">
                <a:latin typeface="Calibri"/>
                <a:cs typeface="Calibri"/>
              </a:rPr>
              <a:t> </a:t>
            </a:r>
            <a:r>
              <a:rPr sz="2450" spc="-15" dirty="0">
                <a:latin typeface="Calibri"/>
                <a:cs typeface="Calibri"/>
              </a:rPr>
              <a:t>groups.</a:t>
            </a:r>
            <a:endParaRPr sz="2450">
              <a:latin typeface="Calibri"/>
              <a:cs typeface="Calibri"/>
            </a:endParaRPr>
          </a:p>
          <a:p>
            <a:pPr marL="712470" lvl="1" indent="-233679">
              <a:lnSpc>
                <a:spcPct val="100000"/>
              </a:lnSpc>
              <a:spcBef>
                <a:spcPts val="204"/>
              </a:spcBef>
              <a:buFont typeface="Arial"/>
              <a:buChar char="•"/>
              <a:tabLst>
                <a:tab pos="713105" algn="l"/>
              </a:tabLst>
            </a:pPr>
            <a:r>
              <a:rPr sz="2450" b="1" dirty="0">
                <a:latin typeface="Calibri"/>
                <a:cs typeface="Calibri"/>
              </a:rPr>
              <a:t>Health </a:t>
            </a:r>
            <a:r>
              <a:rPr sz="2450" b="1" spc="-5" dirty="0">
                <a:latin typeface="Calibri"/>
                <a:cs typeface="Calibri"/>
              </a:rPr>
              <a:t>Monitoring</a:t>
            </a:r>
            <a:r>
              <a:rPr sz="2450" spc="-5" dirty="0">
                <a:latin typeface="Calibri"/>
                <a:cs typeface="Calibri"/>
              </a:rPr>
              <a:t>: </a:t>
            </a:r>
            <a:r>
              <a:rPr sz="2450" spc="-25" dirty="0">
                <a:latin typeface="Calibri"/>
                <a:cs typeface="Calibri"/>
              </a:rPr>
              <a:t>offers </a:t>
            </a:r>
            <a:r>
              <a:rPr sz="2450" spc="-15" dirty="0">
                <a:latin typeface="Calibri"/>
                <a:cs typeface="Calibri"/>
              </a:rPr>
              <a:t>centralized</a:t>
            </a:r>
            <a:r>
              <a:rPr sz="2450" spc="-30" dirty="0">
                <a:latin typeface="Calibri"/>
                <a:cs typeface="Calibri"/>
              </a:rPr>
              <a:t> </a:t>
            </a:r>
            <a:r>
              <a:rPr sz="2450" spc="-10" dirty="0">
                <a:latin typeface="Calibri"/>
                <a:cs typeface="Calibri"/>
              </a:rPr>
              <a:t>monitoring</a:t>
            </a:r>
            <a:endParaRPr sz="2450">
              <a:latin typeface="Calibri"/>
              <a:cs typeface="Calibri"/>
            </a:endParaRPr>
          </a:p>
          <a:p>
            <a:pPr marL="712470" lvl="1" indent="-233679">
              <a:lnSpc>
                <a:spcPct val="100000"/>
              </a:lnSpc>
              <a:spcBef>
                <a:spcPts val="204"/>
              </a:spcBef>
              <a:buFont typeface="Arial"/>
              <a:buChar char="•"/>
              <a:tabLst>
                <a:tab pos="713105" algn="l"/>
              </a:tabLst>
            </a:pPr>
            <a:r>
              <a:rPr sz="2450" b="1" spc="-15" dirty="0">
                <a:latin typeface="Calibri"/>
                <a:cs typeface="Calibri"/>
              </a:rPr>
              <a:t>Federation: </a:t>
            </a:r>
            <a:r>
              <a:rPr sz="2450" spc="-5" dirty="0">
                <a:latin typeface="Calibri"/>
                <a:cs typeface="Calibri"/>
              </a:rPr>
              <a:t>simplifies </a:t>
            </a:r>
            <a:r>
              <a:rPr sz="2450" spc="-15" dirty="0">
                <a:latin typeface="Calibri"/>
                <a:cs typeface="Calibri"/>
              </a:rPr>
              <a:t>configuration </a:t>
            </a:r>
            <a:r>
              <a:rPr sz="2450" spc="-5" dirty="0">
                <a:latin typeface="Calibri"/>
                <a:cs typeface="Calibri"/>
              </a:rPr>
              <a:t>of AD</a:t>
            </a:r>
            <a:r>
              <a:rPr sz="2450" spc="-15" dirty="0">
                <a:latin typeface="Calibri"/>
                <a:cs typeface="Calibri"/>
              </a:rPr>
              <a:t> </a:t>
            </a:r>
            <a:r>
              <a:rPr sz="2450" spc="-20" dirty="0">
                <a:latin typeface="Calibri"/>
                <a:cs typeface="Calibri"/>
              </a:rPr>
              <a:t>FS</a:t>
            </a:r>
            <a:endParaRPr sz="2450">
              <a:latin typeface="Calibri"/>
              <a:cs typeface="Calibri"/>
            </a:endParaRPr>
          </a:p>
        </p:txBody>
      </p:sp>
      <p:sp>
        <p:nvSpPr>
          <p:cNvPr id="3" name="object 3"/>
          <p:cNvSpPr txBox="1">
            <a:spLocks noGrp="1"/>
          </p:cNvSpPr>
          <p:nvPr>
            <p:ph type="title"/>
          </p:nvPr>
        </p:nvSpPr>
        <p:spPr>
          <a:xfrm>
            <a:off x="630123" y="407619"/>
            <a:ext cx="4165600" cy="709930"/>
          </a:xfrm>
          <a:prstGeom prst="rect">
            <a:avLst/>
          </a:prstGeom>
        </p:spPr>
        <p:txBody>
          <a:bodyPr vert="horz" wrap="square" lIns="0" tIns="11430" rIns="0" bIns="0" rtlCol="0">
            <a:spAutoFit/>
          </a:bodyPr>
          <a:lstStyle/>
          <a:p>
            <a:pPr marL="12700">
              <a:lnSpc>
                <a:spcPct val="100000"/>
              </a:lnSpc>
              <a:spcBef>
                <a:spcPts val="90"/>
              </a:spcBef>
            </a:pPr>
            <a:r>
              <a:rPr sz="4500" b="0" spc="-25" dirty="0">
                <a:solidFill>
                  <a:srgbClr val="0078D3"/>
                </a:solidFill>
                <a:latin typeface="Calibri Light"/>
                <a:cs typeface="Calibri Light"/>
              </a:rPr>
              <a:t>Azure </a:t>
            </a:r>
            <a:r>
              <a:rPr sz="4500" b="0" spc="-10" dirty="0">
                <a:solidFill>
                  <a:srgbClr val="0078D3"/>
                </a:solidFill>
                <a:latin typeface="Calibri Light"/>
                <a:cs typeface="Calibri Light"/>
              </a:rPr>
              <a:t>AD</a:t>
            </a:r>
            <a:r>
              <a:rPr sz="4500" b="0" spc="-70" dirty="0">
                <a:solidFill>
                  <a:srgbClr val="0078D3"/>
                </a:solidFill>
                <a:latin typeface="Calibri Light"/>
                <a:cs typeface="Calibri Light"/>
              </a:rPr>
              <a:t> </a:t>
            </a:r>
            <a:r>
              <a:rPr sz="4500" b="0" spc="-10" dirty="0">
                <a:solidFill>
                  <a:srgbClr val="0078D3"/>
                </a:solidFill>
                <a:latin typeface="Calibri Light"/>
                <a:cs typeface="Calibri Light"/>
              </a:rPr>
              <a:t>Connect</a:t>
            </a:r>
            <a:endParaRPr sz="4500">
              <a:latin typeface="Calibri Light"/>
              <a:cs typeface="Calibri Light"/>
            </a:endParaRPr>
          </a:p>
        </p:txBody>
      </p:sp>
      <p:sp>
        <p:nvSpPr>
          <p:cNvPr id="4" name="object 4"/>
          <p:cNvSpPr/>
          <p:nvPr/>
        </p:nvSpPr>
        <p:spPr>
          <a:xfrm>
            <a:off x="7633716" y="3604259"/>
            <a:ext cx="4526280" cy="3236976"/>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487781" y="1664393"/>
            <a:ext cx="8463280" cy="1696720"/>
          </a:xfrm>
          <a:prstGeom prst="rect">
            <a:avLst/>
          </a:prstGeom>
        </p:spPr>
        <p:txBody>
          <a:bodyPr vert="horz" wrap="square" lIns="0" tIns="47625" rIns="0" bIns="0" rtlCol="0">
            <a:spAutoFit/>
          </a:bodyPr>
          <a:lstStyle/>
          <a:p>
            <a:pPr marL="245745" indent="-233045">
              <a:lnSpc>
                <a:spcPct val="100000"/>
              </a:lnSpc>
              <a:spcBef>
                <a:spcPts val="375"/>
              </a:spcBef>
              <a:buFont typeface="Arial"/>
              <a:buChar char="•"/>
              <a:tabLst>
                <a:tab pos="246379" algn="l"/>
              </a:tabLst>
            </a:pPr>
            <a:r>
              <a:rPr sz="2850" spc="-5" dirty="0">
                <a:solidFill>
                  <a:srgbClr val="00AFEF"/>
                </a:solidFill>
                <a:latin typeface="Calibri"/>
                <a:cs typeface="Calibri"/>
              </a:rPr>
              <a:t>Forms-based</a:t>
            </a:r>
            <a:r>
              <a:rPr sz="2850" spc="-10" dirty="0">
                <a:solidFill>
                  <a:srgbClr val="00AFEF"/>
                </a:solidFill>
                <a:latin typeface="Calibri"/>
                <a:cs typeface="Calibri"/>
              </a:rPr>
              <a:t> </a:t>
            </a:r>
            <a:r>
              <a:rPr sz="2850" spc="-5" dirty="0">
                <a:solidFill>
                  <a:srgbClr val="00AFEF"/>
                </a:solidFill>
                <a:latin typeface="Calibri"/>
                <a:cs typeface="Calibri"/>
              </a:rPr>
              <a:t>authentication:</a:t>
            </a:r>
            <a:endParaRPr sz="2850">
              <a:latin typeface="Calibri"/>
              <a:cs typeface="Calibri"/>
            </a:endParaRPr>
          </a:p>
          <a:p>
            <a:pPr marL="711835" lvl="1" indent="-233045">
              <a:lnSpc>
                <a:spcPct val="100000"/>
              </a:lnSpc>
              <a:spcBef>
                <a:spcPts val="229"/>
              </a:spcBef>
              <a:buFont typeface="Arial"/>
              <a:buChar char="•"/>
              <a:tabLst>
                <a:tab pos="712470" algn="l"/>
              </a:tabLst>
            </a:pPr>
            <a:r>
              <a:rPr sz="2450" spc="-15" dirty="0">
                <a:latin typeface="Calibri"/>
                <a:cs typeface="Calibri"/>
              </a:rPr>
              <a:t>Requires </a:t>
            </a:r>
            <a:r>
              <a:rPr sz="2450" spc="-5" dirty="0">
                <a:latin typeface="Calibri"/>
                <a:cs typeface="Calibri"/>
              </a:rPr>
              <a:t>use of </a:t>
            </a:r>
            <a:r>
              <a:rPr sz="2450" dirty="0">
                <a:latin typeface="Calibri"/>
                <a:cs typeface="Calibri"/>
              </a:rPr>
              <a:t>a </a:t>
            </a:r>
            <a:r>
              <a:rPr sz="2450" spc="-15" dirty="0">
                <a:latin typeface="Calibri"/>
                <a:cs typeface="Calibri"/>
              </a:rPr>
              <a:t>browser</a:t>
            </a:r>
            <a:r>
              <a:rPr sz="2450" spc="-40" dirty="0">
                <a:latin typeface="Calibri"/>
                <a:cs typeface="Calibri"/>
              </a:rPr>
              <a:t> </a:t>
            </a:r>
            <a:r>
              <a:rPr sz="2450" spc="-5" dirty="0">
                <a:latin typeface="Calibri"/>
                <a:cs typeface="Calibri"/>
              </a:rPr>
              <a:t>client</a:t>
            </a:r>
            <a:endParaRPr sz="2450">
              <a:latin typeface="Calibri"/>
              <a:cs typeface="Calibri"/>
            </a:endParaRPr>
          </a:p>
          <a:p>
            <a:pPr marL="711835" lvl="1" indent="-233045">
              <a:lnSpc>
                <a:spcPct val="100000"/>
              </a:lnSpc>
              <a:spcBef>
                <a:spcPts val="204"/>
              </a:spcBef>
              <a:buFont typeface="Arial"/>
              <a:buChar char="•"/>
              <a:tabLst>
                <a:tab pos="712470" algn="l"/>
              </a:tabLst>
            </a:pPr>
            <a:r>
              <a:rPr sz="2450" spc="-15" dirty="0">
                <a:latin typeface="Calibri"/>
                <a:cs typeface="Calibri"/>
              </a:rPr>
              <a:t>Requires </a:t>
            </a:r>
            <a:r>
              <a:rPr sz="2450" spc="-20" dirty="0">
                <a:latin typeface="Calibri"/>
                <a:cs typeface="Calibri"/>
              </a:rPr>
              <a:t>extra </a:t>
            </a:r>
            <a:r>
              <a:rPr sz="2450" spc="-10" dirty="0">
                <a:latin typeface="Calibri"/>
                <a:cs typeface="Calibri"/>
              </a:rPr>
              <a:t>measures </a:t>
            </a:r>
            <a:r>
              <a:rPr sz="2450" spc="-20" dirty="0">
                <a:latin typeface="Calibri"/>
                <a:cs typeface="Calibri"/>
              </a:rPr>
              <a:t>to prevent </a:t>
            </a:r>
            <a:r>
              <a:rPr sz="2450" spc="-10" dirty="0">
                <a:latin typeface="Calibri"/>
                <a:cs typeface="Calibri"/>
              </a:rPr>
              <a:t>cross-site request</a:t>
            </a:r>
            <a:r>
              <a:rPr sz="2450" spc="50" dirty="0">
                <a:latin typeface="Calibri"/>
                <a:cs typeface="Calibri"/>
              </a:rPr>
              <a:t> </a:t>
            </a:r>
            <a:r>
              <a:rPr sz="2450" spc="-20" dirty="0">
                <a:latin typeface="Calibri"/>
                <a:cs typeface="Calibri"/>
              </a:rPr>
              <a:t>forgery</a:t>
            </a:r>
            <a:endParaRPr sz="2450">
              <a:latin typeface="Calibri"/>
              <a:cs typeface="Calibri"/>
            </a:endParaRPr>
          </a:p>
          <a:p>
            <a:pPr marL="711835" lvl="1" indent="-233045">
              <a:lnSpc>
                <a:spcPct val="100000"/>
              </a:lnSpc>
              <a:spcBef>
                <a:spcPts val="204"/>
              </a:spcBef>
              <a:buFont typeface="Arial"/>
              <a:buChar char="•"/>
              <a:tabLst>
                <a:tab pos="712470" algn="l"/>
              </a:tabLst>
            </a:pPr>
            <a:r>
              <a:rPr sz="2450" spc="-5" dirty="0">
                <a:latin typeface="Calibri"/>
                <a:cs typeface="Calibri"/>
              </a:rPr>
              <a:t>Sends user </a:t>
            </a:r>
            <a:r>
              <a:rPr sz="2450" spc="-10" dirty="0">
                <a:latin typeface="Calibri"/>
                <a:cs typeface="Calibri"/>
              </a:rPr>
              <a:t>credentials </a:t>
            </a:r>
            <a:r>
              <a:rPr sz="2450" spc="-5" dirty="0">
                <a:latin typeface="Calibri"/>
                <a:cs typeface="Calibri"/>
              </a:rPr>
              <a:t>in</a:t>
            </a:r>
            <a:r>
              <a:rPr sz="2450" spc="-20" dirty="0">
                <a:latin typeface="Calibri"/>
                <a:cs typeface="Calibri"/>
              </a:rPr>
              <a:t> </a:t>
            </a:r>
            <a:r>
              <a:rPr sz="2450" spc="-15" dirty="0">
                <a:latin typeface="Calibri"/>
                <a:cs typeface="Calibri"/>
              </a:rPr>
              <a:t>plaintext</a:t>
            </a:r>
            <a:endParaRPr sz="2450">
              <a:latin typeface="Calibri"/>
              <a:cs typeface="Calibri"/>
            </a:endParaRPr>
          </a:p>
        </p:txBody>
      </p:sp>
      <p:sp>
        <p:nvSpPr>
          <p:cNvPr id="3" name="object 3"/>
          <p:cNvSpPr txBox="1"/>
          <p:nvPr/>
        </p:nvSpPr>
        <p:spPr>
          <a:xfrm>
            <a:off x="487781" y="3900220"/>
            <a:ext cx="5361940" cy="2096135"/>
          </a:xfrm>
          <a:prstGeom prst="rect">
            <a:avLst/>
          </a:prstGeom>
        </p:spPr>
        <p:txBody>
          <a:bodyPr vert="horz" wrap="square" lIns="0" tIns="47625" rIns="0" bIns="0" rtlCol="0">
            <a:spAutoFit/>
          </a:bodyPr>
          <a:lstStyle/>
          <a:p>
            <a:pPr marL="245745" indent="-233045">
              <a:lnSpc>
                <a:spcPct val="100000"/>
              </a:lnSpc>
              <a:spcBef>
                <a:spcPts val="375"/>
              </a:spcBef>
              <a:buFont typeface="Arial"/>
              <a:buChar char="•"/>
              <a:tabLst>
                <a:tab pos="246379" algn="l"/>
              </a:tabLst>
            </a:pPr>
            <a:r>
              <a:rPr sz="2850" spc="-5" dirty="0">
                <a:solidFill>
                  <a:srgbClr val="00AFEF"/>
                </a:solidFill>
                <a:latin typeface="Calibri"/>
                <a:cs typeface="Calibri"/>
              </a:rPr>
              <a:t>Windows-based</a:t>
            </a:r>
            <a:r>
              <a:rPr sz="2850" spc="-30" dirty="0">
                <a:solidFill>
                  <a:srgbClr val="00AFEF"/>
                </a:solidFill>
                <a:latin typeface="Calibri"/>
                <a:cs typeface="Calibri"/>
              </a:rPr>
              <a:t> </a:t>
            </a:r>
            <a:r>
              <a:rPr sz="2850" spc="-5" dirty="0">
                <a:solidFill>
                  <a:srgbClr val="00AFEF"/>
                </a:solidFill>
                <a:latin typeface="Calibri"/>
                <a:cs typeface="Calibri"/>
              </a:rPr>
              <a:t>authentication:</a:t>
            </a:r>
            <a:endParaRPr sz="2850">
              <a:latin typeface="Calibri"/>
              <a:cs typeface="Calibri"/>
            </a:endParaRPr>
          </a:p>
          <a:p>
            <a:pPr marL="711835" lvl="1" indent="-233045">
              <a:lnSpc>
                <a:spcPct val="100000"/>
              </a:lnSpc>
              <a:spcBef>
                <a:spcPts val="234"/>
              </a:spcBef>
              <a:buFont typeface="Arial"/>
              <a:buChar char="•"/>
              <a:tabLst>
                <a:tab pos="712470" algn="l"/>
              </a:tabLst>
            </a:pPr>
            <a:r>
              <a:rPr sz="2450" dirty="0">
                <a:latin typeface="Calibri"/>
                <a:cs typeface="Calibri"/>
              </a:rPr>
              <a:t>Not </a:t>
            </a:r>
            <a:r>
              <a:rPr sz="2450" spc="-10" dirty="0">
                <a:latin typeface="Calibri"/>
                <a:cs typeface="Calibri"/>
              </a:rPr>
              <a:t>suitable </a:t>
            </a:r>
            <a:r>
              <a:rPr sz="2450" spc="-25" dirty="0">
                <a:latin typeface="Calibri"/>
                <a:cs typeface="Calibri"/>
              </a:rPr>
              <a:t>for </a:t>
            </a:r>
            <a:r>
              <a:rPr sz="2450" spc="-10" dirty="0">
                <a:latin typeface="Calibri"/>
                <a:cs typeface="Calibri"/>
              </a:rPr>
              <a:t>internet</a:t>
            </a:r>
            <a:r>
              <a:rPr sz="2450" spc="-55" dirty="0">
                <a:latin typeface="Calibri"/>
                <a:cs typeface="Calibri"/>
              </a:rPr>
              <a:t> </a:t>
            </a:r>
            <a:r>
              <a:rPr sz="2450" spc="-5" dirty="0">
                <a:latin typeface="Calibri"/>
                <a:cs typeface="Calibri"/>
              </a:rPr>
              <a:t>applications</a:t>
            </a:r>
            <a:endParaRPr sz="2450">
              <a:latin typeface="Calibri"/>
              <a:cs typeface="Calibri"/>
            </a:endParaRPr>
          </a:p>
          <a:p>
            <a:pPr marL="711835" lvl="1" indent="-233045">
              <a:lnSpc>
                <a:spcPct val="100000"/>
              </a:lnSpc>
              <a:spcBef>
                <a:spcPts val="200"/>
              </a:spcBef>
              <a:buFont typeface="Arial"/>
              <a:buChar char="•"/>
              <a:tabLst>
                <a:tab pos="712470" algn="l"/>
              </a:tabLst>
            </a:pPr>
            <a:r>
              <a:rPr sz="2450" dirty="0">
                <a:latin typeface="Calibri"/>
                <a:cs typeface="Calibri"/>
              </a:rPr>
              <a:t>Does </a:t>
            </a:r>
            <a:r>
              <a:rPr sz="2450" spc="-5" dirty="0">
                <a:latin typeface="Calibri"/>
                <a:cs typeface="Calibri"/>
              </a:rPr>
              <a:t>not support </a:t>
            </a:r>
            <a:r>
              <a:rPr sz="2450" spc="-45" dirty="0">
                <a:latin typeface="Calibri"/>
                <a:cs typeface="Calibri"/>
              </a:rPr>
              <a:t>BYOD</a:t>
            </a:r>
            <a:r>
              <a:rPr sz="2450" spc="-65" dirty="0">
                <a:latin typeface="Calibri"/>
                <a:cs typeface="Calibri"/>
              </a:rPr>
              <a:t> </a:t>
            </a:r>
            <a:r>
              <a:rPr sz="2450" spc="-5" dirty="0">
                <a:latin typeface="Calibri"/>
                <a:cs typeface="Calibri"/>
              </a:rPr>
              <a:t>scenarios</a:t>
            </a:r>
            <a:endParaRPr sz="2450">
              <a:latin typeface="Calibri"/>
              <a:cs typeface="Calibri"/>
            </a:endParaRPr>
          </a:p>
          <a:p>
            <a:pPr marL="711835" lvl="1" indent="-233045">
              <a:lnSpc>
                <a:spcPct val="100000"/>
              </a:lnSpc>
              <a:spcBef>
                <a:spcPts val="210"/>
              </a:spcBef>
              <a:buFont typeface="Arial"/>
              <a:buChar char="•"/>
              <a:tabLst>
                <a:tab pos="712470" algn="l"/>
              </a:tabLst>
            </a:pPr>
            <a:r>
              <a:rPr sz="2450" spc="-10" dirty="0">
                <a:latin typeface="Calibri"/>
                <a:cs typeface="Calibri"/>
              </a:rPr>
              <a:t>Relies </a:t>
            </a:r>
            <a:r>
              <a:rPr sz="2450" spc="-5" dirty="0">
                <a:latin typeface="Calibri"/>
                <a:cs typeface="Calibri"/>
              </a:rPr>
              <a:t>on </a:t>
            </a:r>
            <a:r>
              <a:rPr sz="2450" spc="-15" dirty="0">
                <a:latin typeface="Calibri"/>
                <a:cs typeface="Calibri"/>
              </a:rPr>
              <a:t>Kerberos </a:t>
            </a:r>
            <a:r>
              <a:rPr sz="2450" spc="-5" dirty="0">
                <a:latin typeface="Calibri"/>
                <a:cs typeface="Calibri"/>
              </a:rPr>
              <a:t>or</a:t>
            </a:r>
            <a:r>
              <a:rPr sz="2450" spc="-50" dirty="0">
                <a:latin typeface="Calibri"/>
                <a:cs typeface="Calibri"/>
              </a:rPr>
              <a:t> </a:t>
            </a:r>
            <a:r>
              <a:rPr sz="2450" spc="-5" dirty="0">
                <a:latin typeface="Calibri"/>
                <a:cs typeface="Calibri"/>
              </a:rPr>
              <a:t>NTLM</a:t>
            </a:r>
            <a:endParaRPr sz="2450">
              <a:latin typeface="Calibri"/>
              <a:cs typeface="Calibri"/>
            </a:endParaRPr>
          </a:p>
          <a:p>
            <a:pPr marL="711835" lvl="1" indent="-233045">
              <a:lnSpc>
                <a:spcPct val="100000"/>
              </a:lnSpc>
              <a:spcBef>
                <a:spcPts val="204"/>
              </a:spcBef>
              <a:buFont typeface="Arial"/>
              <a:buChar char="•"/>
              <a:tabLst>
                <a:tab pos="712470" algn="l"/>
              </a:tabLst>
            </a:pPr>
            <a:r>
              <a:rPr sz="2450" spc="-15" dirty="0">
                <a:latin typeface="Calibri"/>
                <a:cs typeface="Calibri"/>
              </a:rPr>
              <a:t>Requires </a:t>
            </a:r>
            <a:r>
              <a:rPr sz="2450" spc="-5" dirty="0">
                <a:latin typeface="Calibri"/>
                <a:cs typeface="Calibri"/>
              </a:rPr>
              <a:t>domain-joined</a:t>
            </a:r>
            <a:r>
              <a:rPr sz="2450" spc="-35" dirty="0">
                <a:latin typeface="Calibri"/>
                <a:cs typeface="Calibri"/>
              </a:rPr>
              <a:t> </a:t>
            </a:r>
            <a:r>
              <a:rPr sz="2450" spc="-15" dirty="0">
                <a:latin typeface="Calibri"/>
                <a:cs typeface="Calibri"/>
              </a:rPr>
              <a:t>computers</a:t>
            </a:r>
            <a:endParaRPr sz="2450">
              <a:latin typeface="Calibri"/>
              <a:cs typeface="Calibri"/>
            </a:endParaRPr>
          </a:p>
        </p:txBody>
      </p:sp>
      <p:sp>
        <p:nvSpPr>
          <p:cNvPr id="4" name="object 4"/>
          <p:cNvSpPr txBox="1">
            <a:spLocks noGrp="1"/>
          </p:cNvSpPr>
          <p:nvPr>
            <p:ph type="title"/>
          </p:nvPr>
        </p:nvSpPr>
        <p:spPr>
          <a:xfrm>
            <a:off x="630123" y="508457"/>
            <a:ext cx="7198995" cy="709930"/>
          </a:xfrm>
          <a:prstGeom prst="rect">
            <a:avLst/>
          </a:prstGeom>
        </p:spPr>
        <p:txBody>
          <a:bodyPr vert="horz" wrap="square" lIns="0" tIns="11430" rIns="0" bIns="0" rtlCol="0">
            <a:spAutoFit/>
          </a:bodyPr>
          <a:lstStyle/>
          <a:p>
            <a:pPr marL="12700">
              <a:lnSpc>
                <a:spcPct val="100000"/>
              </a:lnSpc>
              <a:spcBef>
                <a:spcPts val="90"/>
              </a:spcBef>
            </a:pPr>
            <a:r>
              <a:rPr sz="4500" b="0" spc="-20" dirty="0">
                <a:solidFill>
                  <a:srgbClr val="0078D3"/>
                </a:solidFill>
                <a:latin typeface="Calibri Light"/>
                <a:cs typeface="Calibri Light"/>
              </a:rPr>
              <a:t>Legacy authentication</a:t>
            </a:r>
            <a:r>
              <a:rPr sz="4500" b="0" spc="20" dirty="0">
                <a:solidFill>
                  <a:srgbClr val="0078D3"/>
                </a:solidFill>
                <a:latin typeface="Calibri Light"/>
                <a:cs typeface="Calibri Light"/>
              </a:rPr>
              <a:t> </a:t>
            </a:r>
            <a:r>
              <a:rPr sz="4500" b="0" spc="-10" dirty="0">
                <a:solidFill>
                  <a:srgbClr val="0078D3"/>
                </a:solidFill>
                <a:latin typeface="Calibri Light"/>
                <a:cs typeface="Calibri Light"/>
              </a:rPr>
              <a:t>methods</a:t>
            </a:r>
            <a:endParaRPr sz="4500">
              <a:latin typeface="Calibri Light"/>
              <a:cs typeface="Calibri Light"/>
            </a:endParaRPr>
          </a:p>
        </p:txBody>
      </p:sp>
      <p:sp>
        <p:nvSpPr>
          <p:cNvPr id="5" name="object 5"/>
          <p:cNvSpPr/>
          <p:nvPr/>
        </p:nvSpPr>
        <p:spPr>
          <a:xfrm>
            <a:off x="5042153" y="934211"/>
            <a:ext cx="7080250" cy="3743325"/>
          </a:xfrm>
          <a:custGeom>
            <a:avLst/>
            <a:gdLst/>
            <a:ahLst/>
            <a:cxnLst/>
            <a:rect l="l" t="t" r="r" b="b"/>
            <a:pathLst>
              <a:path w="7080250" h="3743325">
                <a:moveTo>
                  <a:pt x="7079742" y="0"/>
                </a:moveTo>
                <a:lnTo>
                  <a:pt x="4386834" y="0"/>
                </a:lnTo>
                <a:lnTo>
                  <a:pt x="4386834" y="623824"/>
                </a:lnTo>
                <a:lnTo>
                  <a:pt x="0" y="1058290"/>
                </a:lnTo>
                <a:lnTo>
                  <a:pt x="4386834" y="1559560"/>
                </a:lnTo>
                <a:lnTo>
                  <a:pt x="4386834" y="3742944"/>
                </a:lnTo>
                <a:lnTo>
                  <a:pt x="7079742" y="3742944"/>
                </a:lnTo>
                <a:lnTo>
                  <a:pt x="7079742" y="0"/>
                </a:lnTo>
                <a:close/>
              </a:path>
            </a:pathLst>
          </a:custGeom>
          <a:solidFill>
            <a:srgbClr val="FF0000"/>
          </a:solidFill>
        </p:spPr>
        <p:txBody>
          <a:bodyPr wrap="square" lIns="0" tIns="0" rIns="0" bIns="0" rtlCol="0"/>
          <a:lstStyle/>
          <a:p>
            <a:endParaRPr/>
          </a:p>
        </p:txBody>
      </p:sp>
      <p:sp>
        <p:nvSpPr>
          <p:cNvPr id="6" name="object 6"/>
          <p:cNvSpPr/>
          <p:nvPr/>
        </p:nvSpPr>
        <p:spPr>
          <a:xfrm>
            <a:off x="5042153" y="934211"/>
            <a:ext cx="7080250" cy="3743325"/>
          </a:xfrm>
          <a:custGeom>
            <a:avLst/>
            <a:gdLst/>
            <a:ahLst/>
            <a:cxnLst/>
            <a:rect l="l" t="t" r="r" b="b"/>
            <a:pathLst>
              <a:path w="7080250" h="3743325">
                <a:moveTo>
                  <a:pt x="4386834" y="0"/>
                </a:moveTo>
                <a:lnTo>
                  <a:pt x="4835652" y="0"/>
                </a:lnTo>
                <a:lnTo>
                  <a:pt x="5508879" y="0"/>
                </a:lnTo>
                <a:lnTo>
                  <a:pt x="7079742" y="0"/>
                </a:lnTo>
                <a:lnTo>
                  <a:pt x="7079742" y="623824"/>
                </a:lnTo>
                <a:lnTo>
                  <a:pt x="7079742" y="1559560"/>
                </a:lnTo>
                <a:lnTo>
                  <a:pt x="7079742" y="3742944"/>
                </a:lnTo>
                <a:lnTo>
                  <a:pt x="5508879" y="3742944"/>
                </a:lnTo>
                <a:lnTo>
                  <a:pt x="4835652" y="3742944"/>
                </a:lnTo>
                <a:lnTo>
                  <a:pt x="4386834" y="3742944"/>
                </a:lnTo>
                <a:lnTo>
                  <a:pt x="4386834" y="1559560"/>
                </a:lnTo>
                <a:lnTo>
                  <a:pt x="0" y="1058290"/>
                </a:lnTo>
                <a:lnTo>
                  <a:pt x="4386834" y="623824"/>
                </a:lnTo>
                <a:lnTo>
                  <a:pt x="4386834" y="0"/>
                </a:lnTo>
                <a:close/>
              </a:path>
            </a:pathLst>
          </a:custGeom>
          <a:ln w="12192">
            <a:solidFill>
              <a:srgbClr val="2E528F"/>
            </a:solidFill>
          </a:ln>
        </p:spPr>
        <p:txBody>
          <a:bodyPr wrap="square" lIns="0" tIns="0" rIns="0" bIns="0" rtlCol="0"/>
          <a:lstStyle/>
          <a:p>
            <a:endParaRPr/>
          </a:p>
        </p:txBody>
      </p:sp>
      <p:sp>
        <p:nvSpPr>
          <p:cNvPr id="7" name="object 7"/>
          <p:cNvSpPr txBox="1"/>
          <p:nvPr/>
        </p:nvSpPr>
        <p:spPr>
          <a:xfrm>
            <a:off x="9541256" y="1269238"/>
            <a:ext cx="2469515" cy="2769235"/>
          </a:xfrm>
          <a:prstGeom prst="rect">
            <a:avLst/>
          </a:prstGeom>
        </p:spPr>
        <p:txBody>
          <a:bodyPr vert="horz" wrap="square" lIns="0" tIns="12700" rIns="0" bIns="0" rtlCol="0">
            <a:spAutoFit/>
          </a:bodyPr>
          <a:lstStyle/>
          <a:p>
            <a:pPr marL="812800">
              <a:lnSpc>
                <a:spcPct val="100000"/>
              </a:lnSpc>
              <a:spcBef>
                <a:spcPts val="100"/>
              </a:spcBef>
            </a:pPr>
            <a:r>
              <a:rPr sz="1800" spc="-5" dirty="0">
                <a:solidFill>
                  <a:srgbClr val="FFFFFF"/>
                </a:solidFill>
                <a:latin typeface="Calibri"/>
                <a:cs typeface="Calibri"/>
              </a:rPr>
              <a:t>Example:</a:t>
            </a:r>
            <a:endParaRPr sz="1800">
              <a:latin typeface="Calibri"/>
              <a:cs typeface="Calibri"/>
            </a:endParaRPr>
          </a:p>
          <a:p>
            <a:pPr marL="12065" marR="5080" indent="-635" algn="ctr">
              <a:lnSpc>
                <a:spcPct val="100000"/>
              </a:lnSpc>
            </a:pPr>
            <a:r>
              <a:rPr sz="1800" dirty="0">
                <a:solidFill>
                  <a:srgbClr val="FFFFFF"/>
                </a:solidFill>
                <a:latin typeface="Calibri"/>
                <a:cs typeface="Calibri"/>
              </a:rPr>
              <a:t>If </a:t>
            </a:r>
            <a:r>
              <a:rPr sz="1800" spc="-10" dirty="0">
                <a:solidFill>
                  <a:srgbClr val="FFFFFF"/>
                </a:solidFill>
                <a:latin typeface="Calibri"/>
                <a:cs typeface="Calibri"/>
              </a:rPr>
              <a:t>you are </a:t>
            </a:r>
            <a:r>
              <a:rPr sz="1800" spc="-5" dirty="0">
                <a:solidFill>
                  <a:srgbClr val="FFFFFF"/>
                </a:solidFill>
                <a:latin typeface="Calibri"/>
                <a:cs typeface="Calibri"/>
              </a:rPr>
              <a:t>moving </a:t>
            </a:r>
            <a:r>
              <a:rPr sz="1800" dirty="0">
                <a:solidFill>
                  <a:srgbClr val="FFFFFF"/>
                </a:solidFill>
                <a:latin typeface="Calibri"/>
                <a:cs typeface="Calibri"/>
              </a:rPr>
              <a:t>an  </a:t>
            </a:r>
            <a:r>
              <a:rPr sz="1800" spc="-35" dirty="0">
                <a:solidFill>
                  <a:srgbClr val="FFFFFF"/>
                </a:solidFill>
                <a:latin typeface="Calibri"/>
                <a:cs typeface="Calibri"/>
              </a:rPr>
              <a:t>ASP.NET </a:t>
            </a:r>
            <a:r>
              <a:rPr sz="1800" spc="-5" dirty="0">
                <a:solidFill>
                  <a:srgbClr val="FFFFFF"/>
                </a:solidFill>
                <a:latin typeface="Calibri"/>
                <a:cs typeface="Calibri"/>
              </a:rPr>
              <a:t>forms-based</a:t>
            </a:r>
            <a:r>
              <a:rPr sz="1800" spc="-80" dirty="0">
                <a:solidFill>
                  <a:srgbClr val="FFFFFF"/>
                </a:solidFill>
                <a:latin typeface="Calibri"/>
                <a:cs typeface="Calibri"/>
              </a:rPr>
              <a:t> </a:t>
            </a:r>
            <a:r>
              <a:rPr sz="1800" dirty="0">
                <a:solidFill>
                  <a:srgbClr val="FFFFFF"/>
                </a:solidFill>
                <a:latin typeface="Calibri"/>
                <a:cs typeface="Calibri"/>
              </a:rPr>
              <a:t>auth  </a:t>
            </a:r>
            <a:r>
              <a:rPr sz="1800" spc="-5" dirty="0">
                <a:solidFill>
                  <a:srgbClr val="FFFFFF"/>
                </a:solidFill>
                <a:latin typeface="Calibri"/>
                <a:cs typeface="Calibri"/>
              </a:rPr>
              <a:t>application </a:t>
            </a:r>
            <a:r>
              <a:rPr sz="1800" spc="-10" dirty="0">
                <a:solidFill>
                  <a:srgbClr val="FFFFFF"/>
                </a:solidFill>
                <a:latin typeface="Calibri"/>
                <a:cs typeface="Calibri"/>
              </a:rPr>
              <a:t>to Azure,  </a:t>
            </a:r>
            <a:r>
              <a:rPr sz="1800" spc="-5" dirty="0">
                <a:solidFill>
                  <a:srgbClr val="FFFFFF"/>
                </a:solidFill>
                <a:latin typeface="Calibri"/>
                <a:cs typeface="Calibri"/>
              </a:rPr>
              <a:t>change </a:t>
            </a:r>
            <a:r>
              <a:rPr sz="1800" spc="-10" dirty="0">
                <a:solidFill>
                  <a:srgbClr val="FFFFFF"/>
                </a:solidFill>
                <a:latin typeface="Calibri"/>
                <a:cs typeface="Calibri"/>
              </a:rPr>
              <a:t>connection string  pointing to your </a:t>
            </a:r>
            <a:r>
              <a:rPr sz="1800" dirty="0">
                <a:solidFill>
                  <a:srgbClr val="FFFFFF"/>
                </a:solidFill>
                <a:latin typeface="Calibri"/>
                <a:cs typeface="Calibri"/>
              </a:rPr>
              <a:t>on-  </a:t>
            </a:r>
            <a:r>
              <a:rPr sz="1800" spc="-5" dirty="0">
                <a:solidFill>
                  <a:srgbClr val="FFFFFF"/>
                </a:solidFill>
                <a:latin typeface="Calibri"/>
                <a:cs typeface="Calibri"/>
              </a:rPr>
              <a:t>premise SQL Server  </a:t>
            </a:r>
            <a:r>
              <a:rPr sz="1800" spc="-10" dirty="0">
                <a:solidFill>
                  <a:srgbClr val="FFFFFF"/>
                </a:solidFill>
                <a:latin typeface="Calibri"/>
                <a:cs typeface="Calibri"/>
              </a:rPr>
              <a:t>database </a:t>
            </a:r>
            <a:r>
              <a:rPr sz="1800" spc="-5" dirty="0">
                <a:solidFill>
                  <a:srgbClr val="FFFFFF"/>
                </a:solidFill>
                <a:latin typeface="Calibri"/>
                <a:cs typeface="Calibri"/>
              </a:rPr>
              <a:t>used </a:t>
            </a:r>
            <a:r>
              <a:rPr sz="1800" spc="-10" dirty="0">
                <a:solidFill>
                  <a:srgbClr val="FFFFFF"/>
                </a:solidFill>
                <a:latin typeface="Calibri"/>
                <a:cs typeface="Calibri"/>
              </a:rPr>
              <a:t>to </a:t>
            </a:r>
            <a:r>
              <a:rPr sz="1800" spc="-15" dirty="0">
                <a:solidFill>
                  <a:srgbClr val="FFFFFF"/>
                </a:solidFill>
                <a:latin typeface="Calibri"/>
                <a:cs typeface="Calibri"/>
              </a:rPr>
              <a:t>store  </a:t>
            </a:r>
            <a:r>
              <a:rPr sz="1800" spc="-10" dirty="0">
                <a:solidFill>
                  <a:srgbClr val="FFFFFF"/>
                </a:solidFill>
                <a:latin typeface="Calibri"/>
                <a:cs typeface="Calibri"/>
              </a:rPr>
              <a:t>forms </a:t>
            </a:r>
            <a:r>
              <a:rPr sz="1800" dirty="0">
                <a:solidFill>
                  <a:srgbClr val="FFFFFF"/>
                </a:solidFill>
                <a:latin typeface="Calibri"/>
                <a:cs typeface="Calibri"/>
              </a:rPr>
              <a:t>auth </a:t>
            </a:r>
            <a:r>
              <a:rPr sz="1800" spc="-15" dirty="0">
                <a:solidFill>
                  <a:srgbClr val="FFFFFF"/>
                </a:solidFill>
                <a:latin typeface="Calibri"/>
                <a:cs typeface="Calibri"/>
              </a:rPr>
              <a:t>data </a:t>
            </a:r>
            <a:r>
              <a:rPr sz="1800" spc="-10" dirty="0">
                <a:solidFill>
                  <a:srgbClr val="FFFFFF"/>
                </a:solidFill>
                <a:latin typeface="Calibri"/>
                <a:cs typeface="Calibri"/>
              </a:rPr>
              <a:t>to Azure  </a:t>
            </a:r>
            <a:r>
              <a:rPr sz="1800" spc="-5" dirty="0">
                <a:solidFill>
                  <a:srgbClr val="FFFFFF"/>
                </a:solidFill>
                <a:latin typeface="Calibri"/>
                <a:cs typeface="Calibri"/>
              </a:rPr>
              <a:t>SQL </a:t>
            </a:r>
            <a:r>
              <a:rPr sz="1800" spc="-30" dirty="0">
                <a:solidFill>
                  <a:srgbClr val="FFFFFF"/>
                </a:solidFill>
                <a:latin typeface="Calibri"/>
                <a:cs typeface="Calibri"/>
              </a:rPr>
              <a:t>Server.</a:t>
            </a:r>
            <a:endParaRPr sz="1800">
              <a:latin typeface="Calibri"/>
              <a:cs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342389" y="2319654"/>
            <a:ext cx="2141220" cy="379730"/>
          </a:xfrm>
          <a:custGeom>
            <a:avLst/>
            <a:gdLst/>
            <a:ahLst/>
            <a:cxnLst/>
            <a:rect l="l" t="t" r="r" b="b"/>
            <a:pathLst>
              <a:path w="2141220" h="379730">
                <a:moveTo>
                  <a:pt x="0" y="379475"/>
                </a:moveTo>
                <a:lnTo>
                  <a:pt x="2141220" y="379475"/>
                </a:lnTo>
                <a:lnTo>
                  <a:pt x="2141220" y="0"/>
                </a:lnTo>
                <a:lnTo>
                  <a:pt x="0" y="0"/>
                </a:lnTo>
                <a:lnTo>
                  <a:pt x="0" y="379475"/>
                </a:lnTo>
                <a:close/>
              </a:path>
            </a:pathLst>
          </a:custGeom>
          <a:solidFill>
            <a:srgbClr val="FFFF00"/>
          </a:solidFill>
        </p:spPr>
        <p:txBody>
          <a:bodyPr wrap="square" lIns="0" tIns="0" rIns="0" bIns="0" rtlCol="0"/>
          <a:lstStyle/>
          <a:p>
            <a:endParaRPr/>
          </a:p>
        </p:txBody>
      </p:sp>
      <p:sp>
        <p:nvSpPr>
          <p:cNvPr id="3" name="object 3"/>
          <p:cNvSpPr/>
          <p:nvPr/>
        </p:nvSpPr>
        <p:spPr>
          <a:xfrm>
            <a:off x="1808733" y="3677538"/>
            <a:ext cx="2578735" cy="317500"/>
          </a:xfrm>
          <a:custGeom>
            <a:avLst/>
            <a:gdLst/>
            <a:ahLst/>
            <a:cxnLst/>
            <a:rect l="l" t="t" r="r" b="b"/>
            <a:pathLst>
              <a:path w="2578735" h="317500">
                <a:moveTo>
                  <a:pt x="0" y="316992"/>
                </a:moveTo>
                <a:lnTo>
                  <a:pt x="2578608" y="316992"/>
                </a:lnTo>
                <a:lnTo>
                  <a:pt x="2578608" y="0"/>
                </a:lnTo>
                <a:lnTo>
                  <a:pt x="0" y="0"/>
                </a:lnTo>
                <a:lnTo>
                  <a:pt x="0" y="316992"/>
                </a:lnTo>
                <a:close/>
              </a:path>
            </a:pathLst>
          </a:custGeom>
          <a:solidFill>
            <a:srgbClr val="FFFF00"/>
          </a:solidFill>
        </p:spPr>
        <p:txBody>
          <a:bodyPr wrap="square" lIns="0" tIns="0" rIns="0" bIns="0" rtlCol="0"/>
          <a:lstStyle/>
          <a:p>
            <a:endParaRPr/>
          </a:p>
        </p:txBody>
      </p:sp>
      <p:sp>
        <p:nvSpPr>
          <p:cNvPr id="4" name="object 4"/>
          <p:cNvSpPr/>
          <p:nvPr/>
        </p:nvSpPr>
        <p:spPr>
          <a:xfrm>
            <a:off x="2275077" y="5241163"/>
            <a:ext cx="1492250" cy="285115"/>
          </a:xfrm>
          <a:custGeom>
            <a:avLst/>
            <a:gdLst/>
            <a:ahLst/>
            <a:cxnLst/>
            <a:rect l="l" t="t" r="r" b="b"/>
            <a:pathLst>
              <a:path w="1492250" h="285114">
                <a:moveTo>
                  <a:pt x="0" y="284988"/>
                </a:moveTo>
                <a:lnTo>
                  <a:pt x="1491996" y="284988"/>
                </a:lnTo>
                <a:lnTo>
                  <a:pt x="1491996" y="0"/>
                </a:lnTo>
                <a:lnTo>
                  <a:pt x="0" y="0"/>
                </a:lnTo>
                <a:lnTo>
                  <a:pt x="0" y="284988"/>
                </a:lnTo>
                <a:close/>
              </a:path>
            </a:pathLst>
          </a:custGeom>
          <a:solidFill>
            <a:srgbClr val="FFFF00"/>
          </a:solidFill>
        </p:spPr>
        <p:txBody>
          <a:bodyPr wrap="square" lIns="0" tIns="0" rIns="0" bIns="0" rtlCol="0"/>
          <a:lstStyle/>
          <a:p>
            <a:endParaRPr/>
          </a:p>
        </p:txBody>
      </p:sp>
      <p:sp>
        <p:nvSpPr>
          <p:cNvPr id="5" name="object 5"/>
          <p:cNvSpPr/>
          <p:nvPr/>
        </p:nvSpPr>
        <p:spPr>
          <a:xfrm>
            <a:off x="3802888" y="5241163"/>
            <a:ext cx="0" cy="285115"/>
          </a:xfrm>
          <a:custGeom>
            <a:avLst/>
            <a:gdLst/>
            <a:ahLst/>
            <a:cxnLst/>
            <a:rect l="l" t="t" r="r" b="b"/>
            <a:pathLst>
              <a:path h="285114">
                <a:moveTo>
                  <a:pt x="0" y="0"/>
                </a:moveTo>
                <a:lnTo>
                  <a:pt x="0" y="284988"/>
                </a:lnTo>
              </a:path>
            </a:pathLst>
          </a:custGeom>
          <a:ln w="71627">
            <a:solidFill>
              <a:srgbClr val="FFFF00"/>
            </a:solidFill>
          </a:ln>
        </p:spPr>
        <p:txBody>
          <a:bodyPr wrap="square" lIns="0" tIns="0" rIns="0" bIns="0" rtlCol="0"/>
          <a:lstStyle/>
          <a:p>
            <a:endParaRPr/>
          </a:p>
        </p:txBody>
      </p:sp>
      <p:sp>
        <p:nvSpPr>
          <p:cNvPr id="6" name="object 6"/>
          <p:cNvSpPr/>
          <p:nvPr/>
        </p:nvSpPr>
        <p:spPr>
          <a:xfrm>
            <a:off x="3838702" y="5241163"/>
            <a:ext cx="612775" cy="285115"/>
          </a:xfrm>
          <a:custGeom>
            <a:avLst/>
            <a:gdLst/>
            <a:ahLst/>
            <a:cxnLst/>
            <a:rect l="l" t="t" r="r" b="b"/>
            <a:pathLst>
              <a:path w="612775" h="285114">
                <a:moveTo>
                  <a:pt x="0" y="284988"/>
                </a:moveTo>
                <a:lnTo>
                  <a:pt x="612648" y="284988"/>
                </a:lnTo>
                <a:lnTo>
                  <a:pt x="612648" y="0"/>
                </a:lnTo>
                <a:lnTo>
                  <a:pt x="0" y="0"/>
                </a:lnTo>
                <a:lnTo>
                  <a:pt x="0" y="284988"/>
                </a:lnTo>
                <a:close/>
              </a:path>
            </a:pathLst>
          </a:custGeom>
          <a:solidFill>
            <a:srgbClr val="FFFF00"/>
          </a:solidFill>
        </p:spPr>
        <p:txBody>
          <a:bodyPr wrap="square" lIns="0" tIns="0" rIns="0" bIns="0" rtlCol="0"/>
          <a:lstStyle/>
          <a:p>
            <a:endParaRPr/>
          </a:p>
        </p:txBody>
      </p:sp>
      <p:sp>
        <p:nvSpPr>
          <p:cNvPr id="7" name="object 7"/>
          <p:cNvSpPr txBox="1"/>
          <p:nvPr/>
        </p:nvSpPr>
        <p:spPr>
          <a:xfrm>
            <a:off x="630123" y="1437258"/>
            <a:ext cx="4240530" cy="2554605"/>
          </a:xfrm>
          <a:prstGeom prst="rect">
            <a:avLst/>
          </a:prstGeom>
        </p:spPr>
        <p:txBody>
          <a:bodyPr vert="horz" wrap="square" lIns="0" tIns="62230" rIns="0" bIns="0" rtlCol="0">
            <a:spAutoFit/>
          </a:bodyPr>
          <a:lstStyle/>
          <a:p>
            <a:pPr marL="245745" marR="639445" indent="-233045">
              <a:lnSpc>
                <a:spcPts val="3080"/>
              </a:lnSpc>
              <a:spcBef>
                <a:spcPts val="490"/>
              </a:spcBef>
              <a:buFont typeface="Arial"/>
              <a:buChar char="•"/>
              <a:tabLst>
                <a:tab pos="246379" algn="l"/>
              </a:tabLst>
            </a:pPr>
            <a:r>
              <a:rPr sz="2850" spc="-5" dirty="0">
                <a:solidFill>
                  <a:srgbClr val="00AFEF"/>
                </a:solidFill>
                <a:latin typeface="Calibri"/>
                <a:cs typeface="Calibri"/>
              </a:rPr>
              <a:t>Claims-based  authentication </a:t>
            </a:r>
            <a:r>
              <a:rPr sz="2850" dirty="0">
                <a:solidFill>
                  <a:srgbClr val="00AFEF"/>
                </a:solidFill>
                <a:latin typeface="Calibri"/>
                <a:cs typeface="Calibri"/>
              </a:rPr>
              <a:t>in</a:t>
            </a:r>
            <a:r>
              <a:rPr sz="2850" spc="-50" dirty="0">
                <a:solidFill>
                  <a:srgbClr val="00AFEF"/>
                </a:solidFill>
                <a:latin typeface="Calibri"/>
                <a:cs typeface="Calibri"/>
              </a:rPr>
              <a:t> </a:t>
            </a:r>
            <a:r>
              <a:rPr sz="2850" spc="-45" dirty="0">
                <a:solidFill>
                  <a:srgbClr val="00AFEF"/>
                </a:solidFill>
                <a:latin typeface="Calibri"/>
                <a:cs typeface="Calibri"/>
              </a:rPr>
              <a:t>.NET:</a:t>
            </a:r>
            <a:endParaRPr sz="2850">
              <a:latin typeface="Calibri"/>
              <a:cs typeface="Calibri"/>
            </a:endParaRPr>
          </a:p>
          <a:p>
            <a:pPr marL="712470" marR="5080" lvl="1" indent="-233679" algn="just">
              <a:lnSpc>
                <a:spcPct val="90000"/>
              </a:lnSpc>
              <a:spcBef>
                <a:spcPts val="484"/>
              </a:spcBef>
              <a:buFont typeface="Arial"/>
              <a:buChar char="•"/>
              <a:tabLst>
                <a:tab pos="713105" algn="l"/>
              </a:tabLst>
            </a:pPr>
            <a:r>
              <a:rPr sz="2450" spc="-50" dirty="0">
                <a:latin typeface="Calibri"/>
                <a:cs typeface="Calibri"/>
              </a:rPr>
              <a:t>ASP.NET </a:t>
            </a:r>
            <a:r>
              <a:rPr sz="2450" spc="-10" dirty="0">
                <a:latin typeface="Calibri"/>
                <a:cs typeface="Calibri"/>
              </a:rPr>
              <a:t>Identity provides </a:t>
            </a:r>
            <a:r>
              <a:rPr sz="2450" dirty="0">
                <a:latin typeface="Calibri"/>
                <a:cs typeface="Calibri"/>
              </a:rPr>
              <a:t>a  </a:t>
            </a:r>
            <a:r>
              <a:rPr sz="2450" spc="-10" dirty="0">
                <a:latin typeface="Calibri"/>
                <a:cs typeface="Calibri"/>
              </a:rPr>
              <a:t>unified </a:t>
            </a:r>
            <a:r>
              <a:rPr sz="2450" spc="-5" dirty="0">
                <a:latin typeface="Calibri"/>
                <a:cs typeface="Calibri"/>
              </a:rPr>
              <a:t>identity </a:t>
            </a:r>
            <a:r>
              <a:rPr sz="2450" spc="-15" dirty="0">
                <a:latin typeface="Calibri"/>
                <a:cs typeface="Calibri"/>
              </a:rPr>
              <a:t>platform </a:t>
            </a:r>
            <a:r>
              <a:rPr sz="2450" spc="-25" dirty="0">
                <a:latin typeface="Calibri"/>
                <a:cs typeface="Calibri"/>
              </a:rPr>
              <a:t>for  </a:t>
            </a:r>
            <a:r>
              <a:rPr sz="2450" spc="-50" dirty="0">
                <a:latin typeface="Calibri"/>
                <a:cs typeface="Calibri"/>
              </a:rPr>
              <a:t>ASP.NET</a:t>
            </a:r>
            <a:r>
              <a:rPr sz="2450" spc="-35" dirty="0">
                <a:latin typeface="Calibri"/>
                <a:cs typeface="Calibri"/>
              </a:rPr>
              <a:t> </a:t>
            </a:r>
            <a:r>
              <a:rPr sz="2450" spc="-5" dirty="0">
                <a:latin typeface="Calibri"/>
                <a:cs typeface="Calibri"/>
              </a:rPr>
              <a:t>applications</a:t>
            </a:r>
            <a:endParaRPr sz="2450">
              <a:latin typeface="Calibri"/>
              <a:cs typeface="Calibri"/>
            </a:endParaRPr>
          </a:p>
          <a:p>
            <a:pPr marL="1178560" lvl="2" indent="-233045">
              <a:lnSpc>
                <a:spcPts val="2335"/>
              </a:lnSpc>
              <a:spcBef>
                <a:spcPts val="270"/>
              </a:spcBef>
              <a:buFont typeface="Arial"/>
              <a:buChar char="•"/>
              <a:tabLst>
                <a:tab pos="1178560" algn="l"/>
                <a:tab pos="1179195" algn="l"/>
              </a:tabLst>
            </a:pPr>
            <a:r>
              <a:rPr sz="2050" spc="-10" dirty="0">
                <a:latin typeface="Calibri"/>
                <a:cs typeface="Calibri"/>
              </a:rPr>
              <a:t>Can be used </a:t>
            </a:r>
            <a:r>
              <a:rPr sz="2050" spc="-5" dirty="0">
                <a:latin typeface="Calibri"/>
                <a:cs typeface="Calibri"/>
              </a:rPr>
              <a:t>with</a:t>
            </a:r>
            <a:r>
              <a:rPr sz="2050" spc="15" dirty="0">
                <a:latin typeface="Calibri"/>
                <a:cs typeface="Calibri"/>
              </a:rPr>
              <a:t> </a:t>
            </a:r>
            <a:r>
              <a:rPr sz="2050" spc="-10" dirty="0">
                <a:latin typeface="Calibri"/>
                <a:cs typeface="Calibri"/>
              </a:rPr>
              <a:t>web,</a:t>
            </a:r>
            <a:endParaRPr sz="2050">
              <a:latin typeface="Calibri"/>
              <a:cs typeface="Calibri"/>
            </a:endParaRPr>
          </a:p>
          <a:p>
            <a:pPr marL="1178560">
              <a:lnSpc>
                <a:spcPts val="2335"/>
              </a:lnSpc>
            </a:pPr>
            <a:r>
              <a:rPr sz="2050" spc="-10" dirty="0">
                <a:latin typeface="Calibri"/>
                <a:cs typeface="Calibri"/>
              </a:rPr>
              <a:t>phone, </a:t>
            </a:r>
            <a:r>
              <a:rPr sz="2050" spc="-25" dirty="0">
                <a:latin typeface="Calibri"/>
                <a:cs typeface="Calibri"/>
              </a:rPr>
              <a:t>store </a:t>
            </a:r>
            <a:r>
              <a:rPr sz="2050" spc="-10" dirty="0">
                <a:latin typeface="Calibri"/>
                <a:cs typeface="Calibri"/>
              </a:rPr>
              <a:t>and</a:t>
            </a:r>
            <a:r>
              <a:rPr sz="2050" spc="35" dirty="0">
                <a:latin typeface="Calibri"/>
                <a:cs typeface="Calibri"/>
              </a:rPr>
              <a:t> </a:t>
            </a:r>
            <a:r>
              <a:rPr sz="2050" spc="-15" dirty="0">
                <a:latin typeface="Calibri"/>
                <a:cs typeface="Calibri"/>
              </a:rPr>
              <a:t>hybrid</a:t>
            </a:r>
            <a:endParaRPr sz="2050">
              <a:latin typeface="Calibri"/>
              <a:cs typeface="Calibri"/>
            </a:endParaRPr>
          </a:p>
        </p:txBody>
      </p:sp>
      <p:sp>
        <p:nvSpPr>
          <p:cNvPr id="8" name="object 8"/>
          <p:cNvSpPr txBox="1"/>
          <p:nvPr/>
        </p:nvSpPr>
        <p:spPr>
          <a:xfrm>
            <a:off x="1808733" y="3994530"/>
            <a:ext cx="1275080" cy="279400"/>
          </a:xfrm>
          <a:prstGeom prst="rect">
            <a:avLst/>
          </a:prstGeom>
          <a:solidFill>
            <a:srgbClr val="FFFF00"/>
          </a:solidFill>
        </p:spPr>
        <p:txBody>
          <a:bodyPr vert="horz" wrap="square" lIns="0" tIns="0" rIns="0" bIns="0" rtlCol="0">
            <a:spAutoFit/>
          </a:bodyPr>
          <a:lstStyle/>
          <a:p>
            <a:pPr>
              <a:lnSpc>
                <a:spcPts val="2075"/>
              </a:lnSpc>
            </a:pPr>
            <a:r>
              <a:rPr sz="2050" spc="-15" dirty="0">
                <a:latin typeface="Calibri"/>
                <a:cs typeface="Calibri"/>
              </a:rPr>
              <a:t>applications</a:t>
            </a:r>
            <a:endParaRPr sz="2050">
              <a:latin typeface="Calibri"/>
              <a:cs typeface="Calibri"/>
            </a:endParaRPr>
          </a:p>
        </p:txBody>
      </p:sp>
      <p:sp>
        <p:nvSpPr>
          <p:cNvPr id="9" name="object 9"/>
          <p:cNvSpPr txBox="1"/>
          <p:nvPr/>
        </p:nvSpPr>
        <p:spPr>
          <a:xfrm>
            <a:off x="1563116" y="4278629"/>
            <a:ext cx="3091180" cy="1247140"/>
          </a:xfrm>
          <a:prstGeom prst="rect">
            <a:avLst/>
          </a:prstGeom>
        </p:spPr>
        <p:txBody>
          <a:bodyPr vert="horz" wrap="square" lIns="0" tIns="48260" rIns="0" bIns="0" rtlCol="0">
            <a:spAutoFit/>
          </a:bodyPr>
          <a:lstStyle/>
          <a:p>
            <a:pPr marL="245745" marR="62865" indent="-233045">
              <a:lnSpc>
                <a:spcPts val="2200"/>
              </a:lnSpc>
              <a:spcBef>
                <a:spcPts val="380"/>
              </a:spcBef>
              <a:buFont typeface="Arial"/>
              <a:buChar char="•"/>
              <a:tabLst>
                <a:tab pos="245745" algn="l"/>
                <a:tab pos="246379" algn="l"/>
              </a:tabLst>
            </a:pPr>
            <a:r>
              <a:rPr sz="2050" spc="-5" dirty="0">
                <a:latin typeface="Calibri"/>
                <a:cs typeface="Calibri"/>
              </a:rPr>
              <a:t>Ideal </a:t>
            </a:r>
            <a:r>
              <a:rPr sz="2050" spc="-25" dirty="0">
                <a:latin typeface="Calibri"/>
                <a:cs typeface="Calibri"/>
              </a:rPr>
              <a:t>for </a:t>
            </a:r>
            <a:r>
              <a:rPr sz="2050" spc="-15" dirty="0">
                <a:latin typeface="Calibri"/>
                <a:cs typeface="Calibri"/>
              </a:rPr>
              <a:t>token-based </a:t>
            </a:r>
            <a:r>
              <a:rPr sz="2050" spc="-10" dirty="0">
                <a:latin typeface="Calibri"/>
                <a:cs typeface="Calibri"/>
              </a:rPr>
              <a:t>auth  </a:t>
            </a:r>
            <a:r>
              <a:rPr sz="2050" spc="-15" dirty="0">
                <a:latin typeface="Calibri"/>
                <a:cs typeface="Calibri"/>
              </a:rPr>
              <a:t>because:</a:t>
            </a:r>
            <a:endParaRPr sz="2050">
              <a:latin typeface="Calibri"/>
              <a:cs typeface="Calibri"/>
            </a:endParaRPr>
          </a:p>
          <a:p>
            <a:pPr marL="711835" lvl="1" indent="-233045">
              <a:lnSpc>
                <a:spcPct val="100000"/>
              </a:lnSpc>
              <a:spcBef>
                <a:spcPts val="300"/>
              </a:spcBef>
              <a:buFont typeface="Arial"/>
              <a:buChar char="•"/>
              <a:tabLst>
                <a:tab pos="711835" algn="l"/>
                <a:tab pos="712470" algn="l"/>
              </a:tabLst>
            </a:pPr>
            <a:r>
              <a:rPr sz="1800" spc="5" dirty="0">
                <a:latin typeface="Calibri"/>
                <a:cs typeface="Calibri"/>
              </a:rPr>
              <a:t>Provider </a:t>
            </a:r>
            <a:r>
              <a:rPr sz="1800" spc="15" dirty="0">
                <a:latin typeface="Calibri"/>
                <a:cs typeface="Calibri"/>
              </a:rPr>
              <a:t>model </a:t>
            </a:r>
            <a:r>
              <a:rPr sz="1800" dirty="0">
                <a:latin typeface="Calibri"/>
                <a:cs typeface="Calibri"/>
              </a:rPr>
              <a:t>for</a:t>
            </a:r>
            <a:r>
              <a:rPr sz="1800" spc="-65" dirty="0">
                <a:latin typeface="Calibri"/>
                <a:cs typeface="Calibri"/>
              </a:rPr>
              <a:t> </a:t>
            </a:r>
            <a:r>
              <a:rPr sz="1800" spc="10" dirty="0">
                <a:latin typeface="Calibri"/>
                <a:cs typeface="Calibri"/>
              </a:rPr>
              <a:t>logins</a:t>
            </a:r>
            <a:endParaRPr sz="1800">
              <a:latin typeface="Calibri"/>
              <a:cs typeface="Calibri"/>
            </a:endParaRPr>
          </a:p>
          <a:p>
            <a:pPr marL="711835" lvl="1" indent="-233045">
              <a:lnSpc>
                <a:spcPct val="100000"/>
              </a:lnSpc>
              <a:spcBef>
                <a:spcPts val="310"/>
              </a:spcBef>
              <a:buFont typeface="Arial"/>
              <a:buChar char="•"/>
              <a:tabLst>
                <a:tab pos="711835" algn="l"/>
                <a:tab pos="712470" algn="l"/>
              </a:tabLst>
            </a:pPr>
            <a:r>
              <a:rPr sz="1800" spc="10" dirty="0">
                <a:latin typeface="Calibri"/>
                <a:cs typeface="Calibri"/>
              </a:rPr>
              <a:t>Supports</a:t>
            </a:r>
            <a:r>
              <a:rPr sz="1800" spc="-10" dirty="0">
                <a:latin typeface="Calibri"/>
                <a:cs typeface="Calibri"/>
              </a:rPr>
              <a:t> </a:t>
            </a:r>
            <a:r>
              <a:rPr sz="1800" spc="10" dirty="0">
                <a:latin typeface="Calibri"/>
                <a:cs typeface="Calibri"/>
              </a:rPr>
              <a:t>claims-based</a:t>
            </a:r>
            <a:endParaRPr sz="1800">
              <a:latin typeface="Calibri"/>
              <a:cs typeface="Calibri"/>
            </a:endParaRPr>
          </a:p>
        </p:txBody>
      </p:sp>
      <p:sp>
        <p:nvSpPr>
          <p:cNvPr id="10" name="object 10"/>
          <p:cNvSpPr txBox="1"/>
          <p:nvPr/>
        </p:nvSpPr>
        <p:spPr>
          <a:xfrm>
            <a:off x="2275077" y="5526150"/>
            <a:ext cx="1397000" cy="253365"/>
          </a:xfrm>
          <a:prstGeom prst="rect">
            <a:avLst/>
          </a:prstGeom>
          <a:solidFill>
            <a:srgbClr val="FFFF00"/>
          </a:solidFill>
        </p:spPr>
        <p:txBody>
          <a:bodyPr vert="horz" wrap="square" lIns="0" tIns="0" rIns="0" bIns="0" rtlCol="0">
            <a:spAutoFit/>
          </a:bodyPr>
          <a:lstStyle/>
          <a:p>
            <a:pPr>
              <a:lnSpc>
                <a:spcPts val="1885"/>
              </a:lnSpc>
            </a:pPr>
            <a:r>
              <a:rPr sz="1800" spc="15" dirty="0">
                <a:latin typeface="Calibri"/>
                <a:cs typeface="Calibri"/>
              </a:rPr>
              <a:t>a</a:t>
            </a:r>
            <a:r>
              <a:rPr sz="1800" spc="5" dirty="0">
                <a:latin typeface="Calibri"/>
                <a:cs typeface="Calibri"/>
              </a:rPr>
              <a:t>u</a:t>
            </a:r>
            <a:r>
              <a:rPr sz="1800" spc="10" dirty="0">
                <a:latin typeface="Calibri"/>
                <a:cs typeface="Calibri"/>
              </a:rPr>
              <a:t>t</a:t>
            </a:r>
            <a:r>
              <a:rPr sz="1800" spc="5" dirty="0">
                <a:latin typeface="Calibri"/>
                <a:cs typeface="Calibri"/>
              </a:rPr>
              <a:t>h</a:t>
            </a:r>
            <a:r>
              <a:rPr sz="1800" spc="15" dirty="0">
                <a:latin typeface="Calibri"/>
                <a:cs typeface="Calibri"/>
              </a:rPr>
              <a:t>e</a:t>
            </a:r>
            <a:r>
              <a:rPr sz="1800" spc="-5" dirty="0">
                <a:latin typeface="Calibri"/>
                <a:cs typeface="Calibri"/>
              </a:rPr>
              <a:t>n</a:t>
            </a:r>
            <a:r>
              <a:rPr sz="1800" spc="10" dirty="0">
                <a:latin typeface="Calibri"/>
                <a:cs typeface="Calibri"/>
              </a:rPr>
              <a:t>ti</a:t>
            </a:r>
            <a:r>
              <a:rPr sz="1800" dirty="0">
                <a:latin typeface="Calibri"/>
                <a:cs typeface="Calibri"/>
              </a:rPr>
              <a:t>ca</a:t>
            </a:r>
            <a:r>
              <a:rPr sz="1800" spc="10" dirty="0">
                <a:latin typeface="Calibri"/>
                <a:cs typeface="Calibri"/>
              </a:rPr>
              <a:t>tion</a:t>
            </a:r>
            <a:endParaRPr sz="1800">
              <a:latin typeface="Calibri"/>
              <a:cs typeface="Calibri"/>
            </a:endParaRPr>
          </a:p>
        </p:txBody>
      </p:sp>
      <p:sp>
        <p:nvSpPr>
          <p:cNvPr id="11" name="object 11"/>
          <p:cNvSpPr txBox="1">
            <a:spLocks noGrp="1"/>
          </p:cNvSpPr>
          <p:nvPr>
            <p:ph type="title"/>
          </p:nvPr>
        </p:nvSpPr>
        <p:spPr>
          <a:xfrm>
            <a:off x="630123" y="491997"/>
            <a:ext cx="6363970" cy="709930"/>
          </a:xfrm>
          <a:prstGeom prst="rect">
            <a:avLst/>
          </a:prstGeom>
        </p:spPr>
        <p:txBody>
          <a:bodyPr vert="horz" wrap="square" lIns="0" tIns="17145" rIns="0" bIns="0" rtlCol="0">
            <a:spAutoFit/>
          </a:bodyPr>
          <a:lstStyle/>
          <a:p>
            <a:pPr marL="12700">
              <a:lnSpc>
                <a:spcPct val="100000"/>
              </a:lnSpc>
              <a:spcBef>
                <a:spcPts val="135"/>
              </a:spcBef>
            </a:pPr>
            <a:r>
              <a:rPr sz="4450" b="0" spc="-35" dirty="0">
                <a:solidFill>
                  <a:srgbClr val="0078D3"/>
                </a:solidFill>
                <a:latin typeface="Calibri Light"/>
                <a:cs typeface="Calibri Light"/>
              </a:rPr>
              <a:t>Token-based</a:t>
            </a:r>
            <a:r>
              <a:rPr sz="4450" b="0" spc="-25" dirty="0">
                <a:solidFill>
                  <a:srgbClr val="0078D3"/>
                </a:solidFill>
                <a:latin typeface="Calibri Light"/>
                <a:cs typeface="Calibri Light"/>
              </a:rPr>
              <a:t> </a:t>
            </a:r>
            <a:r>
              <a:rPr sz="4450" b="0" dirty="0">
                <a:solidFill>
                  <a:srgbClr val="0078D3"/>
                </a:solidFill>
                <a:latin typeface="Calibri Light"/>
                <a:cs typeface="Calibri Light"/>
              </a:rPr>
              <a:t>authentication</a:t>
            </a:r>
            <a:endParaRPr sz="4450">
              <a:latin typeface="Calibri Light"/>
              <a:cs typeface="Calibri Light"/>
            </a:endParaRPr>
          </a:p>
        </p:txBody>
      </p:sp>
      <p:sp>
        <p:nvSpPr>
          <p:cNvPr id="12" name="object 12"/>
          <p:cNvSpPr/>
          <p:nvPr/>
        </p:nvSpPr>
        <p:spPr>
          <a:xfrm>
            <a:off x="5214126" y="2563862"/>
            <a:ext cx="6706073" cy="4164639"/>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5518403" y="3072383"/>
            <a:ext cx="6800088" cy="3791712"/>
          </a:xfrm>
          <a:prstGeom prst="rect">
            <a:avLst/>
          </a:prstGeom>
          <a:blipFill>
            <a:blip r:embed="rId2" cstate="print"/>
            <a:stretch>
              <a:fillRect/>
            </a:stretch>
          </a:blipFill>
        </p:spPr>
        <p:txBody>
          <a:bodyPr wrap="square" lIns="0" tIns="0" rIns="0" bIns="0" rtlCol="0"/>
          <a:lstStyle/>
          <a:p>
            <a:endParaRPr/>
          </a:p>
        </p:txBody>
      </p:sp>
      <p:sp>
        <p:nvSpPr>
          <p:cNvPr id="3" name="object 3"/>
          <p:cNvSpPr txBox="1"/>
          <p:nvPr/>
        </p:nvSpPr>
        <p:spPr>
          <a:xfrm>
            <a:off x="630123" y="1211021"/>
            <a:ext cx="6103620" cy="3190240"/>
          </a:xfrm>
          <a:prstGeom prst="rect">
            <a:avLst/>
          </a:prstGeom>
        </p:spPr>
        <p:txBody>
          <a:bodyPr vert="horz" wrap="square" lIns="0" tIns="61594" rIns="0" bIns="0" rtlCol="0">
            <a:spAutoFit/>
          </a:bodyPr>
          <a:lstStyle/>
          <a:p>
            <a:pPr marL="245745" marR="313690" indent="-233045">
              <a:lnSpc>
                <a:spcPts val="3090"/>
              </a:lnSpc>
              <a:spcBef>
                <a:spcPts val="484"/>
              </a:spcBef>
              <a:buFont typeface="Arial"/>
              <a:buChar char="•"/>
              <a:tabLst>
                <a:tab pos="246379" algn="l"/>
              </a:tabLst>
            </a:pPr>
            <a:r>
              <a:rPr sz="2850" spc="-10" dirty="0">
                <a:solidFill>
                  <a:srgbClr val="00AFEF"/>
                </a:solidFill>
                <a:latin typeface="Calibri"/>
                <a:cs typeface="Calibri"/>
              </a:rPr>
              <a:t>Azure </a:t>
            </a:r>
            <a:r>
              <a:rPr sz="2850" dirty="0">
                <a:solidFill>
                  <a:srgbClr val="00AFEF"/>
                </a:solidFill>
                <a:latin typeface="Calibri"/>
                <a:cs typeface="Calibri"/>
              </a:rPr>
              <a:t>App Service </a:t>
            </a:r>
            <a:r>
              <a:rPr sz="2850" spc="-5" dirty="0">
                <a:solidFill>
                  <a:srgbClr val="00AFEF"/>
                </a:solidFill>
                <a:latin typeface="Calibri"/>
                <a:cs typeface="Calibri"/>
              </a:rPr>
              <a:t>authentication </a:t>
            </a:r>
            <a:r>
              <a:rPr sz="2850" dirty="0">
                <a:solidFill>
                  <a:srgbClr val="00AFEF"/>
                </a:solidFill>
                <a:latin typeface="Calibri"/>
                <a:cs typeface="Calibri"/>
              </a:rPr>
              <a:t>and  </a:t>
            </a:r>
            <a:r>
              <a:rPr sz="2850" spc="-5" dirty="0">
                <a:solidFill>
                  <a:srgbClr val="00AFEF"/>
                </a:solidFill>
                <a:latin typeface="Calibri"/>
                <a:cs typeface="Calibri"/>
              </a:rPr>
              <a:t>authorization:</a:t>
            </a:r>
            <a:endParaRPr sz="2850">
              <a:latin typeface="Calibri"/>
              <a:cs typeface="Calibri"/>
            </a:endParaRPr>
          </a:p>
          <a:p>
            <a:pPr marL="712470" marR="5080" lvl="1" indent="-233679">
              <a:lnSpc>
                <a:spcPts val="2650"/>
              </a:lnSpc>
              <a:spcBef>
                <a:spcPts val="509"/>
              </a:spcBef>
              <a:buFont typeface="Arial"/>
              <a:buChar char="•"/>
              <a:tabLst>
                <a:tab pos="713105" algn="l"/>
              </a:tabLst>
            </a:pPr>
            <a:r>
              <a:rPr sz="2450" spc="-5" dirty="0">
                <a:latin typeface="Calibri"/>
                <a:cs typeface="Calibri"/>
              </a:rPr>
              <a:t>Runs in the </a:t>
            </a:r>
            <a:r>
              <a:rPr sz="2450" spc="-25" dirty="0">
                <a:latin typeface="Calibri"/>
                <a:cs typeface="Calibri"/>
              </a:rPr>
              <a:t>worker </a:t>
            </a:r>
            <a:r>
              <a:rPr sz="2450" spc="-15" dirty="0">
                <a:latin typeface="Calibri"/>
                <a:cs typeface="Calibri"/>
              </a:rPr>
              <a:t>sandbox </a:t>
            </a:r>
            <a:r>
              <a:rPr sz="2450" spc="-5" dirty="0">
                <a:latin typeface="Calibri"/>
                <a:cs typeface="Calibri"/>
              </a:rPr>
              <a:t>and </a:t>
            </a:r>
            <a:r>
              <a:rPr sz="2450" spc="-10" dirty="0">
                <a:latin typeface="Calibri"/>
                <a:cs typeface="Calibri"/>
              </a:rPr>
              <a:t>outside of  </a:t>
            </a:r>
            <a:r>
              <a:rPr sz="2450" dirty="0">
                <a:latin typeface="Calibri"/>
                <a:cs typeface="Calibri"/>
              </a:rPr>
              <a:t>the </a:t>
            </a:r>
            <a:r>
              <a:rPr sz="2450" spc="-10" dirty="0">
                <a:latin typeface="Calibri"/>
                <a:cs typeface="Calibri"/>
              </a:rPr>
              <a:t>web </a:t>
            </a:r>
            <a:r>
              <a:rPr sz="2450" dirty="0">
                <a:latin typeface="Calibri"/>
                <a:cs typeface="Calibri"/>
              </a:rPr>
              <a:t>app</a:t>
            </a:r>
            <a:r>
              <a:rPr sz="2450" spc="-20" dirty="0">
                <a:latin typeface="Calibri"/>
                <a:cs typeface="Calibri"/>
              </a:rPr>
              <a:t> </a:t>
            </a:r>
            <a:r>
              <a:rPr sz="2450" spc="-15" dirty="0">
                <a:latin typeface="Calibri"/>
                <a:cs typeface="Calibri"/>
              </a:rPr>
              <a:t>code</a:t>
            </a:r>
            <a:endParaRPr sz="2450">
              <a:latin typeface="Calibri"/>
              <a:cs typeface="Calibri"/>
            </a:endParaRPr>
          </a:p>
          <a:p>
            <a:pPr marL="712470" lvl="1" indent="-233679">
              <a:lnSpc>
                <a:spcPct val="100000"/>
              </a:lnSpc>
              <a:spcBef>
                <a:spcPts val="170"/>
              </a:spcBef>
              <a:buFont typeface="Arial"/>
              <a:buChar char="•"/>
              <a:tabLst>
                <a:tab pos="713105" algn="l"/>
              </a:tabLst>
            </a:pPr>
            <a:r>
              <a:rPr sz="2450" spc="-15" dirty="0">
                <a:latin typeface="Calibri"/>
                <a:cs typeface="Calibri"/>
              </a:rPr>
              <a:t>Available </a:t>
            </a:r>
            <a:r>
              <a:rPr sz="2450" spc="-5" dirty="0">
                <a:latin typeface="Calibri"/>
                <a:cs typeface="Calibri"/>
              </a:rPr>
              <a:t>with minimal or no </a:t>
            </a:r>
            <a:r>
              <a:rPr sz="2450" spc="-15" dirty="0">
                <a:latin typeface="Calibri"/>
                <a:cs typeface="Calibri"/>
              </a:rPr>
              <a:t>custom code</a:t>
            </a:r>
            <a:endParaRPr sz="2450">
              <a:latin typeface="Calibri"/>
              <a:cs typeface="Calibri"/>
            </a:endParaRPr>
          </a:p>
          <a:p>
            <a:pPr marL="712470" lvl="1" indent="-233679">
              <a:lnSpc>
                <a:spcPct val="100000"/>
              </a:lnSpc>
              <a:spcBef>
                <a:spcPts val="204"/>
              </a:spcBef>
              <a:buFont typeface="Arial"/>
              <a:buChar char="•"/>
              <a:tabLst>
                <a:tab pos="713105" algn="l"/>
              </a:tabLst>
            </a:pPr>
            <a:r>
              <a:rPr sz="2450" spc="-10" dirty="0">
                <a:latin typeface="Calibri"/>
                <a:cs typeface="Calibri"/>
              </a:rPr>
              <a:t>Configurable by </a:t>
            </a:r>
            <a:r>
              <a:rPr sz="2450" spc="-5" dirty="0">
                <a:latin typeface="Calibri"/>
                <a:cs typeface="Calibri"/>
              </a:rPr>
              <a:t>using app</a:t>
            </a:r>
            <a:r>
              <a:rPr sz="2450" spc="-15" dirty="0">
                <a:latin typeface="Calibri"/>
                <a:cs typeface="Calibri"/>
              </a:rPr>
              <a:t> </a:t>
            </a:r>
            <a:r>
              <a:rPr sz="2450" spc="-10" dirty="0">
                <a:latin typeface="Calibri"/>
                <a:cs typeface="Calibri"/>
              </a:rPr>
              <a:t>settings</a:t>
            </a:r>
            <a:endParaRPr sz="2450">
              <a:latin typeface="Calibri"/>
              <a:cs typeface="Calibri"/>
            </a:endParaRPr>
          </a:p>
          <a:p>
            <a:pPr marL="712470" lvl="1" indent="-233679">
              <a:lnSpc>
                <a:spcPct val="100000"/>
              </a:lnSpc>
              <a:spcBef>
                <a:spcPts val="200"/>
              </a:spcBef>
              <a:buFont typeface="Arial"/>
              <a:buChar char="•"/>
              <a:tabLst>
                <a:tab pos="713105" algn="l"/>
              </a:tabLst>
            </a:pPr>
            <a:r>
              <a:rPr sz="2450" spc="-5" dirty="0">
                <a:latin typeface="Calibri"/>
                <a:cs typeface="Calibri"/>
              </a:rPr>
              <a:t>Injects claim </a:t>
            </a:r>
            <a:r>
              <a:rPr sz="2450" spc="-15" dirty="0">
                <a:latin typeface="Calibri"/>
                <a:cs typeface="Calibri"/>
              </a:rPr>
              <a:t>into </a:t>
            </a:r>
            <a:r>
              <a:rPr sz="2450" spc="-10" dirty="0">
                <a:latin typeface="Calibri"/>
                <a:cs typeface="Calibri"/>
              </a:rPr>
              <a:t>request headers</a:t>
            </a:r>
            <a:endParaRPr sz="2450">
              <a:latin typeface="Calibri"/>
              <a:cs typeface="Calibri"/>
            </a:endParaRPr>
          </a:p>
          <a:p>
            <a:pPr marL="712470" lvl="1" indent="-233679">
              <a:lnSpc>
                <a:spcPct val="100000"/>
              </a:lnSpc>
              <a:spcBef>
                <a:spcPts val="204"/>
              </a:spcBef>
              <a:buFont typeface="Arial"/>
              <a:buChar char="•"/>
              <a:tabLst>
                <a:tab pos="713105" algn="l"/>
              </a:tabLst>
            </a:pPr>
            <a:r>
              <a:rPr sz="2450" spc="-10" dirty="0">
                <a:latin typeface="Calibri"/>
                <a:cs typeface="Calibri"/>
              </a:rPr>
              <a:t>Provides </a:t>
            </a:r>
            <a:r>
              <a:rPr sz="2450" spc="-5" dirty="0">
                <a:latin typeface="Calibri"/>
                <a:cs typeface="Calibri"/>
              </a:rPr>
              <a:t>built-in </a:t>
            </a:r>
            <a:r>
              <a:rPr sz="2450" spc="-25" dirty="0">
                <a:latin typeface="Calibri"/>
                <a:cs typeface="Calibri"/>
              </a:rPr>
              <a:t>token </a:t>
            </a:r>
            <a:r>
              <a:rPr sz="2450" spc="-20" dirty="0">
                <a:latin typeface="Calibri"/>
                <a:cs typeface="Calibri"/>
              </a:rPr>
              <a:t>store</a:t>
            </a:r>
            <a:endParaRPr sz="2450">
              <a:latin typeface="Calibri"/>
              <a:cs typeface="Calibri"/>
            </a:endParaRPr>
          </a:p>
        </p:txBody>
      </p:sp>
      <p:sp>
        <p:nvSpPr>
          <p:cNvPr id="4" name="object 4"/>
          <p:cNvSpPr txBox="1">
            <a:spLocks noGrp="1"/>
          </p:cNvSpPr>
          <p:nvPr>
            <p:ph type="title"/>
          </p:nvPr>
        </p:nvSpPr>
        <p:spPr>
          <a:xfrm>
            <a:off x="630123" y="491997"/>
            <a:ext cx="6363970" cy="709930"/>
          </a:xfrm>
          <a:prstGeom prst="rect">
            <a:avLst/>
          </a:prstGeom>
        </p:spPr>
        <p:txBody>
          <a:bodyPr vert="horz" wrap="square" lIns="0" tIns="17145" rIns="0" bIns="0" rtlCol="0">
            <a:spAutoFit/>
          </a:bodyPr>
          <a:lstStyle/>
          <a:p>
            <a:pPr marL="12700">
              <a:lnSpc>
                <a:spcPct val="100000"/>
              </a:lnSpc>
              <a:spcBef>
                <a:spcPts val="135"/>
              </a:spcBef>
            </a:pPr>
            <a:r>
              <a:rPr sz="4450" b="0" spc="-35" dirty="0">
                <a:solidFill>
                  <a:srgbClr val="0078D3"/>
                </a:solidFill>
                <a:latin typeface="Calibri Light"/>
                <a:cs typeface="Calibri Light"/>
              </a:rPr>
              <a:t>Token-based</a:t>
            </a:r>
            <a:r>
              <a:rPr sz="4450" b="0" spc="-25" dirty="0">
                <a:solidFill>
                  <a:srgbClr val="0078D3"/>
                </a:solidFill>
                <a:latin typeface="Calibri Light"/>
                <a:cs typeface="Calibri Light"/>
              </a:rPr>
              <a:t> </a:t>
            </a:r>
            <a:r>
              <a:rPr sz="4450" b="0" dirty="0">
                <a:solidFill>
                  <a:srgbClr val="0078D3"/>
                </a:solidFill>
                <a:latin typeface="Calibri Light"/>
                <a:cs typeface="Calibri Light"/>
              </a:rPr>
              <a:t>authentication</a:t>
            </a:r>
            <a:endParaRPr sz="4450">
              <a:latin typeface="Calibri Light"/>
              <a:cs typeface="Calibri Light"/>
            </a:endParaRPr>
          </a:p>
        </p:txBody>
      </p:sp>
      <p:sp>
        <p:nvSpPr>
          <p:cNvPr id="5" name="object 5"/>
          <p:cNvSpPr/>
          <p:nvPr/>
        </p:nvSpPr>
        <p:spPr>
          <a:xfrm>
            <a:off x="10082783" y="1353438"/>
            <a:ext cx="1332230" cy="2471420"/>
          </a:xfrm>
          <a:custGeom>
            <a:avLst/>
            <a:gdLst/>
            <a:ahLst/>
            <a:cxnLst/>
            <a:rect l="l" t="t" r="r" b="b"/>
            <a:pathLst>
              <a:path w="1332229" h="2471420">
                <a:moveTo>
                  <a:pt x="4825" y="2276856"/>
                </a:moveTo>
                <a:lnTo>
                  <a:pt x="0" y="2471039"/>
                </a:lnTo>
                <a:lnTo>
                  <a:pt x="158242" y="2358390"/>
                </a:lnTo>
                <a:lnTo>
                  <a:pt x="155135" y="2356739"/>
                </a:lnTo>
                <a:lnTo>
                  <a:pt x="93472" y="2356739"/>
                </a:lnTo>
                <a:lnTo>
                  <a:pt x="42418" y="2329561"/>
                </a:lnTo>
                <a:lnTo>
                  <a:pt x="55981" y="2304043"/>
                </a:lnTo>
                <a:lnTo>
                  <a:pt x="4825" y="2276856"/>
                </a:lnTo>
                <a:close/>
              </a:path>
              <a:path w="1332229" h="2471420">
                <a:moveTo>
                  <a:pt x="55981" y="2304043"/>
                </a:moveTo>
                <a:lnTo>
                  <a:pt x="42418" y="2329561"/>
                </a:lnTo>
                <a:lnTo>
                  <a:pt x="93472" y="2356739"/>
                </a:lnTo>
                <a:lnTo>
                  <a:pt x="107055" y="2331186"/>
                </a:lnTo>
                <a:lnTo>
                  <a:pt x="55981" y="2304043"/>
                </a:lnTo>
                <a:close/>
              </a:path>
              <a:path w="1332229" h="2471420">
                <a:moveTo>
                  <a:pt x="107055" y="2331186"/>
                </a:moveTo>
                <a:lnTo>
                  <a:pt x="93472" y="2356739"/>
                </a:lnTo>
                <a:lnTo>
                  <a:pt x="155135" y="2356739"/>
                </a:lnTo>
                <a:lnTo>
                  <a:pt x="107055" y="2331186"/>
                </a:lnTo>
                <a:close/>
              </a:path>
              <a:path w="1332229" h="2471420">
                <a:moveTo>
                  <a:pt x="1280668" y="0"/>
                </a:moveTo>
                <a:lnTo>
                  <a:pt x="55981" y="2304043"/>
                </a:lnTo>
                <a:lnTo>
                  <a:pt x="107055" y="2331186"/>
                </a:lnTo>
                <a:lnTo>
                  <a:pt x="1331849" y="27178"/>
                </a:lnTo>
                <a:lnTo>
                  <a:pt x="1280668" y="0"/>
                </a:lnTo>
                <a:close/>
              </a:path>
            </a:pathLst>
          </a:custGeom>
          <a:solidFill>
            <a:srgbClr val="FF0000"/>
          </a:solidFill>
        </p:spPr>
        <p:txBody>
          <a:bodyPr wrap="square" lIns="0" tIns="0" rIns="0" bIns="0" rtlCol="0"/>
          <a:lstStyle/>
          <a:p>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435840" cy="6995159"/>
          </a:xfrm>
          <a:custGeom>
            <a:avLst/>
            <a:gdLst/>
            <a:ahLst/>
            <a:cxnLst/>
            <a:rect l="l" t="t" r="r" b="b"/>
            <a:pathLst>
              <a:path w="12435840" h="6995159">
                <a:moveTo>
                  <a:pt x="0" y="6995159"/>
                </a:moveTo>
                <a:lnTo>
                  <a:pt x="12435840" y="6995159"/>
                </a:lnTo>
                <a:lnTo>
                  <a:pt x="12435840" y="0"/>
                </a:lnTo>
                <a:lnTo>
                  <a:pt x="0" y="0"/>
                </a:lnTo>
                <a:lnTo>
                  <a:pt x="0" y="6995159"/>
                </a:lnTo>
                <a:close/>
              </a:path>
            </a:pathLst>
          </a:custGeom>
          <a:solidFill>
            <a:srgbClr val="D2D2D2"/>
          </a:solidFill>
        </p:spPr>
        <p:txBody>
          <a:bodyPr wrap="square" lIns="0" tIns="0" rIns="0" bIns="0" rtlCol="0"/>
          <a:lstStyle/>
          <a:p>
            <a:endParaRPr/>
          </a:p>
        </p:txBody>
      </p:sp>
      <p:sp>
        <p:nvSpPr>
          <p:cNvPr id="3" name="object 3"/>
          <p:cNvSpPr/>
          <p:nvPr/>
        </p:nvSpPr>
        <p:spPr>
          <a:xfrm>
            <a:off x="9531095" y="3976115"/>
            <a:ext cx="2310383" cy="2417064"/>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616534" y="3153663"/>
            <a:ext cx="1325549" cy="350647"/>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1984629" y="3351961"/>
            <a:ext cx="124327" cy="38938"/>
          </a:xfrm>
          <a:prstGeom prst="rect">
            <a:avLst/>
          </a:prstGeom>
          <a:blipFill>
            <a:blip r:embed="rId4" cstate="print"/>
            <a:stretch>
              <a:fillRect/>
            </a:stretch>
          </a:blipFill>
        </p:spPr>
        <p:txBody>
          <a:bodyPr wrap="square" lIns="0" tIns="0" rIns="0" bIns="0" rtlCol="0"/>
          <a:lstStyle/>
          <a:p>
            <a:endParaRPr/>
          </a:p>
        </p:txBody>
      </p:sp>
      <p:sp>
        <p:nvSpPr>
          <p:cNvPr id="6" name="object 6"/>
          <p:cNvSpPr/>
          <p:nvPr/>
        </p:nvSpPr>
        <p:spPr>
          <a:xfrm>
            <a:off x="2167508" y="3153663"/>
            <a:ext cx="4093845" cy="350647"/>
          </a:xfrm>
          <a:prstGeom prst="rect">
            <a:avLst/>
          </a:prstGeom>
          <a:blipFill>
            <a:blip r:embed="rId5" cstate="print"/>
            <a:stretch>
              <a:fillRect/>
            </a:stretch>
          </a:blipFill>
        </p:spPr>
        <p:txBody>
          <a:bodyPr wrap="square" lIns="0" tIns="0" rIns="0" bIns="0" rtlCol="0"/>
          <a:lstStyle/>
          <a:p>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678281" y="1435099"/>
            <a:ext cx="8448040" cy="1998980"/>
          </a:xfrm>
          <a:prstGeom prst="rect">
            <a:avLst/>
          </a:prstGeom>
        </p:spPr>
        <p:txBody>
          <a:bodyPr vert="horz" wrap="square" lIns="0" tIns="13335" rIns="0" bIns="0" rtlCol="0">
            <a:spAutoFit/>
          </a:bodyPr>
          <a:lstStyle/>
          <a:p>
            <a:pPr marL="245745" indent="-233045">
              <a:lnSpc>
                <a:spcPts val="3100"/>
              </a:lnSpc>
              <a:spcBef>
                <a:spcPts val="105"/>
              </a:spcBef>
              <a:buFont typeface="Arial"/>
              <a:buChar char="•"/>
              <a:tabLst>
                <a:tab pos="246379" algn="l"/>
              </a:tabLst>
            </a:pPr>
            <a:r>
              <a:rPr sz="2600" dirty="0">
                <a:solidFill>
                  <a:srgbClr val="00AFEF"/>
                </a:solidFill>
                <a:latin typeface="Calibri"/>
                <a:cs typeface="Calibri"/>
              </a:rPr>
              <a:t>A </a:t>
            </a:r>
            <a:r>
              <a:rPr sz="2600" spc="-10" dirty="0">
                <a:solidFill>
                  <a:srgbClr val="00AFEF"/>
                </a:solidFill>
                <a:latin typeface="Calibri"/>
                <a:cs typeface="Calibri"/>
              </a:rPr>
              <a:t>name/value </a:t>
            </a:r>
            <a:r>
              <a:rPr sz="2600" spc="-5" dirty="0">
                <a:solidFill>
                  <a:srgbClr val="00AFEF"/>
                </a:solidFill>
                <a:latin typeface="Calibri"/>
                <a:cs typeface="Calibri"/>
              </a:rPr>
              <a:t>pair </a:t>
            </a:r>
            <a:r>
              <a:rPr sz="2600" spc="-10" dirty="0">
                <a:solidFill>
                  <a:srgbClr val="00AFEF"/>
                </a:solidFill>
                <a:latin typeface="Calibri"/>
                <a:cs typeface="Calibri"/>
              </a:rPr>
              <a:t>representing </a:t>
            </a:r>
            <a:r>
              <a:rPr sz="2600" dirty="0">
                <a:solidFill>
                  <a:srgbClr val="00AFEF"/>
                </a:solidFill>
                <a:latin typeface="Calibri"/>
                <a:cs typeface="Calibri"/>
              </a:rPr>
              <a:t>an </a:t>
            </a:r>
            <a:r>
              <a:rPr sz="2600" spc="-5" dirty="0">
                <a:solidFill>
                  <a:srgbClr val="00AFEF"/>
                </a:solidFill>
                <a:latin typeface="Calibri"/>
                <a:cs typeface="Calibri"/>
              </a:rPr>
              <a:t>identity </a:t>
            </a:r>
            <a:r>
              <a:rPr sz="2600" dirty="0">
                <a:solidFill>
                  <a:srgbClr val="00AFEF"/>
                </a:solidFill>
                <a:latin typeface="Calibri"/>
                <a:cs typeface="Calibri"/>
              </a:rPr>
              <a:t>and its</a:t>
            </a:r>
            <a:r>
              <a:rPr sz="2600" spc="-15" dirty="0">
                <a:solidFill>
                  <a:srgbClr val="00AFEF"/>
                </a:solidFill>
                <a:latin typeface="Calibri"/>
                <a:cs typeface="Calibri"/>
              </a:rPr>
              <a:t> </a:t>
            </a:r>
            <a:r>
              <a:rPr sz="2600" spc="-10" dirty="0">
                <a:solidFill>
                  <a:srgbClr val="00AFEF"/>
                </a:solidFill>
                <a:latin typeface="Calibri"/>
                <a:cs typeface="Calibri"/>
              </a:rPr>
              <a:t>properties</a:t>
            </a:r>
            <a:endParaRPr sz="2600">
              <a:latin typeface="Calibri"/>
              <a:cs typeface="Calibri"/>
            </a:endParaRPr>
          </a:p>
          <a:p>
            <a:pPr marL="711835" lvl="1" indent="-233045">
              <a:lnSpc>
                <a:spcPts val="2740"/>
              </a:lnSpc>
              <a:buFont typeface="Arial"/>
              <a:buChar char="•"/>
              <a:tabLst>
                <a:tab pos="711835" algn="l"/>
                <a:tab pos="712470" algn="l"/>
              </a:tabLst>
            </a:pPr>
            <a:r>
              <a:rPr sz="2300" spc="-10" dirty="0">
                <a:latin typeface="Calibri"/>
                <a:cs typeface="Calibri"/>
              </a:rPr>
              <a:t>Generated by </a:t>
            </a:r>
            <a:r>
              <a:rPr sz="2300" dirty="0">
                <a:latin typeface="Calibri"/>
                <a:cs typeface="Calibri"/>
              </a:rPr>
              <a:t>an </a:t>
            </a:r>
            <a:r>
              <a:rPr sz="2300" spc="-5" dirty="0">
                <a:latin typeface="Calibri"/>
                <a:cs typeface="Calibri"/>
              </a:rPr>
              <a:t>identity</a:t>
            </a:r>
            <a:r>
              <a:rPr sz="2300" spc="30" dirty="0">
                <a:latin typeface="Calibri"/>
                <a:cs typeface="Calibri"/>
              </a:rPr>
              <a:t> </a:t>
            </a:r>
            <a:r>
              <a:rPr sz="2300" spc="-5" dirty="0">
                <a:latin typeface="Calibri"/>
                <a:cs typeface="Calibri"/>
              </a:rPr>
              <a:t>provider:</a:t>
            </a:r>
            <a:endParaRPr sz="2300">
              <a:latin typeface="Calibri"/>
              <a:cs typeface="Calibri"/>
            </a:endParaRPr>
          </a:p>
          <a:p>
            <a:pPr marL="1178560" lvl="2" indent="-233679">
              <a:lnSpc>
                <a:spcPts val="2250"/>
              </a:lnSpc>
              <a:spcBef>
                <a:spcPts val="50"/>
              </a:spcBef>
              <a:buFont typeface="Arial"/>
              <a:buChar char="•"/>
              <a:tabLst>
                <a:tab pos="1177925" algn="l"/>
                <a:tab pos="1179195" algn="l"/>
              </a:tabLst>
            </a:pPr>
            <a:r>
              <a:rPr sz="1900" spc="-15" dirty="0">
                <a:latin typeface="Calibri"/>
                <a:cs typeface="Calibri"/>
              </a:rPr>
              <a:t>Azure </a:t>
            </a:r>
            <a:r>
              <a:rPr sz="1900" spc="-25" dirty="0">
                <a:latin typeface="Calibri"/>
                <a:cs typeface="Calibri"/>
              </a:rPr>
              <a:t>AD, </a:t>
            </a:r>
            <a:r>
              <a:rPr sz="1900" spc="-10" dirty="0">
                <a:latin typeface="Calibri"/>
                <a:cs typeface="Calibri"/>
              </a:rPr>
              <a:t>Facebook, </a:t>
            </a:r>
            <a:r>
              <a:rPr sz="1900" spc="-5" dirty="0">
                <a:latin typeface="Calibri"/>
                <a:cs typeface="Calibri"/>
              </a:rPr>
              <a:t>Google, </a:t>
            </a:r>
            <a:r>
              <a:rPr sz="1900" spc="-15" dirty="0">
                <a:latin typeface="Calibri"/>
                <a:cs typeface="Calibri"/>
              </a:rPr>
              <a:t>LinkedIn, </a:t>
            </a:r>
            <a:r>
              <a:rPr sz="1900" spc="-45" dirty="0">
                <a:latin typeface="Calibri"/>
                <a:cs typeface="Calibri"/>
              </a:rPr>
              <a:t>Twitter,</a:t>
            </a:r>
            <a:r>
              <a:rPr sz="1900" spc="165" dirty="0">
                <a:latin typeface="Calibri"/>
                <a:cs typeface="Calibri"/>
              </a:rPr>
              <a:t> </a:t>
            </a:r>
            <a:r>
              <a:rPr sz="1900" spc="-15" dirty="0">
                <a:latin typeface="Calibri"/>
                <a:cs typeface="Calibri"/>
              </a:rPr>
              <a:t>etc.</a:t>
            </a:r>
            <a:endParaRPr sz="1900">
              <a:latin typeface="Calibri"/>
              <a:cs typeface="Calibri"/>
            </a:endParaRPr>
          </a:p>
          <a:p>
            <a:pPr marL="711835" lvl="1" indent="-233045">
              <a:lnSpc>
                <a:spcPts val="2730"/>
              </a:lnSpc>
              <a:buFont typeface="Arial"/>
              <a:buChar char="•"/>
              <a:tabLst>
                <a:tab pos="711835" algn="l"/>
                <a:tab pos="712470" algn="l"/>
              </a:tabLst>
            </a:pPr>
            <a:r>
              <a:rPr sz="2300" spc="-5" dirty="0">
                <a:latin typeface="Calibri"/>
                <a:cs typeface="Calibri"/>
              </a:rPr>
              <a:t>Serves </a:t>
            </a:r>
            <a:r>
              <a:rPr sz="2300" dirty="0">
                <a:latin typeface="Calibri"/>
                <a:cs typeface="Calibri"/>
              </a:rPr>
              <a:t>as the </a:t>
            </a:r>
            <a:r>
              <a:rPr sz="2300" spc="-5" dirty="0">
                <a:latin typeface="Calibri"/>
                <a:cs typeface="Calibri"/>
              </a:rPr>
              <a:t>basic </a:t>
            </a:r>
            <a:r>
              <a:rPr sz="2300" spc="-20" dirty="0">
                <a:latin typeface="Calibri"/>
                <a:cs typeface="Calibri"/>
              </a:rPr>
              <a:t>for</a:t>
            </a:r>
            <a:r>
              <a:rPr sz="2300" spc="-15" dirty="0">
                <a:latin typeface="Calibri"/>
                <a:cs typeface="Calibri"/>
              </a:rPr>
              <a:t> </a:t>
            </a:r>
            <a:r>
              <a:rPr sz="2300" spc="-5" dirty="0">
                <a:latin typeface="Calibri"/>
                <a:cs typeface="Calibri"/>
              </a:rPr>
              <a:t>authorization:</a:t>
            </a:r>
            <a:endParaRPr sz="2300">
              <a:latin typeface="Calibri"/>
              <a:cs typeface="Calibri"/>
            </a:endParaRPr>
          </a:p>
          <a:p>
            <a:pPr marL="1178560" lvl="2" indent="-233679">
              <a:lnSpc>
                <a:spcPct val="100000"/>
              </a:lnSpc>
              <a:spcBef>
                <a:spcPts val="65"/>
              </a:spcBef>
              <a:buFont typeface="Arial"/>
              <a:buChar char="•"/>
              <a:tabLst>
                <a:tab pos="1177925" algn="l"/>
                <a:tab pos="1179195" algn="l"/>
              </a:tabLst>
            </a:pPr>
            <a:r>
              <a:rPr sz="1900" spc="-10" dirty="0">
                <a:latin typeface="Calibri"/>
                <a:cs typeface="Calibri"/>
              </a:rPr>
              <a:t>Handled by </a:t>
            </a:r>
            <a:r>
              <a:rPr sz="1900" spc="-5" dirty="0">
                <a:latin typeface="Calibri"/>
                <a:cs typeface="Calibri"/>
              </a:rPr>
              <a:t>a </a:t>
            </a:r>
            <a:r>
              <a:rPr sz="1900" spc="-15" dirty="0">
                <a:latin typeface="Calibri"/>
                <a:cs typeface="Calibri"/>
              </a:rPr>
              <a:t>resource</a:t>
            </a:r>
            <a:r>
              <a:rPr sz="1900" spc="35" dirty="0">
                <a:latin typeface="Calibri"/>
                <a:cs typeface="Calibri"/>
              </a:rPr>
              <a:t> </a:t>
            </a:r>
            <a:r>
              <a:rPr sz="1900" spc="-15" dirty="0">
                <a:latin typeface="Calibri"/>
                <a:cs typeface="Calibri"/>
              </a:rPr>
              <a:t>provider</a:t>
            </a:r>
            <a:endParaRPr sz="1900">
              <a:latin typeface="Calibri"/>
              <a:cs typeface="Calibri"/>
            </a:endParaRPr>
          </a:p>
          <a:p>
            <a:pPr marL="1178560" lvl="2" indent="-233679">
              <a:lnSpc>
                <a:spcPct val="100000"/>
              </a:lnSpc>
              <a:spcBef>
                <a:spcPts val="35"/>
              </a:spcBef>
              <a:buFont typeface="Arial"/>
              <a:buChar char="•"/>
              <a:tabLst>
                <a:tab pos="1177925" algn="l"/>
                <a:tab pos="1179195" algn="l"/>
              </a:tabLst>
            </a:pPr>
            <a:r>
              <a:rPr sz="1900" spc="-10" dirty="0">
                <a:latin typeface="Calibri"/>
                <a:cs typeface="Calibri"/>
              </a:rPr>
              <a:t>Determines </a:t>
            </a:r>
            <a:r>
              <a:rPr sz="1900" spc="-5" dirty="0">
                <a:latin typeface="Calibri"/>
                <a:cs typeface="Calibri"/>
              </a:rPr>
              <a:t>access </a:t>
            </a:r>
            <a:r>
              <a:rPr sz="1900" spc="-15" dirty="0">
                <a:latin typeface="Calibri"/>
                <a:cs typeface="Calibri"/>
              </a:rPr>
              <a:t>to</a:t>
            </a:r>
            <a:r>
              <a:rPr sz="1900" spc="-20" dirty="0">
                <a:latin typeface="Calibri"/>
                <a:cs typeface="Calibri"/>
              </a:rPr>
              <a:t> </a:t>
            </a:r>
            <a:r>
              <a:rPr sz="1900" spc="-10" dirty="0">
                <a:latin typeface="Calibri"/>
                <a:cs typeface="Calibri"/>
              </a:rPr>
              <a:t>resources</a:t>
            </a:r>
            <a:endParaRPr sz="1900">
              <a:latin typeface="Calibri"/>
              <a:cs typeface="Calibri"/>
            </a:endParaRPr>
          </a:p>
        </p:txBody>
      </p:sp>
      <p:sp>
        <p:nvSpPr>
          <p:cNvPr id="3" name="object 3"/>
          <p:cNvSpPr txBox="1">
            <a:spLocks noGrp="1"/>
          </p:cNvSpPr>
          <p:nvPr>
            <p:ph type="title"/>
          </p:nvPr>
        </p:nvSpPr>
        <p:spPr>
          <a:xfrm>
            <a:off x="630123" y="536574"/>
            <a:ext cx="1522730" cy="709930"/>
          </a:xfrm>
          <a:prstGeom prst="rect">
            <a:avLst/>
          </a:prstGeom>
        </p:spPr>
        <p:txBody>
          <a:bodyPr vert="horz" wrap="square" lIns="0" tIns="17145" rIns="0" bIns="0" rtlCol="0">
            <a:spAutoFit/>
          </a:bodyPr>
          <a:lstStyle/>
          <a:p>
            <a:pPr marL="12700">
              <a:lnSpc>
                <a:spcPct val="100000"/>
              </a:lnSpc>
              <a:spcBef>
                <a:spcPts val="135"/>
              </a:spcBef>
            </a:pPr>
            <a:r>
              <a:rPr sz="4450" b="0" spc="10" dirty="0">
                <a:solidFill>
                  <a:srgbClr val="0078D3"/>
                </a:solidFill>
                <a:latin typeface="Calibri Light"/>
                <a:cs typeface="Calibri Light"/>
              </a:rPr>
              <a:t>Claims</a:t>
            </a:r>
            <a:endParaRPr sz="4450">
              <a:latin typeface="Calibri Light"/>
              <a:cs typeface="Calibri Light"/>
            </a:endParaRPr>
          </a:p>
        </p:txBody>
      </p:sp>
      <p:sp>
        <p:nvSpPr>
          <p:cNvPr id="4" name="object 4"/>
          <p:cNvSpPr/>
          <p:nvPr/>
        </p:nvSpPr>
        <p:spPr>
          <a:xfrm>
            <a:off x="6914388" y="2543555"/>
            <a:ext cx="4703063" cy="4203192"/>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630123" y="1343718"/>
            <a:ext cx="8458835" cy="897890"/>
          </a:xfrm>
          <a:prstGeom prst="rect">
            <a:avLst/>
          </a:prstGeom>
        </p:spPr>
        <p:txBody>
          <a:bodyPr vert="horz" wrap="square" lIns="0" tIns="47625" rIns="0" bIns="0" rtlCol="0">
            <a:spAutoFit/>
          </a:bodyPr>
          <a:lstStyle/>
          <a:p>
            <a:pPr marL="245745" indent="-233045">
              <a:lnSpc>
                <a:spcPct val="100000"/>
              </a:lnSpc>
              <a:spcBef>
                <a:spcPts val="375"/>
              </a:spcBef>
              <a:buFont typeface="Arial"/>
              <a:buChar char="•"/>
              <a:tabLst>
                <a:tab pos="246379" algn="l"/>
              </a:tabLst>
            </a:pPr>
            <a:r>
              <a:rPr sz="2850" spc="-5" dirty="0">
                <a:solidFill>
                  <a:srgbClr val="00AFEF"/>
                </a:solidFill>
                <a:latin typeface="Calibri"/>
                <a:cs typeface="Calibri"/>
              </a:rPr>
              <a:t>Manages </a:t>
            </a:r>
            <a:r>
              <a:rPr sz="2850" dirty="0">
                <a:solidFill>
                  <a:srgbClr val="00AFEF"/>
                </a:solidFill>
                <a:latin typeface="Calibri"/>
                <a:cs typeface="Calibri"/>
              </a:rPr>
              <a:t>and </a:t>
            </a:r>
            <a:r>
              <a:rPr sz="2850" spc="-15" dirty="0">
                <a:solidFill>
                  <a:srgbClr val="00AFEF"/>
                </a:solidFill>
                <a:latin typeface="Calibri"/>
                <a:cs typeface="Calibri"/>
              </a:rPr>
              <a:t>enforces </a:t>
            </a:r>
            <a:r>
              <a:rPr sz="2850" dirty="0">
                <a:solidFill>
                  <a:srgbClr val="00AFEF"/>
                </a:solidFill>
                <a:latin typeface="Calibri"/>
                <a:cs typeface="Calibri"/>
              </a:rPr>
              <a:t>permissions </a:t>
            </a:r>
            <a:r>
              <a:rPr sz="2850" spc="-5" dirty="0">
                <a:solidFill>
                  <a:srgbClr val="00AFEF"/>
                </a:solidFill>
                <a:latin typeface="Calibri"/>
                <a:cs typeface="Calibri"/>
              </a:rPr>
              <a:t>based </a:t>
            </a:r>
            <a:r>
              <a:rPr sz="2850" dirty="0">
                <a:solidFill>
                  <a:srgbClr val="00AFEF"/>
                </a:solidFill>
                <a:latin typeface="Calibri"/>
                <a:cs typeface="Calibri"/>
              </a:rPr>
              <a:t>on </a:t>
            </a:r>
            <a:r>
              <a:rPr sz="2850" spc="-5" dirty="0">
                <a:solidFill>
                  <a:srgbClr val="00AFEF"/>
                </a:solidFill>
                <a:latin typeface="Calibri"/>
                <a:cs typeface="Calibri"/>
              </a:rPr>
              <a:t>user</a:t>
            </a:r>
            <a:r>
              <a:rPr sz="2850" spc="30" dirty="0">
                <a:solidFill>
                  <a:srgbClr val="00AFEF"/>
                </a:solidFill>
                <a:latin typeface="Calibri"/>
                <a:cs typeface="Calibri"/>
              </a:rPr>
              <a:t> </a:t>
            </a:r>
            <a:r>
              <a:rPr sz="2850" spc="-10" dirty="0">
                <a:solidFill>
                  <a:srgbClr val="00AFEF"/>
                </a:solidFill>
                <a:latin typeface="Calibri"/>
                <a:cs typeface="Calibri"/>
              </a:rPr>
              <a:t>roles:</a:t>
            </a:r>
            <a:endParaRPr sz="2850">
              <a:latin typeface="Calibri"/>
              <a:cs typeface="Calibri"/>
            </a:endParaRPr>
          </a:p>
          <a:p>
            <a:pPr marL="712470" lvl="1" indent="-233679">
              <a:lnSpc>
                <a:spcPct val="100000"/>
              </a:lnSpc>
              <a:spcBef>
                <a:spcPts val="229"/>
              </a:spcBef>
              <a:buFont typeface="Arial"/>
              <a:buChar char="•"/>
              <a:tabLst>
                <a:tab pos="713105" algn="l"/>
              </a:tabLst>
            </a:pPr>
            <a:r>
              <a:rPr sz="2450" dirty="0">
                <a:latin typeface="Calibri"/>
                <a:cs typeface="Calibri"/>
              </a:rPr>
              <a:t>An </a:t>
            </a:r>
            <a:r>
              <a:rPr sz="2450" spc="-10" dirty="0">
                <a:latin typeface="Calibri"/>
                <a:cs typeface="Calibri"/>
              </a:rPr>
              <a:t>identity </a:t>
            </a:r>
            <a:r>
              <a:rPr sz="2450" spc="-15" dirty="0">
                <a:latin typeface="Calibri"/>
                <a:cs typeface="Calibri"/>
              </a:rPr>
              <a:t>may </a:t>
            </a:r>
            <a:r>
              <a:rPr sz="2450" spc="-5" dirty="0">
                <a:latin typeface="Calibri"/>
                <a:cs typeface="Calibri"/>
              </a:rPr>
              <a:t>belong </a:t>
            </a:r>
            <a:r>
              <a:rPr sz="2450" spc="-15" dirty="0">
                <a:latin typeface="Calibri"/>
                <a:cs typeface="Calibri"/>
              </a:rPr>
              <a:t>to </a:t>
            </a:r>
            <a:r>
              <a:rPr sz="2450" spc="-5" dirty="0">
                <a:latin typeface="Calibri"/>
                <a:cs typeface="Calibri"/>
              </a:rPr>
              <a:t>one or </a:t>
            </a:r>
            <a:r>
              <a:rPr sz="2450" spc="-10" dirty="0">
                <a:latin typeface="Calibri"/>
                <a:cs typeface="Calibri"/>
              </a:rPr>
              <a:t>more</a:t>
            </a:r>
            <a:r>
              <a:rPr sz="2450" spc="-60" dirty="0">
                <a:latin typeface="Calibri"/>
                <a:cs typeface="Calibri"/>
              </a:rPr>
              <a:t> </a:t>
            </a:r>
            <a:r>
              <a:rPr sz="2450" spc="-10" dirty="0">
                <a:latin typeface="Calibri"/>
                <a:cs typeface="Calibri"/>
              </a:rPr>
              <a:t>roles</a:t>
            </a:r>
            <a:endParaRPr sz="2450">
              <a:latin typeface="Calibri"/>
              <a:cs typeface="Calibri"/>
            </a:endParaRPr>
          </a:p>
        </p:txBody>
      </p:sp>
      <p:sp>
        <p:nvSpPr>
          <p:cNvPr id="3" name="object 3"/>
          <p:cNvSpPr txBox="1">
            <a:spLocks noGrp="1"/>
          </p:cNvSpPr>
          <p:nvPr>
            <p:ph type="title"/>
          </p:nvPr>
        </p:nvSpPr>
        <p:spPr>
          <a:xfrm>
            <a:off x="630123" y="425957"/>
            <a:ext cx="5737225" cy="709930"/>
          </a:xfrm>
          <a:prstGeom prst="rect">
            <a:avLst/>
          </a:prstGeom>
        </p:spPr>
        <p:txBody>
          <a:bodyPr vert="horz" wrap="square" lIns="0" tIns="17145" rIns="0" bIns="0" rtlCol="0">
            <a:spAutoFit/>
          </a:bodyPr>
          <a:lstStyle/>
          <a:p>
            <a:pPr marL="12700">
              <a:lnSpc>
                <a:spcPct val="100000"/>
              </a:lnSpc>
              <a:spcBef>
                <a:spcPts val="135"/>
              </a:spcBef>
            </a:pPr>
            <a:r>
              <a:rPr sz="4450" b="0" spc="5" dirty="0">
                <a:solidFill>
                  <a:srgbClr val="0078D3"/>
                </a:solidFill>
                <a:latin typeface="Calibri Light"/>
                <a:cs typeface="Calibri Light"/>
              </a:rPr>
              <a:t>Role-based</a:t>
            </a:r>
            <a:r>
              <a:rPr sz="4450" b="0" spc="-50" dirty="0">
                <a:solidFill>
                  <a:srgbClr val="0078D3"/>
                </a:solidFill>
                <a:latin typeface="Calibri Light"/>
                <a:cs typeface="Calibri Light"/>
              </a:rPr>
              <a:t> </a:t>
            </a:r>
            <a:r>
              <a:rPr sz="4450" b="0" dirty="0">
                <a:solidFill>
                  <a:srgbClr val="0078D3"/>
                </a:solidFill>
                <a:latin typeface="Calibri Light"/>
                <a:cs typeface="Calibri Light"/>
              </a:rPr>
              <a:t>authorization</a:t>
            </a:r>
            <a:endParaRPr sz="4450">
              <a:latin typeface="Calibri Light"/>
              <a:cs typeface="Calibri Light"/>
            </a:endParaRPr>
          </a:p>
        </p:txBody>
      </p:sp>
      <p:sp>
        <p:nvSpPr>
          <p:cNvPr id="4" name="object 4"/>
          <p:cNvSpPr/>
          <p:nvPr/>
        </p:nvSpPr>
        <p:spPr>
          <a:xfrm>
            <a:off x="1798320" y="2369039"/>
            <a:ext cx="7502652" cy="4493532"/>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876046" y="3574922"/>
            <a:ext cx="4430395" cy="403860"/>
          </a:xfrm>
          <a:custGeom>
            <a:avLst/>
            <a:gdLst/>
            <a:ahLst/>
            <a:cxnLst/>
            <a:rect l="l" t="t" r="r" b="b"/>
            <a:pathLst>
              <a:path w="4430395" h="403860">
                <a:moveTo>
                  <a:pt x="0" y="403860"/>
                </a:moveTo>
                <a:lnTo>
                  <a:pt x="4430268" y="403860"/>
                </a:lnTo>
                <a:lnTo>
                  <a:pt x="4430268" y="0"/>
                </a:lnTo>
                <a:lnTo>
                  <a:pt x="0" y="0"/>
                </a:lnTo>
                <a:lnTo>
                  <a:pt x="0" y="403860"/>
                </a:lnTo>
                <a:close/>
              </a:path>
            </a:pathLst>
          </a:custGeom>
          <a:solidFill>
            <a:srgbClr val="FFFF00"/>
          </a:solidFill>
        </p:spPr>
        <p:txBody>
          <a:bodyPr wrap="square" lIns="0" tIns="0" rIns="0" bIns="0" rtlCol="0"/>
          <a:lstStyle/>
          <a:p>
            <a:endParaRPr/>
          </a:p>
        </p:txBody>
      </p:sp>
      <p:sp>
        <p:nvSpPr>
          <p:cNvPr id="3" name="object 3"/>
          <p:cNvSpPr/>
          <p:nvPr/>
        </p:nvSpPr>
        <p:spPr>
          <a:xfrm>
            <a:off x="876046" y="3852290"/>
            <a:ext cx="3689985" cy="403860"/>
          </a:xfrm>
          <a:custGeom>
            <a:avLst/>
            <a:gdLst/>
            <a:ahLst/>
            <a:cxnLst/>
            <a:rect l="l" t="t" r="r" b="b"/>
            <a:pathLst>
              <a:path w="3689985" h="403860">
                <a:moveTo>
                  <a:pt x="0" y="403860"/>
                </a:moveTo>
                <a:lnTo>
                  <a:pt x="3689604" y="403860"/>
                </a:lnTo>
                <a:lnTo>
                  <a:pt x="3689604" y="0"/>
                </a:lnTo>
                <a:lnTo>
                  <a:pt x="0" y="0"/>
                </a:lnTo>
                <a:lnTo>
                  <a:pt x="0" y="403860"/>
                </a:lnTo>
                <a:close/>
              </a:path>
            </a:pathLst>
          </a:custGeom>
          <a:solidFill>
            <a:srgbClr val="FFFF00"/>
          </a:solidFill>
        </p:spPr>
        <p:txBody>
          <a:bodyPr wrap="square" lIns="0" tIns="0" rIns="0" bIns="0" rtlCol="0"/>
          <a:lstStyle/>
          <a:p>
            <a:endParaRPr/>
          </a:p>
        </p:txBody>
      </p:sp>
      <p:sp>
        <p:nvSpPr>
          <p:cNvPr id="4" name="object 4"/>
          <p:cNvSpPr/>
          <p:nvPr/>
        </p:nvSpPr>
        <p:spPr>
          <a:xfrm>
            <a:off x="876046" y="4129658"/>
            <a:ext cx="946785" cy="403860"/>
          </a:xfrm>
          <a:custGeom>
            <a:avLst/>
            <a:gdLst/>
            <a:ahLst/>
            <a:cxnLst/>
            <a:rect l="l" t="t" r="r" b="b"/>
            <a:pathLst>
              <a:path w="946785" h="403860">
                <a:moveTo>
                  <a:pt x="0" y="403859"/>
                </a:moveTo>
                <a:lnTo>
                  <a:pt x="946404" y="403859"/>
                </a:lnTo>
                <a:lnTo>
                  <a:pt x="946404" y="0"/>
                </a:lnTo>
                <a:lnTo>
                  <a:pt x="0" y="0"/>
                </a:lnTo>
                <a:lnTo>
                  <a:pt x="0" y="403859"/>
                </a:lnTo>
                <a:close/>
              </a:path>
            </a:pathLst>
          </a:custGeom>
          <a:solidFill>
            <a:srgbClr val="FFFF00"/>
          </a:solidFill>
        </p:spPr>
        <p:txBody>
          <a:bodyPr wrap="square" lIns="0" tIns="0" rIns="0" bIns="0" rtlCol="0"/>
          <a:lstStyle/>
          <a:p>
            <a:endParaRPr/>
          </a:p>
        </p:txBody>
      </p:sp>
      <p:sp>
        <p:nvSpPr>
          <p:cNvPr id="5" name="object 5"/>
          <p:cNvSpPr txBox="1"/>
          <p:nvPr/>
        </p:nvSpPr>
        <p:spPr>
          <a:xfrm>
            <a:off x="630123" y="1631695"/>
            <a:ext cx="4480560" cy="1784985"/>
          </a:xfrm>
          <a:prstGeom prst="rect">
            <a:avLst/>
          </a:prstGeom>
        </p:spPr>
        <p:txBody>
          <a:bodyPr vert="horz" wrap="square" lIns="0" tIns="132080" rIns="0" bIns="0" rtlCol="0">
            <a:spAutoFit/>
          </a:bodyPr>
          <a:lstStyle/>
          <a:p>
            <a:pPr marL="245745" marR="403225" indent="-233045" algn="just">
              <a:lnSpc>
                <a:spcPct val="70000"/>
              </a:lnSpc>
              <a:spcBef>
                <a:spcPts val="1040"/>
              </a:spcBef>
              <a:buFont typeface="Arial"/>
              <a:buChar char="•"/>
              <a:tabLst>
                <a:tab pos="246379" algn="l"/>
              </a:tabLst>
            </a:pPr>
            <a:r>
              <a:rPr sz="2600" spc="-10" dirty="0">
                <a:latin typeface="Calibri"/>
                <a:cs typeface="Calibri"/>
              </a:rPr>
              <a:t>Provides fine-grained </a:t>
            </a:r>
            <a:r>
              <a:rPr sz="2600" dirty="0">
                <a:latin typeface="Calibri"/>
                <a:cs typeface="Calibri"/>
              </a:rPr>
              <a:t>access  </a:t>
            </a:r>
            <a:r>
              <a:rPr sz="2600" spc="-5" dirty="0">
                <a:latin typeface="Calibri"/>
                <a:cs typeface="Calibri"/>
              </a:rPr>
              <a:t>management </a:t>
            </a:r>
            <a:r>
              <a:rPr sz="2600" dirty="0">
                <a:latin typeface="Calibri"/>
                <a:cs typeface="Calibri"/>
              </a:rPr>
              <a:t>of </a:t>
            </a:r>
            <a:r>
              <a:rPr sz="2600" spc="-10" dirty="0">
                <a:latin typeface="Calibri"/>
                <a:cs typeface="Calibri"/>
              </a:rPr>
              <a:t>resources</a:t>
            </a:r>
            <a:r>
              <a:rPr sz="2600" spc="-114" dirty="0">
                <a:latin typeface="Calibri"/>
                <a:cs typeface="Calibri"/>
              </a:rPr>
              <a:t> </a:t>
            </a:r>
            <a:r>
              <a:rPr sz="2600" dirty="0">
                <a:latin typeface="Calibri"/>
                <a:cs typeface="Calibri"/>
              </a:rPr>
              <a:t>in  </a:t>
            </a:r>
            <a:r>
              <a:rPr sz="2600" spc="-10" dirty="0">
                <a:latin typeface="Calibri"/>
                <a:cs typeface="Calibri"/>
              </a:rPr>
              <a:t>Azure</a:t>
            </a:r>
            <a:endParaRPr sz="2600">
              <a:latin typeface="Calibri"/>
              <a:cs typeface="Calibri"/>
            </a:endParaRPr>
          </a:p>
          <a:p>
            <a:pPr marL="245745" indent="-233045">
              <a:lnSpc>
                <a:spcPct val="100000"/>
              </a:lnSpc>
              <a:spcBef>
                <a:spcPts val="60"/>
              </a:spcBef>
              <a:buFont typeface="Arial"/>
              <a:buChar char="•"/>
              <a:tabLst>
                <a:tab pos="246379" algn="l"/>
              </a:tabLst>
            </a:pPr>
            <a:r>
              <a:rPr sz="2600" spc="-15" dirty="0">
                <a:latin typeface="Calibri"/>
                <a:cs typeface="Calibri"/>
              </a:rPr>
              <a:t>Facilitates segregation </a:t>
            </a:r>
            <a:r>
              <a:rPr sz="2600" spc="-5" dirty="0">
                <a:latin typeface="Calibri"/>
                <a:cs typeface="Calibri"/>
              </a:rPr>
              <a:t>of</a:t>
            </a:r>
            <a:r>
              <a:rPr sz="2600" spc="-10" dirty="0">
                <a:latin typeface="Calibri"/>
                <a:cs typeface="Calibri"/>
              </a:rPr>
              <a:t> </a:t>
            </a:r>
            <a:r>
              <a:rPr sz="2600" spc="-5" dirty="0">
                <a:latin typeface="Calibri"/>
                <a:cs typeface="Calibri"/>
              </a:rPr>
              <a:t>duties</a:t>
            </a:r>
            <a:endParaRPr sz="2600">
              <a:latin typeface="Calibri"/>
              <a:cs typeface="Calibri"/>
            </a:endParaRPr>
          </a:p>
          <a:p>
            <a:pPr marL="245745" indent="-233045">
              <a:lnSpc>
                <a:spcPct val="100000"/>
              </a:lnSpc>
              <a:spcBef>
                <a:spcPts val="60"/>
              </a:spcBef>
              <a:buFont typeface="Arial"/>
              <a:buChar char="•"/>
              <a:tabLst>
                <a:tab pos="246379" algn="l"/>
              </a:tabLst>
            </a:pPr>
            <a:r>
              <a:rPr sz="2600" spc="-15" dirty="0">
                <a:latin typeface="Calibri"/>
                <a:cs typeface="Calibri"/>
              </a:rPr>
              <a:t>Role </a:t>
            </a:r>
            <a:r>
              <a:rPr sz="2600" spc="-5" dirty="0">
                <a:latin typeface="Calibri"/>
                <a:cs typeface="Calibri"/>
              </a:rPr>
              <a:t>assignments bind </a:t>
            </a:r>
            <a:r>
              <a:rPr sz="2600" dirty="0">
                <a:latin typeface="Calibri"/>
                <a:cs typeface="Calibri"/>
              </a:rPr>
              <a:t>a</a:t>
            </a:r>
            <a:r>
              <a:rPr sz="2600" spc="-60" dirty="0">
                <a:latin typeface="Calibri"/>
                <a:cs typeface="Calibri"/>
              </a:rPr>
              <a:t> </a:t>
            </a:r>
            <a:r>
              <a:rPr sz="2600" spc="-15" dirty="0">
                <a:latin typeface="Calibri"/>
                <a:cs typeface="Calibri"/>
              </a:rPr>
              <a:t>role</a:t>
            </a:r>
            <a:endParaRPr sz="2600">
              <a:latin typeface="Calibri"/>
              <a:cs typeface="Calibri"/>
            </a:endParaRPr>
          </a:p>
        </p:txBody>
      </p:sp>
      <p:sp>
        <p:nvSpPr>
          <p:cNvPr id="6" name="object 6"/>
          <p:cNvSpPr txBox="1"/>
          <p:nvPr/>
        </p:nvSpPr>
        <p:spPr>
          <a:xfrm>
            <a:off x="876046" y="3297554"/>
            <a:ext cx="4430395" cy="277495"/>
          </a:xfrm>
          <a:prstGeom prst="rect">
            <a:avLst/>
          </a:prstGeom>
          <a:solidFill>
            <a:srgbClr val="FFFF00"/>
          </a:solidFill>
        </p:spPr>
        <p:txBody>
          <a:bodyPr vert="horz" wrap="square" lIns="0" tIns="0" rIns="0" bIns="0" rtlCol="0">
            <a:spAutoFit/>
          </a:bodyPr>
          <a:lstStyle/>
          <a:p>
            <a:pPr>
              <a:lnSpc>
                <a:spcPts val="2185"/>
              </a:lnSpc>
            </a:pPr>
            <a:r>
              <a:rPr sz="2600" spc="-5" dirty="0">
                <a:latin typeface="Calibri"/>
                <a:cs typeface="Calibri"/>
              </a:rPr>
              <a:t>definition </a:t>
            </a:r>
            <a:r>
              <a:rPr sz="2600" spc="-10" dirty="0">
                <a:latin typeface="Calibri"/>
                <a:cs typeface="Calibri"/>
              </a:rPr>
              <a:t>to </a:t>
            </a:r>
            <a:r>
              <a:rPr sz="2600" dirty="0">
                <a:latin typeface="Calibri"/>
                <a:cs typeface="Calibri"/>
              </a:rPr>
              <a:t>a </a:t>
            </a:r>
            <a:r>
              <a:rPr sz="2600" spc="-5" dirty="0">
                <a:latin typeface="Calibri"/>
                <a:cs typeface="Calibri"/>
              </a:rPr>
              <a:t>security</a:t>
            </a:r>
            <a:r>
              <a:rPr sz="2600" spc="-85" dirty="0">
                <a:latin typeface="Calibri"/>
                <a:cs typeface="Calibri"/>
              </a:rPr>
              <a:t> </a:t>
            </a:r>
            <a:r>
              <a:rPr sz="2600" spc="-5" dirty="0">
                <a:latin typeface="Calibri"/>
                <a:cs typeface="Calibri"/>
              </a:rPr>
              <a:t>principal,</a:t>
            </a:r>
            <a:endParaRPr sz="2600">
              <a:latin typeface="Calibri"/>
              <a:cs typeface="Calibri"/>
            </a:endParaRPr>
          </a:p>
        </p:txBody>
      </p:sp>
      <p:sp>
        <p:nvSpPr>
          <p:cNvPr id="7" name="object 7"/>
          <p:cNvSpPr txBox="1"/>
          <p:nvPr/>
        </p:nvSpPr>
        <p:spPr>
          <a:xfrm>
            <a:off x="876046" y="3574922"/>
            <a:ext cx="4430395" cy="277495"/>
          </a:xfrm>
          <a:prstGeom prst="rect">
            <a:avLst/>
          </a:prstGeom>
          <a:solidFill>
            <a:srgbClr val="FFFF00"/>
          </a:solidFill>
        </p:spPr>
        <p:txBody>
          <a:bodyPr vert="horz" wrap="square" lIns="0" tIns="0" rIns="0" bIns="0" rtlCol="0">
            <a:spAutoFit/>
          </a:bodyPr>
          <a:lstStyle/>
          <a:p>
            <a:pPr>
              <a:lnSpc>
                <a:spcPts val="2185"/>
              </a:lnSpc>
            </a:pPr>
            <a:r>
              <a:rPr sz="2600" spc="-15" dirty="0">
                <a:latin typeface="Calibri"/>
                <a:cs typeface="Calibri"/>
              </a:rPr>
              <a:t>at </a:t>
            </a:r>
            <a:r>
              <a:rPr sz="2600" dirty="0">
                <a:latin typeface="Calibri"/>
                <a:cs typeface="Calibri"/>
              </a:rPr>
              <a:t>a </a:t>
            </a:r>
            <a:r>
              <a:rPr sz="2600" spc="-5" dirty="0">
                <a:latin typeface="Calibri"/>
                <a:cs typeface="Calibri"/>
              </a:rPr>
              <a:t>specific </a:t>
            </a:r>
            <a:r>
              <a:rPr sz="2600" spc="-10" dirty="0">
                <a:latin typeface="Calibri"/>
                <a:cs typeface="Calibri"/>
              </a:rPr>
              <a:t>scope </a:t>
            </a:r>
            <a:r>
              <a:rPr sz="2600" spc="-5" dirty="0">
                <a:latin typeface="Calibri"/>
                <a:cs typeface="Calibri"/>
              </a:rPr>
              <a:t>(or</a:t>
            </a:r>
            <a:r>
              <a:rPr sz="2600" spc="-30" dirty="0">
                <a:latin typeface="Calibri"/>
                <a:cs typeface="Calibri"/>
              </a:rPr>
              <a:t> </a:t>
            </a:r>
            <a:r>
              <a:rPr sz="2600" spc="-5" dirty="0">
                <a:latin typeface="Calibri"/>
                <a:cs typeface="Calibri"/>
              </a:rPr>
              <a:t>boundary)</a:t>
            </a:r>
            <a:endParaRPr sz="2600">
              <a:latin typeface="Calibri"/>
              <a:cs typeface="Calibri"/>
            </a:endParaRPr>
          </a:p>
        </p:txBody>
      </p:sp>
      <p:sp>
        <p:nvSpPr>
          <p:cNvPr id="8" name="object 8"/>
          <p:cNvSpPr txBox="1"/>
          <p:nvPr/>
        </p:nvSpPr>
        <p:spPr>
          <a:xfrm>
            <a:off x="863600" y="3826890"/>
            <a:ext cx="3639185" cy="422275"/>
          </a:xfrm>
          <a:prstGeom prst="rect">
            <a:avLst/>
          </a:prstGeom>
        </p:spPr>
        <p:txBody>
          <a:bodyPr vert="horz" wrap="square" lIns="0" tIns="12700" rIns="0" bIns="0" rtlCol="0">
            <a:spAutoFit/>
          </a:bodyPr>
          <a:lstStyle/>
          <a:p>
            <a:pPr marL="12700">
              <a:lnSpc>
                <a:spcPct val="100000"/>
              </a:lnSpc>
              <a:spcBef>
                <a:spcPts val="100"/>
              </a:spcBef>
            </a:pPr>
            <a:r>
              <a:rPr sz="2600" spc="-25" dirty="0">
                <a:latin typeface="Calibri"/>
                <a:cs typeface="Calibri"/>
              </a:rPr>
              <a:t>for </a:t>
            </a:r>
            <a:r>
              <a:rPr sz="2600" dirty="0">
                <a:latin typeface="Calibri"/>
                <a:cs typeface="Calibri"/>
              </a:rPr>
              <a:t>the </a:t>
            </a:r>
            <a:r>
              <a:rPr sz="2600" spc="-5" dirty="0">
                <a:latin typeface="Calibri"/>
                <a:cs typeface="Calibri"/>
              </a:rPr>
              <a:t>purpose of</a:t>
            </a:r>
            <a:r>
              <a:rPr sz="2600" spc="-60" dirty="0">
                <a:latin typeface="Calibri"/>
                <a:cs typeface="Calibri"/>
              </a:rPr>
              <a:t> </a:t>
            </a:r>
            <a:r>
              <a:rPr sz="2600" spc="-10" dirty="0">
                <a:latin typeface="Calibri"/>
                <a:cs typeface="Calibri"/>
              </a:rPr>
              <a:t>granting</a:t>
            </a:r>
            <a:endParaRPr sz="2600">
              <a:latin typeface="Calibri"/>
              <a:cs typeface="Calibri"/>
            </a:endParaRPr>
          </a:p>
        </p:txBody>
      </p:sp>
      <p:sp>
        <p:nvSpPr>
          <p:cNvPr id="9" name="object 9"/>
          <p:cNvSpPr txBox="1"/>
          <p:nvPr/>
        </p:nvSpPr>
        <p:spPr>
          <a:xfrm>
            <a:off x="876046" y="4256150"/>
            <a:ext cx="946785" cy="277495"/>
          </a:xfrm>
          <a:prstGeom prst="rect">
            <a:avLst/>
          </a:prstGeom>
          <a:solidFill>
            <a:srgbClr val="FFFF00"/>
          </a:solidFill>
        </p:spPr>
        <p:txBody>
          <a:bodyPr vert="horz" wrap="square" lIns="0" tIns="0" rIns="0" bIns="0" rtlCol="0">
            <a:spAutoFit/>
          </a:bodyPr>
          <a:lstStyle/>
          <a:p>
            <a:pPr>
              <a:lnSpc>
                <a:spcPts val="2030"/>
              </a:lnSpc>
            </a:pPr>
            <a:r>
              <a:rPr sz="2600" dirty="0">
                <a:latin typeface="Calibri"/>
                <a:cs typeface="Calibri"/>
              </a:rPr>
              <a:t>acces</a:t>
            </a:r>
            <a:r>
              <a:rPr sz="2600" spc="5" dirty="0">
                <a:latin typeface="Calibri"/>
                <a:cs typeface="Calibri"/>
              </a:rPr>
              <a:t>s</a:t>
            </a:r>
            <a:r>
              <a:rPr sz="2600" dirty="0">
                <a:latin typeface="Calibri"/>
                <a:cs typeface="Calibri"/>
              </a:rPr>
              <a:t>.</a:t>
            </a:r>
            <a:endParaRPr sz="2600">
              <a:latin typeface="Calibri"/>
              <a:cs typeface="Calibri"/>
            </a:endParaRPr>
          </a:p>
        </p:txBody>
      </p:sp>
      <p:sp>
        <p:nvSpPr>
          <p:cNvPr id="10" name="object 10"/>
          <p:cNvSpPr txBox="1"/>
          <p:nvPr/>
        </p:nvSpPr>
        <p:spPr>
          <a:xfrm>
            <a:off x="630123" y="4509642"/>
            <a:ext cx="3831590" cy="422275"/>
          </a:xfrm>
          <a:prstGeom prst="rect">
            <a:avLst/>
          </a:prstGeom>
        </p:spPr>
        <p:txBody>
          <a:bodyPr vert="horz" wrap="square" lIns="0" tIns="12700" rIns="0" bIns="0" rtlCol="0">
            <a:spAutoFit/>
          </a:bodyPr>
          <a:lstStyle/>
          <a:p>
            <a:pPr marL="245745" indent="-233045">
              <a:lnSpc>
                <a:spcPct val="100000"/>
              </a:lnSpc>
              <a:spcBef>
                <a:spcPts val="100"/>
              </a:spcBef>
              <a:buFont typeface="Arial"/>
              <a:buChar char="•"/>
              <a:tabLst>
                <a:tab pos="246379" algn="l"/>
              </a:tabLst>
            </a:pPr>
            <a:r>
              <a:rPr sz="2600" spc="-5" dirty="0">
                <a:latin typeface="Calibri"/>
                <a:cs typeface="Calibri"/>
              </a:rPr>
              <a:t>Supports </a:t>
            </a:r>
            <a:r>
              <a:rPr sz="2600" spc="-20" dirty="0">
                <a:latin typeface="Calibri"/>
                <a:cs typeface="Calibri"/>
              </a:rPr>
              <a:t>four </a:t>
            </a:r>
            <a:r>
              <a:rPr sz="2600" spc="-10" dirty="0">
                <a:latin typeface="Calibri"/>
                <a:cs typeface="Calibri"/>
              </a:rPr>
              <a:t>scope</a:t>
            </a:r>
            <a:r>
              <a:rPr sz="2600" spc="-55" dirty="0">
                <a:latin typeface="Calibri"/>
                <a:cs typeface="Calibri"/>
              </a:rPr>
              <a:t> </a:t>
            </a:r>
            <a:r>
              <a:rPr sz="2600" dirty="0">
                <a:latin typeface="Calibri"/>
                <a:cs typeface="Calibri"/>
              </a:rPr>
              <a:t>types:</a:t>
            </a:r>
            <a:endParaRPr sz="2600">
              <a:latin typeface="Calibri"/>
              <a:cs typeface="Calibri"/>
            </a:endParaRPr>
          </a:p>
        </p:txBody>
      </p:sp>
      <p:sp>
        <p:nvSpPr>
          <p:cNvPr id="11" name="object 11"/>
          <p:cNvSpPr txBox="1"/>
          <p:nvPr/>
        </p:nvSpPr>
        <p:spPr>
          <a:xfrm>
            <a:off x="1342389" y="4887086"/>
            <a:ext cx="2588260" cy="334010"/>
          </a:xfrm>
          <a:prstGeom prst="rect">
            <a:avLst/>
          </a:prstGeom>
          <a:solidFill>
            <a:srgbClr val="FFFF00"/>
          </a:solidFill>
        </p:spPr>
        <p:txBody>
          <a:bodyPr vert="horz" wrap="square" lIns="0" tIns="0" rIns="0" bIns="0" rtlCol="0">
            <a:spAutoFit/>
          </a:bodyPr>
          <a:lstStyle/>
          <a:p>
            <a:pPr>
              <a:lnSpc>
                <a:spcPts val="2630"/>
              </a:lnSpc>
            </a:pPr>
            <a:r>
              <a:rPr sz="2300" dirty="0">
                <a:latin typeface="Calibri"/>
                <a:cs typeface="Calibri"/>
              </a:rPr>
              <a:t>A </a:t>
            </a:r>
            <a:r>
              <a:rPr sz="2300" spc="-5" dirty="0">
                <a:latin typeface="Calibri"/>
                <a:cs typeface="Calibri"/>
              </a:rPr>
              <a:t>management</a:t>
            </a:r>
            <a:r>
              <a:rPr sz="2300" spc="-80" dirty="0">
                <a:latin typeface="Calibri"/>
                <a:cs typeface="Calibri"/>
              </a:rPr>
              <a:t> </a:t>
            </a:r>
            <a:r>
              <a:rPr sz="2300" spc="-10" dirty="0">
                <a:latin typeface="Calibri"/>
                <a:cs typeface="Calibri"/>
              </a:rPr>
              <a:t>group</a:t>
            </a:r>
            <a:endParaRPr sz="2300">
              <a:latin typeface="Calibri"/>
              <a:cs typeface="Calibri"/>
            </a:endParaRPr>
          </a:p>
        </p:txBody>
      </p:sp>
      <p:sp>
        <p:nvSpPr>
          <p:cNvPr id="12" name="object 12"/>
          <p:cNvSpPr txBox="1"/>
          <p:nvPr/>
        </p:nvSpPr>
        <p:spPr>
          <a:xfrm>
            <a:off x="1342389" y="5220842"/>
            <a:ext cx="1687195" cy="285115"/>
          </a:xfrm>
          <a:prstGeom prst="rect">
            <a:avLst/>
          </a:prstGeom>
          <a:solidFill>
            <a:srgbClr val="FFFF00"/>
          </a:solidFill>
        </p:spPr>
        <p:txBody>
          <a:bodyPr vert="horz" wrap="square" lIns="0" tIns="0" rIns="0" bIns="0" rtlCol="0">
            <a:spAutoFit/>
          </a:bodyPr>
          <a:lstStyle/>
          <a:p>
            <a:pPr>
              <a:lnSpc>
                <a:spcPts val="2245"/>
              </a:lnSpc>
            </a:pPr>
            <a:r>
              <a:rPr sz="2300" dirty="0">
                <a:latin typeface="Calibri"/>
                <a:cs typeface="Calibri"/>
              </a:rPr>
              <a:t>A</a:t>
            </a:r>
            <a:r>
              <a:rPr sz="2300" spc="-90" dirty="0">
                <a:latin typeface="Calibri"/>
                <a:cs typeface="Calibri"/>
              </a:rPr>
              <a:t> </a:t>
            </a:r>
            <a:r>
              <a:rPr sz="2300" spc="-5" dirty="0">
                <a:latin typeface="Calibri"/>
                <a:cs typeface="Calibri"/>
              </a:rPr>
              <a:t>subscription</a:t>
            </a:r>
            <a:endParaRPr sz="2300">
              <a:latin typeface="Calibri"/>
              <a:cs typeface="Calibri"/>
            </a:endParaRPr>
          </a:p>
        </p:txBody>
      </p:sp>
      <p:sp>
        <p:nvSpPr>
          <p:cNvPr id="13" name="object 13"/>
          <p:cNvSpPr txBox="1"/>
          <p:nvPr/>
        </p:nvSpPr>
        <p:spPr>
          <a:xfrm>
            <a:off x="1342389" y="5505830"/>
            <a:ext cx="2044700" cy="333375"/>
          </a:xfrm>
          <a:prstGeom prst="rect">
            <a:avLst/>
          </a:prstGeom>
          <a:solidFill>
            <a:srgbClr val="FFFF00"/>
          </a:solidFill>
        </p:spPr>
        <p:txBody>
          <a:bodyPr vert="horz" wrap="square" lIns="0" tIns="0" rIns="0" bIns="0" rtlCol="0">
            <a:spAutoFit/>
          </a:bodyPr>
          <a:lstStyle/>
          <a:p>
            <a:pPr>
              <a:lnSpc>
                <a:spcPts val="2620"/>
              </a:lnSpc>
            </a:pPr>
            <a:r>
              <a:rPr sz="2300" dirty="0">
                <a:latin typeface="Calibri"/>
                <a:cs typeface="Calibri"/>
              </a:rPr>
              <a:t>A </a:t>
            </a:r>
            <a:r>
              <a:rPr sz="2300" spc="-10" dirty="0">
                <a:latin typeface="Calibri"/>
                <a:cs typeface="Calibri"/>
              </a:rPr>
              <a:t>resource</a:t>
            </a:r>
            <a:r>
              <a:rPr sz="2300" spc="-50" dirty="0">
                <a:latin typeface="Calibri"/>
                <a:cs typeface="Calibri"/>
              </a:rPr>
              <a:t> </a:t>
            </a:r>
            <a:r>
              <a:rPr sz="2300" spc="-15" dirty="0">
                <a:latin typeface="Calibri"/>
                <a:cs typeface="Calibri"/>
              </a:rPr>
              <a:t>group</a:t>
            </a:r>
            <a:endParaRPr sz="2300">
              <a:latin typeface="Calibri"/>
              <a:cs typeface="Calibri"/>
            </a:endParaRPr>
          </a:p>
        </p:txBody>
      </p:sp>
      <p:sp>
        <p:nvSpPr>
          <p:cNvPr id="14" name="object 14"/>
          <p:cNvSpPr txBox="1"/>
          <p:nvPr/>
        </p:nvSpPr>
        <p:spPr>
          <a:xfrm>
            <a:off x="1096772" y="4862905"/>
            <a:ext cx="128270" cy="1304290"/>
          </a:xfrm>
          <a:prstGeom prst="rect">
            <a:avLst/>
          </a:prstGeom>
        </p:spPr>
        <p:txBody>
          <a:bodyPr vert="horz" wrap="square" lIns="0" tIns="13335" rIns="0" bIns="0" rtlCol="0">
            <a:spAutoFit/>
          </a:bodyPr>
          <a:lstStyle/>
          <a:p>
            <a:pPr marL="12700">
              <a:lnSpc>
                <a:spcPts val="2600"/>
              </a:lnSpc>
              <a:spcBef>
                <a:spcPts val="105"/>
              </a:spcBef>
            </a:pPr>
            <a:r>
              <a:rPr sz="2300" dirty="0">
                <a:latin typeface="Arial"/>
                <a:cs typeface="Arial"/>
              </a:rPr>
              <a:t>•</a:t>
            </a:r>
            <a:endParaRPr sz="2300">
              <a:latin typeface="Arial"/>
              <a:cs typeface="Arial"/>
            </a:endParaRPr>
          </a:p>
          <a:p>
            <a:pPr marL="12700">
              <a:lnSpc>
                <a:spcPts val="2435"/>
              </a:lnSpc>
            </a:pPr>
            <a:r>
              <a:rPr sz="2300" dirty="0">
                <a:latin typeface="Arial"/>
                <a:cs typeface="Arial"/>
              </a:rPr>
              <a:t>•</a:t>
            </a:r>
            <a:endParaRPr sz="2300">
              <a:latin typeface="Arial"/>
              <a:cs typeface="Arial"/>
            </a:endParaRPr>
          </a:p>
          <a:p>
            <a:pPr marL="12700">
              <a:lnSpc>
                <a:spcPts val="2430"/>
              </a:lnSpc>
            </a:pPr>
            <a:r>
              <a:rPr sz="2300" dirty="0">
                <a:latin typeface="Arial"/>
                <a:cs typeface="Arial"/>
              </a:rPr>
              <a:t>•</a:t>
            </a:r>
            <a:endParaRPr sz="2300">
              <a:latin typeface="Arial"/>
              <a:cs typeface="Arial"/>
            </a:endParaRPr>
          </a:p>
          <a:p>
            <a:pPr marL="12700">
              <a:lnSpc>
                <a:spcPts val="2590"/>
              </a:lnSpc>
            </a:pPr>
            <a:r>
              <a:rPr sz="2300" dirty="0">
                <a:latin typeface="Arial"/>
                <a:cs typeface="Arial"/>
              </a:rPr>
              <a:t>•</a:t>
            </a:r>
            <a:endParaRPr sz="2300">
              <a:latin typeface="Arial"/>
              <a:cs typeface="Arial"/>
            </a:endParaRPr>
          </a:p>
        </p:txBody>
      </p:sp>
      <p:sp>
        <p:nvSpPr>
          <p:cNvPr id="15" name="object 15"/>
          <p:cNvSpPr txBox="1"/>
          <p:nvPr/>
        </p:nvSpPr>
        <p:spPr>
          <a:xfrm>
            <a:off x="1342389" y="5838825"/>
            <a:ext cx="1280795" cy="333375"/>
          </a:xfrm>
          <a:prstGeom prst="rect">
            <a:avLst/>
          </a:prstGeom>
          <a:solidFill>
            <a:srgbClr val="FFFF00"/>
          </a:solidFill>
        </p:spPr>
        <p:txBody>
          <a:bodyPr vert="horz" wrap="square" lIns="0" tIns="0" rIns="0" bIns="0" rtlCol="0">
            <a:spAutoFit/>
          </a:bodyPr>
          <a:lstStyle/>
          <a:p>
            <a:pPr>
              <a:lnSpc>
                <a:spcPts val="2480"/>
              </a:lnSpc>
            </a:pPr>
            <a:r>
              <a:rPr sz="2300" dirty="0">
                <a:latin typeface="Calibri"/>
                <a:cs typeface="Calibri"/>
              </a:rPr>
              <a:t>A</a:t>
            </a:r>
            <a:r>
              <a:rPr sz="2300" spc="-75" dirty="0">
                <a:latin typeface="Calibri"/>
                <a:cs typeface="Calibri"/>
              </a:rPr>
              <a:t> </a:t>
            </a:r>
            <a:r>
              <a:rPr sz="2300" spc="-10" dirty="0">
                <a:latin typeface="Calibri"/>
                <a:cs typeface="Calibri"/>
              </a:rPr>
              <a:t>resource</a:t>
            </a:r>
            <a:endParaRPr sz="2300">
              <a:latin typeface="Calibri"/>
              <a:cs typeface="Calibri"/>
            </a:endParaRPr>
          </a:p>
        </p:txBody>
      </p:sp>
      <p:sp>
        <p:nvSpPr>
          <p:cNvPr id="16" name="object 16"/>
          <p:cNvSpPr txBox="1"/>
          <p:nvPr/>
        </p:nvSpPr>
        <p:spPr>
          <a:xfrm>
            <a:off x="630123" y="6149441"/>
            <a:ext cx="3134360" cy="422909"/>
          </a:xfrm>
          <a:prstGeom prst="rect">
            <a:avLst/>
          </a:prstGeom>
        </p:spPr>
        <p:txBody>
          <a:bodyPr vert="horz" wrap="square" lIns="0" tIns="13335" rIns="0" bIns="0" rtlCol="0">
            <a:spAutoFit/>
          </a:bodyPr>
          <a:lstStyle/>
          <a:p>
            <a:pPr marL="245745" indent="-233045">
              <a:lnSpc>
                <a:spcPct val="100000"/>
              </a:lnSpc>
              <a:spcBef>
                <a:spcPts val="105"/>
              </a:spcBef>
              <a:buFont typeface="Arial"/>
              <a:buChar char="•"/>
              <a:tabLst>
                <a:tab pos="246379" algn="l"/>
              </a:tabLst>
            </a:pPr>
            <a:r>
              <a:rPr sz="2600" dirty="0">
                <a:latin typeface="Calibri"/>
                <a:cs typeface="Calibri"/>
              </a:rPr>
              <a:t>Includes </a:t>
            </a:r>
            <a:r>
              <a:rPr sz="2600" spc="-5" dirty="0">
                <a:latin typeface="Calibri"/>
                <a:cs typeface="Calibri"/>
              </a:rPr>
              <a:t>built-in</a:t>
            </a:r>
            <a:r>
              <a:rPr sz="2600" spc="-95" dirty="0">
                <a:latin typeface="Calibri"/>
                <a:cs typeface="Calibri"/>
              </a:rPr>
              <a:t> </a:t>
            </a:r>
            <a:r>
              <a:rPr sz="2600" spc="-10" dirty="0">
                <a:latin typeface="Calibri"/>
                <a:cs typeface="Calibri"/>
              </a:rPr>
              <a:t>roles</a:t>
            </a:r>
            <a:endParaRPr sz="2600">
              <a:latin typeface="Calibri"/>
              <a:cs typeface="Calibri"/>
            </a:endParaRPr>
          </a:p>
        </p:txBody>
      </p:sp>
      <p:sp>
        <p:nvSpPr>
          <p:cNvPr id="17" name="object 17"/>
          <p:cNvSpPr txBox="1">
            <a:spLocks noGrp="1"/>
          </p:cNvSpPr>
          <p:nvPr>
            <p:ph type="title"/>
          </p:nvPr>
        </p:nvSpPr>
        <p:spPr>
          <a:xfrm>
            <a:off x="630123" y="240029"/>
            <a:ext cx="7609205" cy="709930"/>
          </a:xfrm>
          <a:prstGeom prst="rect">
            <a:avLst/>
          </a:prstGeom>
        </p:spPr>
        <p:txBody>
          <a:bodyPr vert="horz" wrap="square" lIns="0" tIns="17145" rIns="0" bIns="0" rtlCol="0">
            <a:spAutoFit/>
          </a:bodyPr>
          <a:lstStyle/>
          <a:p>
            <a:pPr marL="12700">
              <a:lnSpc>
                <a:spcPct val="100000"/>
              </a:lnSpc>
              <a:spcBef>
                <a:spcPts val="135"/>
              </a:spcBef>
            </a:pPr>
            <a:r>
              <a:rPr sz="4450" b="0" spc="5" dirty="0">
                <a:solidFill>
                  <a:srgbClr val="0078D3"/>
                </a:solidFill>
                <a:latin typeface="Calibri Light"/>
                <a:cs typeface="Calibri Light"/>
              </a:rPr>
              <a:t>Role-based </a:t>
            </a:r>
            <a:r>
              <a:rPr sz="4450" b="0" spc="15" dirty="0">
                <a:solidFill>
                  <a:srgbClr val="0078D3"/>
                </a:solidFill>
                <a:latin typeface="Calibri Light"/>
                <a:cs typeface="Calibri Light"/>
              </a:rPr>
              <a:t>access </a:t>
            </a:r>
            <a:r>
              <a:rPr sz="4450" b="0" spc="-15" dirty="0">
                <a:solidFill>
                  <a:srgbClr val="0078D3"/>
                </a:solidFill>
                <a:latin typeface="Calibri Light"/>
                <a:cs typeface="Calibri Light"/>
              </a:rPr>
              <a:t>control</a:t>
            </a:r>
            <a:r>
              <a:rPr sz="4450" b="0" spc="-65" dirty="0">
                <a:solidFill>
                  <a:srgbClr val="0078D3"/>
                </a:solidFill>
                <a:latin typeface="Calibri Light"/>
                <a:cs typeface="Calibri Light"/>
              </a:rPr>
              <a:t> </a:t>
            </a:r>
            <a:r>
              <a:rPr sz="4450" b="0" dirty="0">
                <a:solidFill>
                  <a:srgbClr val="0078D3"/>
                </a:solidFill>
                <a:latin typeface="Calibri Light"/>
                <a:cs typeface="Calibri Light"/>
              </a:rPr>
              <a:t>(RBAC)</a:t>
            </a:r>
            <a:endParaRPr sz="4450">
              <a:latin typeface="Calibri Light"/>
              <a:cs typeface="Calibri Light"/>
            </a:endParaRPr>
          </a:p>
        </p:txBody>
      </p:sp>
      <p:sp>
        <p:nvSpPr>
          <p:cNvPr id="18" name="object 18"/>
          <p:cNvSpPr/>
          <p:nvPr/>
        </p:nvSpPr>
        <p:spPr>
          <a:xfrm>
            <a:off x="5539740" y="1921763"/>
            <a:ext cx="6725411" cy="4227576"/>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5440679" y="0"/>
            <a:ext cx="6995159" cy="6995159"/>
          </a:xfrm>
          <a:custGeom>
            <a:avLst/>
            <a:gdLst/>
            <a:ahLst/>
            <a:cxnLst/>
            <a:rect l="l" t="t" r="r" b="b"/>
            <a:pathLst>
              <a:path w="6995159" h="6995159">
                <a:moveTo>
                  <a:pt x="0" y="6995159"/>
                </a:moveTo>
                <a:lnTo>
                  <a:pt x="6995159" y="6995159"/>
                </a:lnTo>
                <a:lnTo>
                  <a:pt x="6995159" y="0"/>
                </a:lnTo>
                <a:lnTo>
                  <a:pt x="0" y="0"/>
                </a:lnTo>
                <a:lnTo>
                  <a:pt x="0" y="6995159"/>
                </a:lnTo>
                <a:close/>
              </a:path>
            </a:pathLst>
          </a:custGeom>
          <a:solidFill>
            <a:srgbClr val="D2D2D2"/>
          </a:solidFill>
        </p:spPr>
        <p:txBody>
          <a:bodyPr wrap="square" lIns="0" tIns="0" rIns="0" bIns="0" rtlCol="0"/>
          <a:lstStyle/>
          <a:p>
            <a:endParaRPr/>
          </a:p>
        </p:txBody>
      </p:sp>
      <p:sp>
        <p:nvSpPr>
          <p:cNvPr id="3" name="object 3"/>
          <p:cNvSpPr/>
          <p:nvPr/>
        </p:nvSpPr>
        <p:spPr>
          <a:xfrm>
            <a:off x="981145" y="643247"/>
            <a:ext cx="1007110" cy="194310"/>
          </a:xfrm>
          <a:custGeom>
            <a:avLst/>
            <a:gdLst/>
            <a:ahLst/>
            <a:cxnLst/>
            <a:rect l="l" t="t" r="r" b="b"/>
            <a:pathLst>
              <a:path w="1007110" h="194309">
                <a:moveTo>
                  <a:pt x="44202" y="13216"/>
                </a:moveTo>
                <a:lnTo>
                  <a:pt x="0" y="13216"/>
                </a:lnTo>
                <a:lnTo>
                  <a:pt x="0" y="191215"/>
                </a:lnTo>
                <a:lnTo>
                  <a:pt x="29169" y="191215"/>
                </a:lnTo>
                <a:lnTo>
                  <a:pt x="29169" y="66968"/>
                </a:lnTo>
                <a:lnTo>
                  <a:pt x="28383" y="58156"/>
                </a:lnTo>
                <a:lnTo>
                  <a:pt x="28304" y="49344"/>
                </a:lnTo>
                <a:lnTo>
                  <a:pt x="27410" y="45820"/>
                </a:lnTo>
                <a:lnTo>
                  <a:pt x="57071" y="45820"/>
                </a:lnTo>
                <a:lnTo>
                  <a:pt x="44202" y="13216"/>
                </a:lnTo>
                <a:close/>
              </a:path>
              <a:path w="1007110" h="194309">
                <a:moveTo>
                  <a:pt x="57071" y="45820"/>
                </a:moveTo>
                <a:lnTo>
                  <a:pt x="28304" y="45820"/>
                </a:lnTo>
                <a:lnTo>
                  <a:pt x="30064" y="52871"/>
                </a:lnTo>
                <a:lnTo>
                  <a:pt x="31824" y="58156"/>
                </a:lnTo>
                <a:lnTo>
                  <a:pt x="32719" y="61680"/>
                </a:lnTo>
                <a:lnTo>
                  <a:pt x="85749" y="191216"/>
                </a:lnTo>
                <a:lnTo>
                  <a:pt x="106061" y="191216"/>
                </a:lnTo>
                <a:lnTo>
                  <a:pt x="123500" y="148039"/>
                </a:lnTo>
                <a:lnTo>
                  <a:pt x="96337" y="148039"/>
                </a:lnTo>
                <a:lnTo>
                  <a:pt x="95443" y="142751"/>
                </a:lnTo>
                <a:lnTo>
                  <a:pt x="92818" y="134820"/>
                </a:lnTo>
                <a:lnTo>
                  <a:pt x="88374" y="125127"/>
                </a:lnTo>
                <a:lnTo>
                  <a:pt x="57071" y="45820"/>
                </a:lnTo>
                <a:close/>
              </a:path>
              <a:path w="1007110" h="194309">
                <a:moveTo>
                  <a:pt x="192675" y="45820"/>
                </a:moveTo>
                <a:lnTo>
                  <a:pt x="163505" y="45820"/>
                </a:lnTo>
                <a:lnTo>
                  <a:pt x="162988" y="55376"/>
                </a:lnTo>
                <a:lnTo>
                  <a:pt x="162722" y="64104"/>
                </a:lnTo>
                <a:lnTo>
                  <a:pt x="162611" y="191216"/>
                </a:lnTo>
                <a:lnTo>
                  <a:pt x="192675" y="191216"/>
                </a:lnTo>
                <a:lnTo>
                  <a:pt x="192675" y="45820"/>
                </a:lnTo>
                <a:close/>
              </a:path>
              <a:path w="1007110" h="194309">
                <a:moveTo>
                  <a:pt x="192675" y="13216"/>
                </a:moveTo>
                <a:lnTo>
                  <a:pt x="151128" y="13216"/>
                </a:lnTo>
                <a:lnTo>
                  <a:pt x="105166" y="125127"/>
                </a:lnTo>
                <a:lnTo>
                  <a:pt x="97232" y="148039"/>
                </a:lnTo>
                <a:lnTo>
                  <a:pt x="123500" y="148039"/>
                </a:lnTo>
                <a:lnTo>
                  <a:pt x="159091" y="59919"/>
                </a:lnTo>
                <a:lnTo>
                  <a:pt x="160851" y="57275"/>
                </a:lnTo>
                <a:lnTo>
                  <a:pt x="161746" y="51107"/>
                </a:lnTo>
                <a:lnTo>
                  <a:pt x="163505" y="45820"/>
                </a:lnTo>
                <a:lnTo>
                  <a:pt x="192675" y="45820"/>
                </a:lnTo>
                <a:lnTo>
                  <a:pt x="192675" y="13216"/>
                </a:lnTo>
                <a:close/>
              </a:path>
              <a:path w="1007110" h="194309">
                <a:moveTo>
                  <a:pt x="251880" y="63444"/>
                </a:moveTo>
                <a:lnTo>
                  <a:pt x="221815" y="63444"/>
                </a:lnTo>
                <a:lnTo>
                  <a:pt x="221815" y="191216"/>
                </a:lnTo>
                <a:lnTo>
                  <a:pt x="251880" y="191216"/>
                </a:lnTo>
                <a:lnTo>
                  <a:pt x="251880" y="63444"/>
                </a:lnTo>
                <a:close/>
              </a:path>
              <a:path w="1007110" h="194309">
                <a:moveTo>
                  <a:pt x="242156" y="9691"/>
                </a:moveTo>
                <a:lnTo>
                  <a:pt x="232433" y="9691"/>
                </a:lnTo>
                <a:lnTo>
                  <a:pt x="228019" y="11455"/>
                </a:lnTo>
                <a:lnTo>
                  <a:pt x="224470" y="14979"/>
                </a:lnTo>
                <a:lnTo>
                  <a:pt x="220950" y="17623"/>
                </a:lnTo>
                <a:lnTo>
                  <a:pt x="219190" y="22028"/>
                </a:lnTo>
                <a:lnTo>
                  <a:pt x="219190" y="31720"/>
                </a:lnTo>
                <a:lnTo>
                  <a:pt x="220950" y="36127"/>
                </a:lnTo>
                <a:lnTo>
                  <a:pt x="224470" y="39652"/>
                </a:lnTo>
                <a:lnTo>
                  <a:pt x="228019" y="42295"/>
                </a:lnTo>
                <a:lnTo>
                  <a:pt x="232433" y="44059"/>
                </a:lnTo>
                <a:lnTo>
                  <a:pt x="242156" y="44059"/>
                </a:lnTo>
                <a:lnTo>
                  <a:pt x="246571" y="42295"/>
                </a:lnTo>
                <a:lnTo>
                  <a:pt x="250120" y="39652"/>
                </a:lnTo>
                <a:lnTo>
                  <a:pt x="253639" y="36127"/>
                </a:lnTo>
                <a:lnTo>
                  <a:pt x="255399" y="31720"/>
                </a:lnTo>
                <a:lnTo>
                  <a:pt x="255399" y="22028"/>
                </a:lnTo>
                <a:lnTo>
                  <a:pt x="253639" y="18503"/>
                </a:lnTo>
                <a:lnTo>
                  <a:pt x="246571" y="11455"/>
                </a:lnTo>
                <a:lnTo>
                  <a:pt x="242156" y="9691"/>
                </a:lnTo>
                <a:close/>
              </a:path>
              <a:path w="1007110" h="194309">
                <a:moveTo>
                  <a:pt x="352632" y="60800"/>
                </a:moveTo>
                <a:lnTo>
                  <a:pt x="313172" y="65633"/>
                </a:lnTo>
                <a:lnTo>
                  <a:pt x="281049" y="94284"/>
                </a:lnTo>
                <a:lnTo>
                  <a:pt x="273086" y="130415"/>
                </a:lnTo>
                <a:lnTo>
                  <a:pt x="273584" y="139350"/>
                </a:lnTo>
                <a:lnTo>
                  <a:pt x="290419" y="176125"/>
                </a:lnTo>
                <a:lnTo>
                  <a:pt x="326873" y="193364"/>
                </a:lnTo>
                <a:lnTo>
                  <a:pt x="335840" y="193860"/>
                </a:lnTo>
                <a:lnTo>
                  <a:pt x="346099" y="193364"/>
                </a:lnTo>
                <a:lnTo>
                  <a:pt x="355614" y="191877"/>
                </a:lnTo>
                <a:lnTo>
                  <a:pt x="364302" y="189398"/>
                </a:lnTo>
                <a:lnTo>
                  <a:pt x="372078" y="185928"/>
                </a:lnTo>
                <a:lnTo>
                  <a:pt x="372943" y="185048"/>
                </a:lnTo>
                <a:lnTo>
                  <a:pt x="372943" y="169187"/>
                </a:lnTo>
                <a:lnTo>
                  <a:pt x="342014" y="169187"/>
                </a:lnTo>
                <a:lnTo>
                  <a:pt x="333745" y="168526"/>
                </a:lnTo>
                <a:lnTo>
                  <a:pt x="304666" y="137050"/>
                </a:lnTo>
                <a:lnTo>
                  <a:pt x="304015" y="127771"/>
                </a:lnTo>
                <a:lnTo>
                  <a:pt x="304680" y="118863"/>
                </a:lnTo>
                <a:lnTo>
                  <a:pt x="334640" y="86147"/>
                </a:lnTo>
                <a:lnTo>
                  <a:pt x="342908" y="85472"/>
                </a:lnTo>
                <a:lnTo>
                  <a:pt x="372943" y="85472"/>
                </a:lnTo>
                <a:lnTo>
                  <a:pt x="372943" y="66968"/>
                </a:lnTo>
                <a:lnTo>
                  <a:pt x="372078" y="66968"/>
                </a:lnTo>
                <a:lnTo>
                  <a:pt x="368529" y="65207"/>
                </a:lnTo>
                <a:lnTo>
                  <a:pt x="364115" y="63444"/>
                </a:lnTo>
                <a:lnTo>
                  <a:pt x="357911" y="62563"/>
                </a:lnTo>
                <a:lnTo>
                  <a:pt x="352632" y="60800"/>
                </a:lnTo>
                <a:close/>
              </a:path>
              <a:path w="1007110" h="194309">
                <a:moveTo>
                  <a:pt x="372943" y="157731"/>
                </a:moveTo>
                <a:lnTo>
                  <a:pt x="371183" y="158612"/>
                </a:lnTo>
                <a:lnTo>
                  <a:pt x="366769" y="162136"/>
                </a:lnTo>
                <a:lnTo>
                  <a:pt x="362355" y="164780"/>
                </a:lnTo>
                <a:lnTo>
                  <a:pt x="351737" y="168304"/>
                </a:lnTo>
                <a:lnTo>
                  <a:pt x="346428" y="169187"/>
                </a:lnTo>
                <a:lnTo>
                  <a:pt x="372943" y="169187"/>
                </a:lnTo>
                <a:lnTo>
                  <a:pt x="372943" y="157731"/>
                </a:lnTo>
                <a:close/>
              </a:path>
              <a:path w="1007110" h="194309">
                <a:moveTo>
                  <a:pt x="372943" y="85472"/>
                </a:moveTo>
                <a:lnTo>
                  <a:pt x="342908" y="85472"/>
                </a:lnTo>
                <a:lnTo>
                  <a:pt x="350187" y="86120"/>
                </a:lnTo>
                <a:lnTo>
                  <a:pt x="357382" y="88007"/>
                </a:lnTo>
                <a:lnTo>
                  <a:pt x="364408" y="91050"/>
                </a:lnTo>
                <a:lnTo>
                  <a:pt x="371183" y="95167"/>
                </a:lnTo>
                <a:lnTo>
                  <a:pt x="372943" y="96048"/>
                </a:lnTo>
                <a:lnTo>
                  <a:pt x="372943" y="85472"/>
                </a:lnTo>
                <a:close/>
              </a:path>
              <a:path w="1007110" h="194309">
                <a:moveTo>
                  <a:pt x="425079" y="63444"/>
                </a:moveTo>
                <a:lnTo>
                  <a:pt x="395044" y="63444"/>
                </a:lnTo>
                <a:lnTo>
                  <a:pt x="395044" y="191216"/>
                </a:lnTo>
                <a:lnTo>
                  <a:pt x="425079" y="191216"/>
                </a:lnTo>
                <a:lnTo>
                  <a:pt x="425079" y="126008"/>
                </a:lnTo>
                <a:lnTo>
                  <a:pt x="425577" y="117898"/>
                </a:lnTo>
                <a:lnTo>
                  <a:pt x="444525" y="88116"/>
                </a:lnTo>
                <a:lnTo>
                  <a:pt x="469281" y="88116"/>
                </a:lnTo>
                <a:lnTo>
                  <a:pt x="469281" y="85472"/>
                </a:lnTo>
                <a:lnTo>
                  <a:pt x="425079" y="85472"/>
                </a:lnTo>
                <a:lnTo>
                  <a:pt x="425079" y="63444"/>
                </a:lnTo>
                <a:close/>
              </a:path>
              <a:path w="1007110" h="194309">
                <a:moveTo>
                  <a:pt x="469281" y="88116"/>
                </a:moveTo>
                <a:lnTo>
                  <a:pt x="455144" y="88116"/>
                </a:lnTo>
                <a:lnTo>
                  <a:pt x="457798" y="88999"/>
                </a:lnTo>
                <a:lnTo>
                  <a:pt x="464867" y="90760"/>
                </a:lnTo>
                <a:lnTo>
                  <a:pt x="468386" y="92523"/>
                </a:lnTo>
                <a:lnTo>
                  <a:pt x="469281" y="93404"/>
                </a:lnTo>
                <a:lnTo>
                  <a:pt x="469281" y="88116"/>
                </a:lnTo>
                <a:close/>
              </a:path>
              <a:path w="1007110" h="194309">
                <a:moveTo>
                  <a:pt x="466627" y="61680"/>
                </a:moveTo>
                <a:lnTo>
                  <a:pt x="449835" y="61680"/>
                </a:lnTo>
                <a:lnTo>
                  <a:pt x="442766" y="63444"/>
                </a:lnTo>
                <a:lnTo>
                  <a:pt x="437457" y="68731"/>
                </a:lnTo>
                <a:lnTo>
                  <a:pt x="432148" y="73136"/>
                </a:lnTo>
                <a:lnTo>
                  <a:pt x="428628" y="78424"/>
                </a:lnTo>
                <a:lnTo>
                  <a:pt x="425974" y="85472"/>
                </a:lnTo>
                <a:lnTo>
                  <a:pt x="469281" y="85472"/>
                </a:lnTo>
                <a:lnTo>
                  <a:pt x="469281" y="63444"/>
                </a:lnTo>
                <a:lnTo>
                  <a:pt x="466627" y="61680"/>
                </a:lnTo>
                <a:close/>
              </a:path>
              <a:path w="1007110" h="194309">
                <a:moveTo>
                  <a:pt x="539104" y="60800"/>
                </a:moveTo>
                <a:lnTo>
                  <a:pt x="498822" y="70837"/>
                </a:lnTo>
                <a:lnTo>
                  <a:pt x="472185" y="113616"/>
                </a:lnTo>
                <a:lnTo>
                  <a:pt x="471041" y="128652"/>
                </a:lnTo>
                <a:lnTo>
                  <a:pt x="472185" y="143026"/>
                </a:lnTo>
                <a:lnTo>
                  <a:pt x="498154" y="183822"/>
                </a:lnTo>
                <a:lnTo>
                  <a:pt x="535554" y="193860"/>
                </a:lnTo>
                <a:lnTo>
                  <a:pt x="550101" y="192703"/>
                </a:lnTo>
                <a:lnTo>
                  <a:pt x="563162" y="189234"/>
                </a:lnTo>
                <a:lnTo>
                  <a:pt x="574574" y="183451"/>
                </a:lnTo>
                <a:lnTo>
                  <a:pt x="584171" y="175355"/>
                </a:lnTo>
                <a:lnTo>
                  <a:pt x="589140" y="169187"/>
                </a:lnTo>
                <a:lnTo>
                  <a:pt x="537314" y="169187"/>
                </a:lnTo>
                <a:lnTo>
                  <a:pt x="529712" y="168526"/>
                </a:lnTo>
                <a:lnTo>
                  <a:pt x="502621" y="137175"/>
                </a:lnTo>
                <a:lnTo>
                  <a:pt x="502031" y="128652"/>
                </a:lnTo>
                <a:lnTo>
                  <a:pt x="502092" y="126008"/>
                </a:lnTo>
                <a:lnTo>
                  <a:pt x="522848" y="88117"/>
                </a:lnTo>
                <a:lnTo>
                  <a:pt x="537314" y="85472"/>
                </a:lnTo>
                <a:lnTo>
                  <a:pt x="591237" y="85472"/>
                </a:lnTo>
                <a:lnTo>
                  <a:pt x="585930" y="78424"/>
                </a:lnTo>
                <a:lnTo>
                  <a:pt x="576500" y="70466"/>
                </a:lnTo>
                <a:lnTo>
                  <a:pt x="565492" y="64986"/>
                </a:lnTo>
                <a:lnTo>
                  <a:pt x="552997" y="61819"/>
                </a:lnTo>
                <a:lnTo>
                  <a:pt x="539104" y="60800"/>
                </a:lnTo>
                <a:close/>
              </a:path>
              <a:path w="1007110" h="194309">
                <a:moveTo>
                  <a:pt x="591237" y="85472"/>
                </a:moveTo>
                <a:lnTo>
                  <a:pt x="537314" y="85472"/>
                </a:lnTo>
                <a:lnTo>
                  <a:pt x="544789" y="86133"/>
                </a:lnTo>
                <a:lnTo>
                  <a:pt x="551347" y="88117"/>
                </a:lnTo>
                <a:lnTo>
                  <a:pt x="570850" y="126008"/>
                </a:lnTo>
                <a:lnTo>
                  <a:pt x="570810" y="128652"/>
                </a:lnTo>
                <a:lnTo>
                  <a:pt x="552119" y="166543"/>
                </a:lnTo>
                <a:lnTo>
                  <a:pt x="537314" y="169187"/>
                </a:lnTo>
                <a:lnTo>
                  <a:pt x="589140" y="169187"/>
                </a:lnTo>
                <a:lnTo>
                  <a:pt x="592279" y="165291"/>
                </a:lnTo>
                <a:lnTo>
                  <a:pt x="598077" y="153656"/>
                </a:lnTo>
                <a:lnTo>
                  <a:pt x="601560" y="140534"/>
                </a:lnTo>
                <a:lnTo>
                  <a:pt x="602722" y="126008"/>
                </a:lnTo>
                <a:lnTo>
                  <a:pt x="601588" y="111633"/>
                </a:lnTo>
                <a:lnTo>
                  <a:pt x="598297" y="98911"/>
                </a:lnTo>
                <a:lnTo>
                  <a:pt x="593021" y="87842"/>
                </a:lnTo>
                <a:lnTo>
                  <a:pt x="591237" y="85472"/>
                </a:lnTo>
                <a:close/>
              </a:path>
              <a:path w="1007110" h="194309">
                <a:moveTo>
                  <a:pt x="616860" y="157731"/>
                </a:moveTo>
                <a:lnTo>
                  <a:pt x="616860" y="186811"/>
                </a:lnTo>
                <a:lnTo>
                  <a:pt x="617755" y="186811"/>
                </a:lnTo>
                <a:lnTo>
                  <a:pt x="621274" y="189452"/>
                </a:lnTo>
                <a:lnTo>
                  <a:pt x="627448" y="190335"/>
                </a:lnTo>
                <a:lnTo>
                  <a:pt x="633652" y="192096"/>
                </a:lnTo>
                <a:lnTo>
                  <a:pt x="646030" y="193860"/>
                </a:lnTo>
                <a:lnTo>
                  <a:pt x="687547" y="183284"/>
                </a:lnTo>
                <a:lnTo>
                  <a:pt x="698262" y="170068"/>
                </a:lnTo>
                <a:lnTo>
                  <a:pt x="646892" y="170067"/>
                </a:lnTo>
                <a:lnTo>
                  <a:pt x="641615" y="169187"/>
                </a:lnTo>
                <a:lnTo>
                  <a:pt x="635412" y="167424"/>
                </a:lnTo>
                <a:lnTo>
                  <a:pt x="623034" y="162136"/>
                </a:lnTo>
                <a:lnTo>
                  <a:pt x="618620" y="158612"/>
                </a:lnTo>
                <a:lnTo>
                  <a:pt x="616860" y="157731"/>
                </a:lnTo>
                <a:close/>
              </a:path>
              <a:path w="1007110" h="194309">
                <a:moveTo>
                  <a:pt x="675170" y="60800"/>
                </a:moveTo>
                <a:lnTo>
                  <a:pt x="630997" y="71375"/>
                </a:lnTo>
                <a:lnTo>
                  <a:pt x="616860" y="99572"/>
                </a:lnTo>
                <a:lnTo>
                  <a:pt x="616860" y="105740"/>
                </a:lnTo>
                <a:lnTo>
                  <a:pt x="617755" y="111028"/>
                </a:lnTo>
                <a:lnTo>
                  <a:pt x="619514" y="115435"/>
                </a:lnTo>
                <a:lnTo>
                  <a:pt x="624823" y="124247"/>
                </a:lnTo>
                <a:lnTo>
                  <a:pt x="629238" y="126888"/>
                </a:lnTo>
                <a:lnTo>
                  <a:pt x="632757" y="130415"/>
                </a:lnTo>
                <a:lnTo>
                  <a:pt x="638961" y="133939"/>
                </a:lnTo>
                <a:lnTo>
                  <a:pt x="647789" y="137464"/>
                </a:lnTo>
                <a:lnTo>
                  <a:pt x="653963" y="140108"/>
                </a:lnTo>
                <a:lnTo>
                  <a:pt x="666341" y="146276"/>
                </a:lnTo>
                <a:lnTo>
                  <a:pt x="668101" y="148039"/>
                </a:lnTo>
                <a:lnTo>
                  <a:pt x="669890" y="150680"/>
                </a:lnTo>
                <a:lnTo>
                  <a:pt x="670755" y="152444"/>
                </a:lnTo>
                <a:lnTo>
                  <a:pt x="671650" y="154207"/>
                </a:lnTo>
                <a:lnTo>
                  <a:pt x="671650" y="165660"/>
                </a:lnTo>
                <a:lnTo>
                  <a:pt x="665476" y="170068"/>
                </a:lnTo>
                <a:lnTo>
                  <a:pt x="698262" y="170067"/>
                </a:lnTo>
                <a:lnTo>
                  <a:pt x="700843" y="162467"/>
                </a:lnTo>
                <a:lnTo>
                  <a:pt x="701685" y="154207"/>
                </a:lnTo>
                <a:lnTo>
                  <a:pt x="701685" y="145395"/>
                </a:lnTo>
                <a:lnTo>
                  <a:pt x="668996" y="116316"/>
                </a:lnTo>
                <a:lnTo>
                  <a:pt x="659272" y="112791"/>
                </a:lnTo>
                <a:lnTo>
                  <a:pt x="653098" y="109264"/>
                </a:lnTo>
                <a:lnTo>
                  <a:pt x="651309" y="106623"/>
                </a:lnTo>
                <a:lnTo>
                  <a:pt x="648684" y="104860"/>
                </a:lnTo>
                <a:lnTo>
                  <a:pt x="646895" y="101336"/>
                </a:lnTo>
                <a:lnTo>
                  <a:pt x="646895" y="93404"/>
                </a:lnTo>
                <a:lnTo>
                  <a:pt x="648684" y="90760"/>
                </a:lnTo>
                <a:lnTo>
                  <a:pt x="652204" y="88116"/>
                </a:lnTo>
                <a:lnTo>
                  <a:pt x="654858" y="85472"/>
                </a:lnTo>
                <a:lnTo>
                  <a:pt x="659272" y="84592"/>
                </a:lnTo>
                <a:lnTo>
                  <a:pt x="694616" y="84592"/>
                </a:lnTo>
                <a:lnTo>
                  <a:pt x="694616" y="66088"/>
                </a:lnTo>
                <a:lnTo>
                  <a:pt x="691097" y="64324"/>
                </a:lnTo>
                <a:lnTo>
                  <a:pt x="686681" y="63443"/>
                </a:lnTo>
                <a:lnTo>
                  <a:pt x="680479" y="61680"/>
                </a:lnTo>
                <a:lnTo>
                  <a:pt x="675170" y="60800"/>
                </a:lnTo>
                <a:close/>
              </a:path>
              <a:path w="1007110" h="194309">
                <a:moveTo>
                  <a:pt x="694616" y="84592"/>
                </a:moveTo>
                <a:lnTo>
                  <a:pt x="669890" y="84592"/>
                </a:lnTo>
                <a:lnTo>
                  <a:pt x="680479" y="86355"/>
                </a:lnTo>
                <a:lnTo>
                  <a:pt x="685788" y="88116"/>
                </a:lnTo>
                <a:lnTo>
                  <a:pt x="690202" y="90760"/>
                </a:lnTo>
                <a:lnTo>
                  <a:pt x="693751" y="92524"/>
                </a:lnTo>
                <a:lnTo>
                  <a:pt x="694616" y="93404"/>
                </a:lnTo>
                <a:lnTo>
                  <a:pt x="694616" y="84592"/>
                </a:lnTo>
                <a:close/>
              </a:path>
              <a:path w="1007110" h="194309">
                <a:moveTo>
                  <a:pt x="782125" y="60800"/>
                </a:moveTo>
                <a:lnTo>
                  <a:pt x="742712" y="70837"/>
                </a:lnTo>
                <a:lnTo>
                  <a:pt x="716102" y="113617"/>
                </a:lnTo>
                <a:lnTo>
                  <a:pt x="714957" y="128652"/>
                </a:lnTo>
                <a:lnTo>
                  <a:pt x="716102" y="143026"/>
                </a:lnTo>
                <a:lnTo>
                  <a:pt x="742058" y="183822"/>
                </a:lnTo>
                <a:lnTo>
                  <a:pt x="779471" y="193860"/>
                </a:lnTo>
                <a:lnTo>
                  <a:pt x="794017" y="192703"/>
                </a:lnTo>
                <a:lnTo>
                  <a:pt x="807075" y="189234"/>
                </a:lnTo>
                <a:lnTo>
                  <a:pt x="818478" y="183451"/>
                </a:lnTo>
                <a:lnTo>
                  <a:pt x="828057" y="175356"/>
                </a:lnTo>
                <a:lnTo>
                  <a:pt x="832951" y="169187"/>
                </a:lnTo>
                <a:lnTo>
                  <a:pt x="781231" y="169187"/>
                </a:lnTo>
                <a:lnTo>
                  <a:pt x="773251" y="168526"/>
                </a:lnTo>
                <a:lnTo>
                  <a:pt x="746534" y="137175"/>
                </a:lnTo>
                <a:lnTo>
                  <a:pt x="745947" y="128652"/>
                </a:lnTo>
                <a:lnTo>
                  <a:pt x="746008" y="126008"/>
                </a:lnTo>
                <a:lnTo>
                  <a:pt x="766430" y="88117"/>
                </a:lnTo>
                <a:lnTo>
                  <a:pt x="781231" y="85472"/>
                </a:lnTo>
                <a:lnTo>
                  <a:pt x="834541" y="85472"/>
                </a:lnTo>
                <a:lnTo>
                  <a:pt x="828952" y="78424"/>
                </a:lnTo>
                <a:lnTo>
                  <a:pt x="820012" y="70466"/>
                </a:lnTo>
                <a:lnTo>
                  <a:pt x="809174" y="64986"/>
                </a:lnTo>
                <a:lnTo>
                  <a:pt x="796518" y="61819"/>
                </a:lnTo>
                <a:lnTo>
                  <a:pt x="782125" y="60800"/>
                </a:lnTo>
                <a:close/>
              </a:path>
              <a:path w="1007110" h="194309">
                <a:moveTo>
                  <a:pt x="834541" y="85472"/>
                </a:moveTo>
                <a:lnTo>
                  <a:pt x="781231" y="85472"/>
                </a:lnTo>
                <a:lnTo>
                  <a:pt x="788706" y="86134"/>
                </a:lnTo>
                <a:lnTo>
                  <a:pt x="795264" y="88117"/>
                </a:lnTo>
                <a:lnTo>
                  <a:pt x="814767" y="126008"/>
                </a:lnTo>
                <a:lnTo>
                  <a:pt x="814724" y="128652"/>
                </a:lnTo>
                <a:lnTo>
                  <a:pt x="795599" y="166543"/>
                </a:lnTo>
                <a:lnTo>
                  <a:pt x="781231" y="169187"/>
                </a:lnTo>
                <a:lnTo>
                  <a:pt x="832951" y="169187"/>
                </a:lnTo>
                <a:lnTo>
                  <a:pt x="836043" y="165291"/>
                </a:lnTo>
                <a:lnTo>
                  <a:pt x="841542" y="153656"/>
                </a:lnTo>
                <a:lnTo>
                  <a:pt x="844721" y="140534"/>
                </a:lnTo>
                <a:lnTo>
                  <a:pt x="845744" y="126008"/>
                </a:lnTo>
                <a:lnTo>
                  <a:pt x="844735" y="111633"/>
                </a:lnTo>
                <a:lnTo>
                  <a:pt x="841654" y="98911"/>
                </a:lnTo>
                <a:lnTo>
                  <a:pt x="836420" y="87842"/>
                </a:lnTo>
                <a:lnTo>
                  <a:pt x="834541" y="85472"/>
                </a:lnTo>
                <a:close/>
              </a:path>
              <a:path w="1007110" h="194309">
                <a:moveTo>
                  <a:pt x="975666" y="88116"/>
                </a:moveTo>
                <a:lnTo>
                  <a:pt x="945601" y="88116"/>
                </a:lnTo>
                <a:lnTo>
                  <a:pt x="945601" y="153324"/>
                </a:lnTo>
                <a:lnTo>
                  <a:pt x="947936" y="171182"/>
                </a:lnTo>
                <a:lnTo>
                  <a:pt x="954993" y="183836"/>
                </a:lnTo>
                <a:lnTo>
                  <a:pt x="966854" y="191367"/>
                </a:lnTo>
                <a:lnTo>
                  <a:pt x="983600" y="193860"/>
                </a:lnTo>
                <a:lnTo>
                  <a:pt x="991563" y="193860"/>
                </a:lnTo>
                <a:lnTo>
                  <a:pt x="995978" y="192980"/>
                </a:lnTo>
                <a:lnTo>
                  <a:pt x="1003941" y="190336"/>
                </a:lnTo>
                <a:lnTo>
                  <a:pt x="1005701" y="189452"/>
                </a:lnTo>
                <a:lnTo>
                  <a:pt x="1006596" y="189452"/>
                </a:lnTo>
                <a:lnTo>
                  <a:pt x="1006596" y="169188"/>
                </a:lnTo>
                <a:lnTo>
                  <a:pt x="987149" y="169188"/>
                </a:lnTo>
                <a:lnTo>
                  <a:pt x="982735" y="167424"/>
                </a:lnTo>
                <a:lnTo>
                  <a:pt x="980080" y="164780"/>
                </a:lnTo>
                <a:lnTo>
                  <a:pt x="977426" y="161256"/>
                </a:lnTo>
                <a:lnTo>
                  <a:pt x="975666" y="155968"/>
                </a:lnTo>
                <a:lnTo>
                  <a:pt x="975666" y="88116"/>
                </a:lnTo>
                <a:close/>
              </a:path>
              <a:path w="1007110" h="194309">
                <a:moveTo>
                  <a:pt x="900534" y="88116"/>
                </a:moveTo>
                <a:lnTo>
                  <a:pt x="870500" y="88116"/>
                </a:lnTo>
                <a:lnTo>
                  <a:pt x="870500" y="191216"/>
                </a:lnTo>
                <a:lnTo>
                  <a:pt x="900534" y="191216"/>
                </a:lnTo>
                <a:lnTo>
                  <a:pt x="900534" y="88116"/>
                </a:lnTo>
                <a:close/>
              </a:path>
              <a:path w="1007110" h="194309">
                <a:moveTo>
                  <a:pt x="1006596" y="164780"/>
                </a:moveTo>
                <a:lnTo>
                  <a:pt x="1001287" y="167424"/>
                </a:lnTo>
                <a:lnTo>
                  <a:pt x="995978" y="169188"/>
                </a:lnTo>
                <a:lnTo>
                  <a:pt x="1006596" y="169188"/>
                </a:lnTo>
                <a:lnTo>
                  <a:pt x="1006596" y="164780"/>
                </a:lnTo>
                <a:close/>
              </a:path>
              <a:path w="1007110" h="194309">
                <a:moveTo>
                  <a:pt x="1006596" y="63444"/>
                </a:moveTo>
                <a:lnTo>
                  <a:pt x="849293" y="63444"/>
                </a:lnTo>
                <a:lnTo>
                  <a:pt x="849293" y="88116"/>
                </a:lnTo>
                <a:lnTo>
                  <a:pt x="1006596" y="88116"/>
                </a:lnTo>
                <a:lnTo>
                  <a:pt x="1006596" y="63444"/>
                </a:lnTo>
                <a:close/>
              </a:path>
              <a:path w="1007110" h="194309">
                <a:moveTo>
                  <a:pt x="923500" y="0"/>
                </a:moveTo>
                <a:lnTo>
                  <a:pt x="885502" y="9692"/>
                </a:lnTo>
                <a:lnTo>
                  <a:pt x="870500" y="37008"/>
                </a:lnTo>
                <a:lnTo>
                  <a:pt x="870500" y="63444"/>
                </a:lnTo>
                <a:lnTo>
                  <a:pt x="900534" y="63444"/>
                </a:lnTo>
                <a:lnTo>
                  <a:pt x="900534" y="40532"/>
                </a:lnTo>
                <a:lnTo>
                  <a:pt x="902294" y="34364"/>
                </a:lnTo>
                <a:lnTo>
                  <a:pt x="905843" y="30840"/>
                </a:lnTo>
                <a:lnTo>
                  <a:pt x="908498" y="26435"/>
                </a:lnTo>
                <a:lnTo>
                  <a:pt x="913777" y="24672"/>
                </a:lnTo>
                <a:lnTo>
                  <a:pt x="934118" y="24672"/>
                </a:lnTo>
                <a:lnTo>
                  <a:pt x="934118" y="2643"/>
                </a:lnTo>
                <a:lnTo>
                  <a:pt x="933224" y="2643"/>
                </a:lnTo>
                <a:lnTo>
                  <a:pt x="928809" y="880"/>
                </a:lnTo>
                <a:lnTo>
                  <a:pt x="923500" y="0"/>
                </a:lnTo>
                <a:close/>
              </a:path>
              <a:path w="1007110" h="194309">
                <a:moveTo>
                  <a:pt x="975666" y="25552"/>
                </a:moveTo>
                <a:lnTo>
                  <a:pt x="974771" y="25552"/>
                </a:lnTo>
                <a:lnTo>
                  <a:pt x="946496" y="34364"/>
                </a:lnTo>
                <a:lnTo>
                  <a:pt x="945601" y="35247"/>
                </a:lnTo>
                <a:lnTo>
                  <a:pt x="945601" y="63444"/>
                </a:lnTo>
                <a:lnTo>
                  <a:pt x="975666" y="63444"/>
                </a:lnTo>
                <a:lnTo>
                  <a:pt x="975666" y="25552"/>
                </a:lnTo>
                <a:close/>
              </a:path>
              <a:path w="1007110" h="194309">
                <a:moveTo>
                  <a:pt x="934118" y="24672"/>
                </a:moveTo>
                <a:lnTo>
                  <a:pt x="923500" y="24672"/>
                </a:lnTo>
                <a:lnTo>
                  <a:pt x="927945" y="25552"/>
                </a:lnTo>
                <a:lnTo>
                  <a:pt x="932359" y="28196"/>
                </a:lnTo>
                <a:lnTo>
                  <a:pt x="934118" y="28196"/>
                </a:lnTo>
                <a:lnTo>
                  <a:pt x="934118" y="24672"/>
                </a:lnTo>
                <a:close/>
              </a:path>
            </a:pathLst>
          </a:custGeom>
          <a:solidFill>
            <a:srgbClr val="737373"/>
          </a:solidFill>
        </p:spPr>
        <p:txBody>
          <a:bodyPr wrap="square" lIns="0" tIns="0" rIns="0" bIns="0" rtlCol="0"/>
          <a:lstStyle/>
          <a:p>
            <a:endParaRPr/>
          </a:p>
        </p:txBody>
      </p:sp>
      <p:sp>
        <p:nvSpPr>
          <p:cNvPr id="4" name="object 4"/>
          <p:cNvSpPr/>
          <p:nvPr/>
        </p:nvSpPr>
        <p:spPr>
          <a:xfrm>
            <a:off x="594968" y="597426"/>
            <a:ext cx="296932" cy="296076"/>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6376415" y="815339"/>
            <a:ext cx="5125211" cy="5362956"/>
          </a:xfrm>
          <a:prstGeom prst="rect">
            <a:avLst/>
          </a:prstGeom>
          <a:blipFill>
            <a:blip r:embed="rId3" cstate="print"/>
            <a:stretch>
              <a:fillRect/>
            </a:stretch>
          </a:blipFill>
        </p:spPr>
        <p:txBody>
          <a:bodyPr wrap="square" lIns="0" tIns="0" rIns="0" bIns="0" rtlCol="0"/>
          <a:lstStyle/>
          <a:p>
            <a:endParaRPr/>
          </a:p>
        </p:txBody>
      </p:sp>
      <p:sp>
        <p:nvSpPr>
          <p:cNvPr id="6" name="object 6"/>
          <p:cNvSpPr txBox="1">
            <a:spLocks noGrp="1"/>
          </p:cNvSpPr>
          <p:nvPr>
            <p:ph type="title"/>
          </p:nvPr>
        </p:nvSpPr>
        <p:spPr>
          <a:xfrm>
            <a:off x="587451" y="3064509"/>
            <a:ext cx="3328035" cy="452120"/>
          </a:xfrm>
          <a:prstGeom prst="rect">
            <a:avLst/>
          </a:prstGeom>
        </p:spPr>
        <p:txBody>
          <a:bodyPr vert="horz" wrap="square" lIns="0" tIns="12065" rIns="0" bIns="0" rtlCol="0">
            <a:spAutoFit/>
          </a:bodyPr>
          <a:lstStyle/>
          <a:p>
            <a:pPr marL="12700">
              <a:lnSpc>
                <a:spcPct val="100000"/>
              </a:lnSpc>
              <a:spcBef>
                <a:spcPts val="95"/>
              </a:spcBef>
            </a:pPr>
            <a:r>
              <a:rPr sz="2800" spc="-50" dirty="0">
                <a:solidFill>
                  <a:srgbClr val="3B3B41"/>
                </a:solidFill>
              </a:rPr>
              <a:t>Design</a:t>
            </a:r>
            <a:r>
              <a:rPr sz="2800" spc="-125" dirty="0">
                <a:solidFill>
                  <a:srgbClr val="3B3B41"/>
                </a:solidFill>
              </a:rPr>
              <a:t> </a:t>
            </a:r>
            <a:r>
              <a:rPr sz="2800" spc="-50" dirty="0">
                <a:solidFill>
                  <a:srgbClr val="3B3B41"/>
                </a:solidFill>
              </a:rPr>
              <a:t>Authorization</a:t>
            </a:r>
            <a:endParaRPr sz="280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17042" y="259791"/>
            <a:ext cx="5384165" cy="452120"/>
          </a:xfrm>
          <a:prstGeom prst="rect">
            <a:avLst/>
          </a:prstGeom>
        </p:spPr>
        <p:txBody>
          <a:bodyPr vert="horz" wrap="square" lIns="0" tIns="12065" rIns="0" bIns="0" rtlCol="0">
            <a:spAutoFit/>
          </a:bodyPr>
          <a:lstStyle/>
          <a:p>
            <a:pPr marL="12700">
              <a:lnSpc>
                <a:spcPct val="100000"/>
              </a:lnSpc>
              <a:spcBef>
                <a:spcPts val="95"/>
              </a:spcBef>
            </a:pPr>
            <a:r>
              <a:rPr sz="2800" spc="-45" dirty="0">
                <a:solidFill>
                  <a:srgbClr val="0071C5"/>
                </a:solidFill>
              </a:rPr>
              <a:t>Choose </a:t>
            </a:r>
            <a:r>
              <a:rPr sz="2800" spc="-25" dirty="0">
                <a:solidFill>
                  <a:srgbClr val="0071C5"/>
                </a:solidFill>
              </a:rPr>
              <a:t>an </a:t>
            </a:r>
            <a:r>
              <a:rPr sz="2800" spc="-50" dirty="0">
                <a:solidFill>
                  <a:srgbClr val="0071C5"/>
                </a:solidFill>
              </a:rPr>
              <a:t>authorization</a:t>
            </a:r>
            <a:r>
              <a:rPr sz="2800" spc="-235" dirty="0">
                <a:solidFill>
                  <a:srgbClr val="0071C5"/>
                </a:solidFill>
              </a:rPr>
              <a:t> </a:t>
            </a:r>
            <a:r>
              <a:rPr sz="2800" spc="-55" dirty="0">
                <a:solidFill>
                  <a:srgbClr val="0071C5"/>
                </a:solidFill>
              </a:rPr>
              <a:t>approach</a:t>
            </a:r>
            <a:endParaRPr sz="2800"/>
          </a:p>
        </p:txBody>
      </p:sp>
      <p:sp>
        <p:nvSpPr>
          <p:cNvPr id="3" name="object 3"/>
          <p:cNvSpPr txBox="1"/>
          <p:nvPr/>
        </p:nvSpPr>
        <p:spPr>
          <a:xfrm>
            <a:off x="517956" y="1531441"/>
            <a:ext cx="11198225" cy="4415790"/>
          </a:xfrm>
          <a:prstGeom prst="rect">
            <a:avLst/>
          </a:prstGeom>
        </p:spPr>
        <p:txBody>
          <a:bodyPr vert="horz" wrap="square" lIns="0" tIns="12700" rIns="0" bIns="0" rtlCol="0">
            <a:spAutoFit/>
          </a:bodyPr>
          <a:lstStyle/>
          <a:p>
            <a:pPr marL="12700">
              <a:lnSpc>
                <a:spcPct val="100000"/>
              </a:lnSpc>
              <a:spcBef>
                <a:spcPts val="100"/>
              </a:spcBef>
            </a:pPr>
            <a:r>
              <a:rPr sz="2400" b="1" spc="-50" dirty="0">
                <a:solidFill>
                  <a:srgbClr val="3B3B41"/>
                </a:solidFill>
                <a:latin typeface="Segoe UI Semibold"/>
                <a:cs typeface="Segoe UI Semibold"/>
              </a:rPr>
              <a:t>Authorization</a:t>
            </a:r>
            <a:r>
              <a:rPr sz="2400" b="1" spc="-95" dirty="0">
                <a:solidFill>
                  <a:srgbClr val="3B3B41"/>
                </a:solidFill>
                <a:latin typeface="Segoe UI Semibold"/>
                <a:cs typeface="Segoe UI Semibold"/>
              </a:rPr>
              <a:t> </a:t>
            </a:r>
            <a:r>
              <a:rPr sz="2400" b="1" spc="-30" dirty="0">
                <a:solidFill>
                  <a:srgbClr val="3B3B41"/>
                </a:solidFill>
                <a:latin typeface="Segoe UI Semibold"/>
                <a:cs typeface="Segoe UI Semibold"/>
              </a:rPr>
              <a:t>is</a:t>
            </a:r>
            <a:r>
              <a:rPr sz="2400" b="1" spc="-100" dirty="0">
                <a:solidFill>
                  <a:srgbClr val="3B3B41"/>
                </a:solidFill>
                <a:latin typeface="Segoe UI Semibold"/>
                <a:cs typeface="Segoe UI Semibold"/>
              </a:rPr>
              <a:t> </a:t>
            </a:r>
            <a:r>
              <a:rPr sz="2400" b="1" spc="-40" dirty="0">
                <a:solidFill>
                  <a:srgbClr val="3B3B41"/>
                </a:solidFill>
                <a:latin typeface="Segoe UI Semibold"/>
                <a:cs typeface="Segoe UI Semibold"/>
              </a:rPr>
              <a:t>the</a:t>
            </a:r>
            <a:r>
              <a:rPr sz="2400" b="1" spc="-100" dirty="0">
                <a:solidFill>
                  <a:srgbClr val="3B3B41"/>
                </a:solidFill>
                <a:latin typeface="Segoe UI Semibold"/>
                <a:cs typeface="Segoe UI Semibold"/>
              </a:rPr>
              <a:t> </a:t>
            </a:r>
            <a:r>
              <a:rPr sz="2400" b="1" spc="-50" dirty="0">
                <a:solidFill>
                  <a:srgbClr val="3B3B41"/>
                </a:solidFill>
                <a:latin typeface="Segoe UI Semibold"/>
                <a:cs typeface="Segoe UI Semibold"/>
              </a:rPr>
              <a:t>process</a:t>
            </a:r>
            <a:r>
              <a:rPr sz="2400" b="1" spc="-90" dirty="0">
                <a:solidFill>
                  <a:srgbClr val="3B3B41"/>
                </a:solidFill>
                <a:latin typeface="Segoe UI Semibold"/>
                <a:cs typeface="Segoe UI Semibold"/>
              </a:rPr>
              <a:t> </a:t>
            </a:r>
            <a:r>
              <a:rPr sz="2400" b="1" spc="-50" dirty="0">
                <a:solidFill>
                  <a:srgbClr val="3B3B41"/>
                </a:solidFill>
                <a:latin typeface="Segoe UI Semibold"/>
                <a:cs typeface="Segoe UI Semibold"/>
              </a:rPr>
              <a:t>of</a:t>
            </a:r>
            <a:r>
              <a:rPr sz="2400" b="1" spc="-90" dirty="0">
                <a:solidFill>
                  <a:srgbClr val="3B3B41"/>
                </a:solidFill>
                <a:latin typeface="Segoe UI Semibold"/>
                <a:cs typeface="Segoe UI Semibold"/>
              </a:rPr>
              <a:t> </a:t>
            </a:r>
            <a:r>
              <a:rPr sz="2400" b="1" spc="-50" dirty="0">
                <a:solidFill>
                  <a:srgbClr val="3B3B41"/>
                </a:solidFill>
                <a:latin typeface="Segoe UI Semibold"/>
                <a:cs typeface="Segoe UI Semibold"/>
              </a:rPr>
              <a:t>determining</a:t>
            </a:r>
            <a:r>
              <a:rPr sz="2400" b="1" spc="-130" dirty="0">
                <a:solidFill>
                  <a:srgbClr val="3B3B41"/>
                </a:solidFill>
                <a:latin typeface="Segoe UI Semibold"/>
                <a:cs typeface="Segoe UI Semibold"/>
              </a:rPr>
              <a:t> </a:t>
            </a:r>
            <a:r>
              <a:rPr sz="2400" b="1" spc="-45" dirty="0">
                <a:solidFill>
                  <a:srgbClr val="3B3B41"/>
                </a:solidFill>
                <a:latin typeface="Segoe UI Semibold"/>
                <a:cs typeface="Segoe UI Semibold"/>
              </a:rPr>
              <a:t>which</a:t>
            </a:r>
            <a:r>
              <a:rPr sz="2400" b="1" spc="-90" dirty="0">
                <a:solidFill>
                  <a:srgbClr val="3B3B41"/>
                </a:solidFill>
                <a:latin typeface="Segoe UI Semibold"/>
                <a:cs typeface="Segoe UI Semibold"/>
              </a:rPr>
              <a:t> </a:t>
            </a:r>
            <a:r>
              <a:rPr sz="2400" b="1" spc="-50" dirty="0">
                <a:solidFill>
                  <a:srgbClr val="3B3B41"/>
                </a:solidFill>
                <a:latin typeface="Segoe UI Semibold"/>
                <a:cs typeface="Segoe UI Semibold"/>
              </a:rPr>
              <a:t>entities</a:t>
            </a:r>
            <a:r>
              <a:rPr sz="2400" b="1" spc="-110" dirty="0">
                <a:solidFill>
                  <a:srgbClr val="3B3B41"/>
                </a:solidFill>
                <a:latin typeface="Segoe UI Semibold"/>
                <a:cs typeface="Segoe UI Semibold"/>
              </a:rPr>
              <a:t> </a:t>
            </a:r>
            <a:r>
              <a:rPr sz="2400" b="1" spc="-50" dirty="0">
                <a:solidFill>
                  <a:srgbClr val="3B3B41"/>
                </a:solidFill>
                <a:latin typeface="Segoe UI Semibold"/>
                <a:cs typeface="Segoe UI Semibold"/>
              </a:rPr>
              <a:t>have</a:t>
            </a:r>
            <a:r>
              <a:rPr sz="2400" b="1" spc="-85" dirty="0">
                <a:solidFill>
                  <a:srgbClr val="3B3B41"/>
                </a:solidFill>
                <a:latin typeface="Segoe UI Semibold"/>
                <a:cs typeface="Segoe UI Semibold"/>
              </a:rPr>
              <a:t> </a:t>
            </a:r>
            <a:r>
              <a:rPr sz="2400" b="1" spc="-50" dirty="0">
                <a:solidFill>
                  <a:srgbClr val="3B3B41"/>
                </a:solidFill>
                <a:latin typeface="Segoe UI Semibold"/>
                <a:cs typeface="Segoe UI Semibold"/>
              </a:rPr>
              <a:t>permission</a:t>
            </a:r>
            <a:r>
              <a:rPr sz="2400" b="1" spc="-95" dirty="0">
                <a:solidFill>
                  <a:srgbClr val="3B3B41"/>
                </a:solidFill>
                <a:latin typeface="Segoe UI Semibold"/>
                <a:cs typeface="Segoe UI Semibold"/>
              </a:rPr>
              <a:t> </a:t>
            </a:r>
            <a:r>
              <a:rPr sz="2400" b="1" spc="-35" dirty="0">
                <a:solidFill>
                  <a:srgbClr val="3B3B41"/>
                </a:solidFill>
                <a:latin typeface="Segoe UI Semibold"/>
                <a:cs typeface="Segoe UI Semibold"/>
              </a:rPr>
              <a:t>to</a:t>
            </a:r>
            <a:endParaRPr sz="2400">
              <a:latin typeface="Segoe UI Semibold"/>
              <a:cs typeface="Segoe UI Semibold"/>
            </a:endParaRPr>
          </a:p>
          <a:p>
            <a:pPr marL="12700">
              <a:lnSpc>
                <a:spcPct val="100000"/>
              </a:lnSpc>
              <a:spcBef>
                <a:spcPts val="5"/>
              </a:spcBef>
            </a:pPr>
            <a:r>
              <a:rPr sz="2400" b="1" spc="-45" dirty="0">
                <a:solidFill>
                  <a:srgbClr val="3B3B41"/>
                </a:solidFill>
                <a:latin typeface="Segoe UI Semibold"/>
                <a:cs typeface="Segoe UI Semibold"/>
              </a:rPr>
              <a:t>change, </a:t>
            </a:r>
            <a:r>
              <a:rPr sz="2400" b="1" spc="-65" dirty="0">
                <a:solidFill>
                  <a:srgbClr val="3B3B41"/>
                </a:solidFill>
                <a:latin typeface="Segoe UI Semibold"/>
                <a:cs typeface="Segoe UI Semibold"/>
              </a:rPr>
              <a:t>view, </a:t>
            </a:r>
            <a:r>
              <a:rPr sz="2400" b="1" spc="-30" dirty="0">
                <a:solidFill>
                  <a:srgbClr val="3B3B41"/>
                </a:solidFill>
                <a:latin typeface="Segoe UI Semibold"/>
                <a:cs typeface="Segoe UI Semibold"/>
              </a:rPr>
              <a:t>or </a:t>
            </a:r>
            <a:r>
              <a:rPr sz="2400" b="1" spc="-40" dirty="0">
                <a:solidFill>
                  <a:srgbClr val="3B3B41"/>
                </a:solidFill>
                <a:latin typeface="Segoe UI Semibold"/>
                <a:cs typeface="Segoe UI Semibold"/>
              </a:rPr>
              <a:t>otherwise </a:t>
            </a:r>
            <a:r>
              <a:rPr sz="2400" b="1" spc="-45" dirty="0">
                <a:solidFill>
                  <a:srgbClr val="3B3B41"/>
                </a:solidFill>
                <a:latin typeface="Segoe UI Semibold"/>
                <a:cs typeface="Segoe UI Semibold"/>
              </a:rPr>
              <a:t>access </a:t>
            </a:r>
            <a:r>
              <a:rPr sz="2400" b="1" dirty="0">
                <a:solidFill>
                  <a:srgbClr val="3B3B41"/>
                </a:solidFill>
                <a:latin typeface="Segoe UI Semibold"/>
                <a:cs typeface="Segoe UI Semibold"/>
              </a:rPr>
              <a:t>a</a:t>
            </a:r>
            <a:r>
              <a:rPr sz="2400" b="1" spc="-445" dirty="0">
                <a:solidFill>
                  <a:srgbClr val="3B3B41"/>
                </a:solidFill>
                <a:latin typeface="Segoe UI Semibold"/>
                <a:cs typeface="Segoe UI Semibold"/>
              </a:rPr>
              <a:t> </a:t>
            </a:r>
            <a:r>
              <a:rPr sz="2400" b="1" spc="-50" dirty="0">
                <a:solidFill>
                  <a:srgbClr val="3B3B41"/>
                </a:solidFill>
                <a:latin typeface="Segoe UI Semibold"/>
                <a:cs typeface="Segoe UI Semibold"/>
              </a:rPr>
              <a:t>computer </a:t>
            </a:r>
            <a:r>
              <a:rPr sz="2400" b="1" spc="-55" dirty="0">
                <a:solidFill>
                  <a:srgbClr val="3B3B41"/>
                </a:solidFill>
                <a:latin typeface="Segoe UI Semibold"/>
                <a:cs typeface="Segoe UI Semibold"/>
              </a:rPr>
              <a:t>resource.</a:t>
            </a:r>
            <a:endParaRPr sz="2400">
              <a:latin typeface="Segoe UI Semibold"/>
              <a:cs typeface="Segoe UI Semibold"/>
            </a:endParaRPr>
          </a:p>
          <a:p>
            <a:pPr marL="12700" marR="530225">
              <a:lnSpc>
                <a:spcPct val="100000"/>
              </a:lnSpc>
              <a:spcBef>
                <a:spcPts val="2880"/>
              </a:spcBef>
            </a:pPr>
            <a:r>
              <a:rPr sz="2400" b="1" dirty="0">
                <a:solidFill>
                  <a:srgbClr val="3B3B41"/>
                </a:solidFill>
                <a:latin typeface="Segoe UI Semibold"/>
                <a:cs typeface="Segoe UI Semibold"/>
              </a:rPr>
              <a:t>A</a:t>
            </a:r>
            <a:r>
              <a:rPr sz="2400" b="1" spc="-100" dirty="0">
                <a:solidFill>
                  <a:srgbClr val="3B3B41"/>
                </a:solidFill>
                <a:latin typeface="Segoe UI Semibold"/>
                <a:cs typeface="Segoe UI Semibold"/>
              </a:rPr>
              <a:t> </a:t>
            </a:r>
            <a:r>
              <a:rPr sz="2400" b="1" spc="-45" dirty="0">
                <a:solidFill>
                  <a:srgbClr val="3B3B41"/>
                </a:solidFill>
                <a:latin typeface="Segoe UI Semibold"/>
                <a:cs typeface="Segoe UI Semibold"/>
              </a:rPr>
              <a:t>claim</a:t>
            </a:r>
            <a:r>
              <a:rPr sz="2400" b="1" spc="-95" dirty="0">
                <a:solidFill>
                  <a:srgbClr val="3B3B41"/>
                </a:solidFill>
                <a:latin typeface="Segoe UI Semibold"/>
                <a:cs typeface="Segoe UI Semibold"/>
              </a:rPr>
              <a:t> </a:t>
            </a:r>
            <a:r>
              <a:rPr sz="2400" b="1" spc="-30" dirty="0">
                <a:solidFill>
                  <a:srgbClr val="3B3B41"/>
                </a:solidFill>
                <a:latin typeface="Segoe UI Semibold"/>
                <a:cs typeface="Segoe UI Semibold"/>
              </a:rPr>
              <a:t>is</a:t>
            </a:r>
            <a:r>
              <a:rPr sz="2400" b="1" spc="-100" dirty="0">
                <a:solidFill>
                  <a:srgbClr val="3B3B41"/>
                </a:solidFill>
                <a:latin typeface="Segoe UI Semibold"/>
                <a:cs typeface="Segoe UI Semibold"/>
              </a:rPr>
              <a:t> </a:t>
            </a:r>
            <a:r>
              <a:rPr sz="2400" b="1" dirty="0">
                <a:solidFill>
                  <a:srgbClr val="3B3B41"/>
                </a:solidFill>
                <a:latin typeface="Segoe UI Semibold"/>
                <a:cs typeface="Segoe UI Semibold"/>
              </a:rPr>
              <a:t>a</a:t>
            </a:r>
            <a:r>
              <a:rPr sz="2400" b="1" spc="-100" dirty="0">
                <a:solidFill>
                  <a:srgbClr val="3B3B41"/>
                </a:solidFill>
                <a:latin typeface="Segoe UI Semibold"/>
                <a:cs typeface="Segoe UI Semibold"/>
              </a:rPr>
              <a:t> </a:t>
            </a:r>
            <a:r>
              <a:rPr sz="2400" b="1" spc="-50" dirty="0">
                <a:solidFill>
                  <a:srgbClr val="3B3B41"/>
                </a:solidFill>
                <a:latin typeface="Segoe UI Semibold"/>
                <a:cs typeface="Segoe UI Semibold"/>
              </a:rPr>
              <a:t>name/value</a:t>
            </a:r>
            <a:r>
              <a:rPr sz="2400" b="1" spc="-125" dirty="0">
                <a:solidFill>
                  <a:srgbClr val="3B3B41"/>
                </a:solidFill>
                <a:latin typeface="Segoe UI Semibold"/>
                <a:cs typeface="Segoe UI Semibold"/>
              </a:rPr>
              <a:t> </a:t>
            </a:r>
            <a:r>
              <a:rPr sz="2400" b="1" spc="-45" dirty="0">
                <a:solidFill>
                  <a:srgbClr val="3B3B41"/>
                </a:solidFill>
                <a:latin typeface="Segoe UI Semibold"/>
                <a:cs typeface="Segoe UI Semibold"/>
              </a:rPr>
              <a:t>pair</a:t>
            </a:r>
            <a:r>
              <a:rPr sz="2400" b="1" spc="-105" dirty="0">
                <a:solidFill>
                  <a:srgbClr val="3B3B41"/>
                </a:solidFill>
                <a:latin typeface="Segoe UI Semibold"/>
                <a:cs typeface="Segoe UI Semibold"/>
              </a:rPr>
              <a:t> </a:t>
            </a:r>
            <a:r>
              <a:rPr sz="2400" b="1" spc="-45" dirty="0">
                <a:solidFill>
                  <a:srgbClr val="3B3B41"/>
                </a:solidFill>
                <a:latin typeface="Segoe UI Semibold"/>
                <a:cs typeface="Segoe UI Semibold"/>
              </a:rPr>
              <a:t>that</a:t>
            </a:r>
            <a:r>
              <a:rPr sz="2400" b="1" spc="-95" dirty="0">
                <a:solidFill>
                  <a:srgbClr val="3B3B41"/>
                </a:solidFill>
                <a:latin typeface="Segoe UI Semibold"/>
                <a:cs typeface="Segoe UI Semibold"/>
              </a:rPr>
              <a:t> </a:t>
            </a:r>
            <a:r>
              <a:rPr sz="2400" b="1" spc="-55" dirty="0">
                <a:solidFill>
                  <a:srgbClr val="3B3B41"/>
                </a:solidFill>
                <a:latin typeface="Segoe UI Semibold"/>
                <a:cs typeface="Segoe UI Semibold"/>
              </a:rPr>
              <a:t>represents</a:t>
            </a:r>
            <a:r>
              <a:rPr sz="2400" b="1" spc="-100" dirty="0">
                <a:solidFill>
                  <a:srgbClr val="3B3B41"/>
                </a:solidFill>
                <a:latin typeface="Segoe UI Semibold"/>
                <a:cs typeface="Segoe UI Semibold"/>
              </a:rPr>
              <a:t> </a:t>
            </a:r>
            <a:r>
              <a:rPr sz="2400" b="1" spc="-45" dirty="0">
                <a:solidFill>
                  <a:srgbClr val="3B3B41"/>
                </a:solidFill>
                <a:latin typeface="Segoe UI Semibold"/>
                <a:cs typeface="Segoe UI Semibold"/>
              </a:rPr>
              <a:t>what</a:t>
            </a:r>
            <a:r>
              <a:rPr sz="2400" b="1" spc="-95" dirty="0">
                <a:solidFill>
                  <a:srgbClr val="3B3B41"/>
                </a:solidFill>
                <a:latin typeface="Segoe UI Semibold"/>
                <a:cs typeface="Segoe UI Semibold"/>
              </a:rPr>
              <a:t> </a:t>
            </a:r>
            <a:r>
              <a:rPr sz="2400" b="1" spc="-40" dirty="0">
                <a:solidFill>
                  <a:srgbClr val="3B3B41"/>
                </a:solidFill>
                <a:latin typeface="Segoe UI Semibold"/>
                <a:cs typeface="Segoe UI Semibold"/>
              </a:rPr>
              <a:t>the</a:t>
            </a:r>
            <a:r>
              <a:rPr sz="2400" b="1" spc="-100" dirty="0">
                <a:solidFill>
                  <a:srgbClr val="3B3B41"/>
                </a:solidFill>
                <a:latin typeface="Segoe UI Semibold"/>
                <a:cs typeface="Segoe UI Semibold"/>
              </a:rPr>
              <a:t> </a:t>
            </a:r>
            <a:r>
              <a:rPr sz="2400" b="1" spc="-45" dirty="0">
                <a:solidFill>
                  <a:srgbClr val="3B3B41"/>
                </a:solidFill>
                <a:latin typeface="Segoe UI Semibold"/>
                <a:cs typeface="Segoe UI Semibold"/>
              </a:rPr>
              <a:t>subject</a:t>
            </a:r>
            <a:r>
              <a:rPr sz="2400" b="1" spc="-110" dirty="0">
                <a:solidFill>
                  <a:srgbClr val="3B3B41"/>
                </a:solidFill>
                <a:latin typeface="Segoe UI Semibold"/>
                <a:cs typeface="Segoe UI Semibold"/>
              </a:rPr>
              <a:t> </a:t>
            </a:r>
            <a:r>
              <a:rPr sz="2400" b="1" spc="-30" dirty="0">
                <a:solidFill>
                  <a:srgbClr val="3B3B41"/>
                </a:solidFill>
                <a:latin typeface="Segoe UI Semibold"/>
                <a:cs typeface="Segoe UI Semibold"/>
              </a:rPr>
              <a:t>is</a:t>
            </a:r>
            <a:r>
              <a:rPr sz="2400" b="1" spc="-95" dirty="0">
                <a:solidFill>
                  <a:srgbClr val="3B3B41"/>
                </a:solidFill>
                <a:latin typeface="Segoe UI Semibold"/>
                <a:cs typeface="Segoe UI Semibold"/>
              </a:rPr>
              <a:t> </a:t>
            </a:r>
            <a:r>
              <a:rPr sz="2400" b="1" spc="-35" dirty="0">
                <a:solidFill>
                  <a:srgbClr val="3B3B41"/>
                </a:solidFill>
                <a:latin typeface="Segoe UI Semibold"/>
                <a:cs typeface="Segoe UI Semibold"/>
              </a:rPr>
              <a:t>and</a:t>
            </a:r>
            <a:r>
              <a:rPr sz="2400" b="1" spc="-105" dirty="0">
                <a:solidFill>
                  <a:srgbClr val="3B3B41"/>
                </a:solidFill>
                <a:latin typeface="Segoe UI Semibold"/>
                <a:cs typeface="Segoe UI Semibold"/>
              </a:rPr>
              <a:t> </a:t>
            </a:r>
            <a:r>
              <a:rPr sz="2400" b="1" spc="-35" dirty="0">
                <a:solidFill>
                  <a:srgbClr val="3B3B41"/>
                </a:solidFill>
                <a:latin typeface="Segoe UI Semibold"/>
                <a:cs typeface="Segoe UI Semibold"/>
              </a:rPr>
              <a:t>not</a:t>
            </a:r>
            <a:r>
              <a:rPr sz="2400" b="1" spc="-95" dirty="0">
                <a:solidFill>
                  <a:srgbClr val="3B3B41"/>
                </a:solidFill>
                <a:latin typeface="Segoe UI Semibold"/>
                <a:cs typeface="Segoe UI Semibold"/>
              </a:rPr>
              <a:t> </a:t>
            </a:r>
            <a:r>
              <a:rPr sz="2400" b="1" spc="-45" dirty="0">
                <a:solidFill>
                  <a:srgbClr val="3B3B41"/>
                </a:solidFill>
                <a:latin typeface="Segoe UI Semibold"/>
                <a:cs typeface="Segoe UI Semibold"/>
              </a:rPr>
              <a:t>what</a:t>
            </a:r>
            <a:r>
              <a:rPr sz="2400" b="1" spc="-100" dirty="0">
                <a:solidFill>
                  <a:srgbClr val="3B3B41"/>
                </a:solidFill>
                <a:latin typeface="Segoe UI Semibold"/>
                <a:cs typeface="Segoe UI Semibold"/>
              </a:rPr>
              <a:t> </a:t>
            </a:r>
            <a:r>
              <a:rPr sz="2400" b="1" spc="-40" dirty="0">
                <a:solidFill>
                  <a:srgbClr val="3B3B41"/>
                </a:solidFill>
                <a:latin typeface="Segoe UI Semibold"/>
                <a:cs typeface="Segoe UI Semibold"/>
              </a:rPr>
              <a:t>the  </a:t>
            </a:r>
            <a:r>
              <a:rPr sz="2400" b="1" spc="-45" dirty="0">
                <a:solidFill>
                  <a:srgbClr val="3B3B41"/>
                </a:solidFill>
                <a:latin typeface="Segoe UI Semibold"/>
                <a:cs typeface="Segoe UI Semibold"/>
              </a:rPr>
              <a:t>subject </a:t>
            </a:r>
            <a:r>
              <a:rPr sz="2400" b="1" spc="-35" dirty="0">
                <a:solidFill>
                  <a:srgbClr val="3B3B41"/>
                </a:solidFill>
                <a:latin typeface="Segoe UI Semibold"/>
                <a:cs typeface="Segoe UI Semibold"/>
              </a:rPr>
              <a:t>can</a:t>
            </a:r>
            <a:r>
              <a:rPr sz="2400" b="1" spc="-185" dirty="0">
                <a:solidFill>
                  <a:srgbClr val="3B3B41"/>
                </a:solidFill>
                <a:latin typeface="Segoe UI Semibold"/>
                <a:cs typeface="Segoe UI Semibold"/>
              </a:rPr>
              <a:t> </a:t>
            </a:r>
            <a:r>
              <a:rPr sz="2400" b="1" spc="-35" dirty="0">
                <a:solidFill>
                  <a:srgbClr val="3B3B41"/>
                </a:solidFill>
                <a:latin typeface="Segoe UI Semibold"/>
                <a:cs typeface="Segoe UI Semibold"/>
              </a:rPr>
              <a:t>do.</a:t>
            </a:r>
            <a:endParaRPr sz="2400">
              <a:latin typeface="Segoe UI Semibold"/>
              <a:cs typeface="Segoe UI Semibold"/>
            </a:endParaRPr>
          </a:p>
          <a:p>
            <a:pPr>
              <a:lnSpc>
                <a:spcPct val="100000"/>
              </a:lnSpc>
              <a:spcBef>
                <a:spcPts val="5"/>
              </a:spcBef>
            </a:pPr>
            <a:endParaRPr sz="2500">
              <a:latin typeface="Times New Roman"/>
              <a:cs typeface="Times New Roman"/>
            </a:endParaRPr>
          </a:p>
          <a:p>
            <a:pPr marL="12700" marR="5080">
              <a:lnSpc>
                <a:spcPct val="100000"/>
              </a:lnSpc>
            </a:pPr>
            <a:r>
              <a:rPr sz="2400" b="1" spc="-55" dirty="0">
                <a:solidFill>
                  <a:srgbClr val="3B3B41"/>
                </a:solidFill>
                <a:latin typeface="Segoe UI Semibold"/>
                <a:cs typeface="Segoe UI Semibold"/>
              </a:rPr>
              <a:t>Claims-based</a:t>
            </a:r>
            <a:r>
              <a:rPr sz="2400" b="1" spc="-100" dirty="0">
                <a:solidFill>
                  <a:srgbClr val="3B3B41"/>
                </a:solidFill>
                <a:latin typeface="Segoe UI Semibold"/>
                <a:cs typeface="Segoe UI Semibold"/>
              </a:rPr>
              <a:t> </a:t>
            </a:r>
            <a:r>
              <a:rPr sz="2400" b="1" spc="-50" dirty="0">
                <a:solidFill>
                  <a:srgbClr val="3B3B41"/>
                </a:solidFill>
                <a:latin typeface="Segoe UI Semibold"/>
                <a:cs typeface="Segoe UI Semibold"/>
              </a:rPr>
              <a:t>authorization</a:t>
            </a:r>
            <a:r>
              <a:rPr sz="2400" b="1" spc="-90" dirty="0">
                <a:solidFill>
                  <a:srgbClr val="3B3B41"/>
                </a:solidFill>
                <a:latin typeface="Segoe UI Semibold"/>
                <a:cs typeface="Segoe UI Semibold"/>
              </a:rPr>
              <a:t> </a:t>
            </a:r>
            <a:r>
              <a:rPr sz="2400" b="1" spc="-30" dirty="0">
                <a:solidFill>
                  <a:srgbClr val="3B3B41"/>
                </a:solidFill>
                <a:latin typeface="Segoe UI Semibold"/>
                <a:cs typeface="Segoe UI Semibold"/>
              </a:rPr>
              <a:t>is</a:t>
            </a:r>
            <a:r>
              <a:rPr sz="2400" b="1" spc="-90" dirty="0">
                <a:solidFill>
                  <a:srgbClr val="3B3B41"/>
                </a:solidFill>
                <a:latin typeface="Segoe UI Semibold"/>
                <a:cs typeface="Segoe UI Semibold"/>
              </a:rPr>
              <a:t> </a:t>
            </a:r>
            <a:r>
              <a:rPr sz="2400" b="1" spc="-30" dirty="0">
                <a:solidFill>
                  <a:srgbClr val="3B3B41"/>
                </a:solidFill>
                <a:latin typeface="Segoe UI Semibold"/>
                <a:cs typeface="Segoe UI Semibold"/>
              </a:rPr>
              <a:t>an</a:t>
            </a:r>
            <a:r>
              <a:rPr sz="2400" b="1" spc="-100" dirty="0">
                <a:solidFill>
                  <a:srgbClr val="3B3B41"/>
                </a:solidFill>
                <a:latin typeface="Segoe UI Semibold"/>
                <a:cs typeface="Segoe UI Semibold"/>
              </a:rPr>
              <a:t> </a:t>
            </a:r>
            <a:r>
              <a:rPr sz="2400" b="1" spc="-55" dirty="0">
                <a:solidFill>
                  <a:srgbClr val="3B3B41"/>
                </a:solidFill>
                <a:latin typeface="Segoe UI Semibold"/>
                <a:cs typeface="Segoe UI Semibold"/>
              </a:rPr>
              <a:t>approach</a:t>
            </a:r>
            <a:r>
              <a:rPr sz="2400" b="1" spc="-100" dirty="0">
                <a:solidFill>
                  <a:srgbClr val="3B3B41"/>
                </a:solidFill>
                <a:latin typeface="Segoe UI Semibold"/>
                <a:cs typeface="Segoe UI Semibold"/>
              </a:rPr>
              <a:t> </a:t>
            </a:r>
            <a:r>
              <a:rPr sz="2400" b="1" spc="-50" dirty="0">
                <a:solidFill>
                  <a:srgbClr val="3B3B41"/>
                </a:solidFill>
                <a:latin typeface="Segoe UI Semibold"/>
                <a:cs typeface="Segoe UI Semibold"/>
              </a:rPr>
              <a:t>where</a:t>
            </a:r>
            <a:r>
              <a:rPr sz="2400" b="1" spc="-80" dirty="0">
                <a:solidFill>
                  <a:srgbClr val="3B3B41"/>
                </a:solidFill>
                <a:latin typeface="Segoe UI Semibold"/>
                <a:cs typeface="Segoe UI Semibold"/>
              </a:rPr>
              <a:t> </a:t>
            </a:r>
            <a:r>
              <a:rPr sz="2400" b="1" spc="-40" dirty="0">
                <a:solidFill>
                  <a:srgbClr val="3B3B41"/>
                </a:solidFill>
                <a:latin typeface="Segoe UI Semibold"/>
                <a:cs typeface="Segoe UI Semibold"/>
              </a:rPr>
              <a:t>the</a:t>
            </a:r>
            <a:r>
              <a:rPr sz="2400" b="1" spc="-95" dirty="0">
                <a:solidFill>
                  <a:srgbClr val="3B3B41"/>
                </a:solidFill>
                <a:latin typeface="Segoe UI Semibold"/>
                <a:cs typeface="Segoe UI Semibold"/>
              </a:rPr>
              <a:t> </a:t>
            </a:r>
            <a:r>
              <a:rPr sz="2400" b="1" spc="-50" dirty="0">
                <a:solidFill>
                  <a:srgbClr val="3B3B41"/>
                </a:solidFill>
                <a:latin typeface="Segoe UI Semibold"/>
                <a:cs typeface="Segoe UI Semibold"/>
              </a:rPr>
              <a:t>authorization</a:t>
            </a:r>
            <a:r>
              <a:rPr sz="2400" b="1" spc="-90" dirty="0">
                <a:solidFill>
                  <a:srgbClr val="3B3B41"/>
                </a:solidFill>
                <a:latin typeface="Segoe UI Semibold"/>
                <a:cs typeface="Segoe UI Semibold"/>
              </a:rPr>
              <a:t> </a:t>
            </a:r>
            <a:r>
              <a:rPr sz="2400" b="1" spc="-50" dirty="0">
                <a:solidFill>
                  <a:srgbClr val="3B3B41"/>
                </a:solidFill>
                <a:latin typeface="Segoe UI Semibold"/>
                <a:cs typeface="Segoe UI Semibold"/>
              </a:rPr>
              <a:t>decision</a:t>
            </a:r>
            <a:r>
              <a:rPr sz="2400" b="1" spc="-95" dirty="0">
                <a:solidFill>
                  <a:srgbClr val="3B3B41"/>
                </a:solidFill>
                <a:latin typeface="Segoe UI Semibold"/>
                <a:cs typeface="Segoe UI Semibold"/>
              </a:rPr>
              <a:t> </a:t>
            </a:r>
            <a:r>
              <a:rPr sz="2400" b="1" spc="-35" dirty="0">
                <a:solidFill>
                  <a:srgbClr val="3B3B41"/>
                </a:solidFill>
                <a:latin typeface="Segoe UI Semibold"/>
                <a:cs typeface="Segoe UI Semibold"/>
              </a:rPr>
              <a:t>to</a:t>
            </a:r>
            <a:r>
              <a:rPr sz="2400" b="1" spc="-100" dirty="0">
                <a:solidFill>
                  <a:srgbClr val="3B3B41"/>
                </a:solidFill>
                <a:latin typeface="Segoe UI Semibold"/>
                <a:cs typeface="Segoe UI Semibold"/>
              </a:rPr>
              <a:t> </a:t>
            </a:r>
            <a:r>
              <a:rPr sz="2400" b="1" spc="-40" dirty="0">
                <a:solidFill>
                  <a:srgbClr val="3B3B41"/>
                </a:solidFill>
                <a:latin typeface="Segoe UI Semibold"/>
                <a:cs typeface="Segoe UI Semibold"/>
              </a:rPr>
              <a:t>grant  </a:t>
            </a:r>
            <a:r>
              <a:rPr sz="2400" b="1" spc="-30" dirty="0">
                <a:solidFill>
                  <a:srgbClr val="3B3B41"/>
                </a:solidFill>
                <a:latin typeface="Segoe UI Semibold"/>
                <a:cs typeface="Segoe UI Semibold"/>
              </a:rPr>
              <a:t>or </a:t>
            </a:r>
            <a:r>
              <a:rPr sz="2400" b="1" spc="-40" dirty="0">
                <a:solidFill>
                  <a:srgbClr val="3B3B41"/>
                </a:solidFill>
                <a:latin typeface="Segoe UI Semibold"/>
                <a:cs typeface="Segoe UI Semibold"/>
              </a:rPr>
              <a:t>deny </a:t>
            </a:r>
            <a:r>
              <a:rPr sz="2400" b="1" spc="-45" dirty="0">
                <a:solidFill>
                  <a:srgbClr val="3B3B41"/>
                </a:solidFill>
                <a:latin typeface="Segoe UI Semibold"/>
                <a:cs typeface="Segoe UI Semibold"/>
              </a:rPr>
              <a:t>access </a:t>
            </a:r>
            <a:r>
              <a:rPr sz="2400" b="1" spc="-30" dirty="0">
                <a:solidFill>
                  <a:srgbClr val="3B3B41"/>
                </a:solidFill>
                <a:latin typeface="Segoe UI Semibold"/>
                <a:cs typeface="Segoe UI Semibold"/>
              </a:rPr>
              <a:t>is </a:t>
            </a:r>
            <a:r>
              <a:rPr sz="2400" b="1" spc="-50" dirty="0">
                <a:solidFill>
                  <a:srgbClr val="3B3B41"/>
                </a:solidFill>
                <a:latin typeface="Segoe UI Semibold"/>
                <a:cs typeface="Segoe UI Semibold"/>
              </a:rPr>
              <a:t>based </a:t>
            </a:r>
            <a:r>
              <a:rPr sz="2400" b="1" spc="-30" dirty="0">
                <a:solidFill>
                  <a:srgbClr val="3B3B41"/>
                </a:solidFill>
                <a:latin typeface="Segoe UI Semibold"/>
                <a:cs typeface="Segoe UI Semibold"/>
              </a:rPr>
              <a:t>on </a:t>
            </a:r>
            <a:r>
              <a:rPr sz="2400" b="1" spc="-40" dirty="0">
                <a:solidFill>
                  <a:srgbClr val="3B3B41"/>
                </a:solidFill>
                <a:latin typeface="Segoe UI Semibold"/>
                <a:cs typeface="Segoe UI Semibold"/>
              </a:rPr>
              <a:t>arbitrary </a:t>
            </a:r>
            <a:r>
              <a:rPr sz="2400" b="1" spc="-45" dirty="0">
                <a:solidFill>
                  <a:srgbClr val="3B3B41"/>
                </a:solidFill>
                <a:latin typeface="Segoe UI Semibold"/>
                <a:cs typeface="Segoe UI Semibold"/>
              </a:rPr>
              <a:t>logic that </a:t>
            </a:r>
            <a:r>
              <a:rPr sz="2400" b="1" spc="-40" dirty="0">
                <a:solidFill>
                  <a:srgbClr val="3B3B41"/>
                </a:solidFill>
                <a:latin typeface="Segoe UI Semibold"/>
                <a:cs typeface="Segoe UI Semibold"/>
              </a:rPr>
              <a:t>uses data </a:t>
            </a:r>
            <a:r>
              <a:rPr sz="2400" b="1" spc="-55" dirty="0">
                <a:solidFill>
                  <a:srgbClr val="3B3B41"/>
                </a:solidFill>
                <a:latin typeface="Segoe UI Semibold"/>
                <a:cs typeface="Segoe UI Semibold"/>
              </a:rPr>
              <a:t>available </a:t>
            </a:r>
            <a:r>
              <a:rPr sz="2400" b="1" spc="-30" dirty="0">
                <a:solidFill>
                  <a:srgbClr val="3B3B41"/>
                </a:solidFill>
                <a:latin typeface="Segoe UI Semibold"/>
                <a:cs typeface="Segoe UI Semibold"/>
              </a:rPr>
              <a:t>in </a:t>
            </a:r>
            <a:r>
              <a:rPr sz="2400" b="1" spc="-45" dirty="0">
                <a:solidFill>
                  <a:srgbClr val="3B3B41"/>
                </a:solidFill>
                <a:latin typeface="Segoe UI Semibold"/>
                <a:cs typeface="Segoe UI Semibold"/>
              </a:rPr>
              <a:t>claims </a:t>
            </a:r>
            <a:r>
              <a:rPr sz="2400" b="1" spc="-35" dirty="0">
                <a:solidFill>
                  <a:srgbClr val="3B3B41"/>
                </a:solidFill>
                <a:latin typeface="Segoe UI Semibold"/>
                <a:cs typeface="Segoe UI Semibold"/>
              </a:rPr>
              <a:t>to </a:t>
            </a:r>
            <a:r>
              <a:rPr sz="2400" b="1" spc="-50" dirty="0">
                <a:solidFill>
                  <a:srgbClr val="3B3B41"/>
                </a:solidFill>
                <a:latin typeface="Segoe UI Semibold"/>
                <a:cs typeface="Segoe UI Semibold"/>
              </a:rPr>
              <a:t>make  </a:t>
            </a:r>
            <a:r>
              <a:rPr sz="2400" b="1" spc="-40" dirty="0">
                <a:solidFill>
                  <a:srgbClr val="3B3B41"/>
                </a:solidFill>
                <a:latin typeface="Segoe UI Semibold"/>
                <a:cs typeface="Segoe UI Semibold"/>
              </a:rPr>
              <a:t>the</a:t>
            </a:r>
            <a:r>
              <a:rPr sz="2400" b="1" spc="-110" dirty="0">
                <a:solidFill>
                  <a:srgbClr val="3B3B41"/>
                </a:solidFill>
                <a:latin typeface="Segoe UI Semibold"/>
                <a:cs typeface="Segoe UI Semibold"/>
              </a:rPr>
              <a:t> </a:t>
            </a:r>
            <a:r>
              <a:rPr sz="2400" b="1" spc="-50" dirty="0">
                <a:solidFill>
                  <a:srgbClr val="3B3B41"/>
                </a:solidFill>
                <a:latin typeface="Segoe UI Semibold"/>
                <a:cs typeface="Segoe UI Semibold"/>
              </a:rPr>
              <a:t>decision.</a:t>
            </a:r>
            <a:endParaRPr sz="2400">
              <a:latin typeface="Segoe UI Semibold"/>
              <a:cs typeface="Segoe UI Semibold"/>
            </a:endParaRPr>
          </a:p>
          <a:p>
            <a:pPr>
              <a:lnSpc>
                <a:spcPct val="100000"/>
              </a:lnSpc>
              <a:spcBef>
                <a:spcPts val="5"/>
              </a:spcBef>
            </a:pPr>
            <a:endParaRPr sz="2500">
              <a:latin typeface="Times New Roman"/>
              <a:cs typeface="Times New Roman"/>
            </a:endParaRPr>
          </a:p>
          <a:p>
            <a:pPr marL="12700" marR="463550">
              <a:lnSpc>
                <a:spcPct val="100000"/>
              </a:lnSpc>
              <a:spcBef>
                <a:spcPts val="5"/>
              </a:spcBef>
            </a:pPr>
            <a:r>
              <a:rPr sz="2400" b="1" spc="-55" dirty="0">
                <a:solidFill>
                  <a:srgbClr val="3B3B41"/>
                </a:solidFill>
                <a:latin typeface="Segoe UI Semibold"/>
                <a:cs typeface="Segoe UI Semibold"/>
              </a:rPr>
              <a:t>Claims-based</a:t>
            </a:r>
            <a:r>
              <a:rPr sz="2400" b="1" spc="-100" dirty="0">
                <a:solidFill>
                  <a:srgbClr val="3B3B41"/>
                </a:solidFill>
                <a:latin typeface="Segoe UI Semibold"/>
                <a:cs typeface="Segoe UI Semibold"/>
              </a:rPr>
              <a:t> </a:t>
            </a:r>
            <a:r>
              <a:rPr sz="2400" b="1" spc="-50" dirty="0">
                <a:solidFill>
                  <a:srgbClr val="3B3B41"/>
                </a:solidFill>
                <a:latin typeface="Segoe UI Semibold"/>
                <a:cs typeface="Segoe UI Semibold"/>
              </a:rPr>
              <a:t>authorization,</a:t>
            </a:r>
            <a:r>
              <a:rPr sz="2400" b="1" spc="-110" dirty="0">
                <a:solidFill>
                  <a:srgbClr val="3B3B41"/>
                </a:solidFill>
                <a:latin typeface="Segoe UI Semibold"/>
                <a:cs typeface="Segoe UI Semibold"/>
              </a:rPr>
              <a:t> </a:t>
            </a:r>
            <a:r>
              <a:rPr sz="2400" b="1" spc="-30" dirty="0">
                <a:solidFill>
                  <a:srgbClr val="3B3B41"/>
                </a:solidFill>
                <a:latin typeface="Segoe UI Semibold"/>
                <a:cs typeface="Segoe UI Semibold"/>
              </a:rPr>
              <a:t>at</a:t>
            </a:r>
            <a:r>
              <a:rPr sz="2400" b="1" spc="-95" dirty="0">
                <a:solidFill>
                  <a:srgbClr val="3B3B41"/>
                </a:solidFill>
                <a:latin typeface="Segoe UI Semibold"/>
                <a:cs typeface="Segoe UI Semibold"/>
              </a:rPr>
              <a:t> </a:t>
            </a:r>
            <a:r>
              <a:rPr sz="2400" b="1" spc="-40" dirty="0">
                <a:solidFill>
                  <a:srgbClr val="3B3B41"/>
                </a:solidFill>
                <a:latin typeface="Segoe UI Semibold"/>
                <a:cs typeface="Segoe UI Semibold"/>
              </a:rPr>
              <a:t>its</a:t>
            </a:r>
            <a:r>
              <a:rPr sz="2400" b="1" spc="-95" dirty="0">
                <a:solidFill>
                  <a:srgbClr val="3B3B41"/>
                </a:solidFill>
                <a:latin typeface="Segoe UI Semibold"/>
                <a:cs typeface="Segoe UI Semibold"/>
              </a:rPr>
              <a:t> </a:t>
            </a:r>
            <a:r>
              <a:rPr sz="2400" b="1" spc="-50" dirty="0">
                <a:solidFill>
                  <a:srgbClr val="3B3B41"/>
                </a:solidFill>
                <a:latin typeface="Segoe UI Semibold"/>
                <a:cs typeface="Segoe UI Semibold"/>
              </a:rPr>
              <a:t>simplest,</a:t>
            </a:r>
            <a:r>
              <a:rPr sz="2400" b="1" spc="-95" dirty="0">
                <a:solidFill>
                  <a:srgbClr val="3B3B41"/>
                </a:solidFill>
                <a:latin typeface="Segoe UI Semibold"/>
                <a:cs typeface="Segoe UI Semibold"/>
              </a:rPr>
              <a:t> </a:t>
            </a:r>
            <a:r>
              <a:rPr sz="2400" b="1" spc="-45" dirty="0">
                <a:solidFill>
                  <a:srgbClr val="3B3B41"/>
                </a:solidFill>
                <a:latin typeface="Segoe UI Semibold"/>
                <a:cs typeface="Segoe UI Semibold"/>
              </a:rPr>
              <a:t>checks</a:t>
            </a:r>
            <a:r>
              <a:rPr sz="2400" b="1" spc="-95" dirty="0">
                <a:solidFill>
                  <a:srgbClr val="3B3B41"/>
                </a:solidFill>
                <a:latin typeface="Segoe UI Semibold"/>
                <a:cs typeface="Segoe UI Semibold"/>
              </a:rPr>
              <a:t> </a:t>
            </a:r>
            <a:r>
              <a:rPr sz="2400" b="1" spc="-40" dirty="0">
                <a:solidFill>
                  <a:srgbClr val="3B3B41"/>
                </a:solidFill>
                <a:latin typeface="Segoe UI Semibold"/>
                <a:cs typeface="Segoe UI Semibold"/>
              </a:rPr>
              <a:t>the</a:t>
            </a:r>
            <a:r>
              <a:rPr sz="2400" b="1" spc="-95" dirty="0">
                <a:solidFill>
                  <a:srgbClr val="3B3B41"/>
                </a:solidFill>
                <a:latin typeface="Segoe UI Semibold"/>
                <a:cs typeface="Segoe UI Semibold"/>
              </a:rPr>
              <a:t> </a:t>
            </a:r>
            <a:r>
              <a:rPr sz="2400" b="1" spc="-50" dirty="0">
                <a:solidFill>
                  <a:srgbClr val="3B3B41"/>
                </a:solidFill>
                <a:latin typeface="Segoe UI Semibold"/>
                <a:cs typeface="Segoe UI Semibold"/>
              </a:rPr>
              <a:t>value</a:t>
            </a:r>
            <a:r>
              <a:rPr sz="2400" b="1" spc="-110" dirty="0">
                <a:solidFill>
                  <a:srgbClr val="3B3B41"/>
                </a:solidFill>
                <a:latin typeface="Segoe UI Semibold"/>
                <a:cs typeface="Segoe UI Semibold"/>
              </a:rPr>
              <a:t> </a:t>
            </a:r>
            <a:r>
              <a:rPr sz="2400" b="1" spc="-45" dirty="0">
                <a:solidFill>
                  <a:srgbClr val="3B3B41"/>
                </a:solidFill>
                <a:latin typeface="Segoe UI Semibold"/>
                <a:cs typeface="Segoe UI Semibold"/>
              </a:rPr>
              <a:t>of</a:t>
            </a:r>
            <a:r>
              <a:rPr sz="2400" b="1" spc="-95" dirty="0">
                <a:solidFill>
                  <a:srgbClr val="3B3B41"/>
                </a:solidFill>
                <a:latin typeface="Segoe UI Semibold"/>
                <a:cs typeface="Segoe UI Semibold"/>
              </a:rPr>
              <a:t> </a:t>
            </a:r>
            <a:r>
              <a:rPr sz="2400" b="1" dirty="0">
                <a:solidFill>
                  <a:srgbClr val="3B3B41"/>
                </a:solidFill>
                <a:latin typeface="Segoe UI Semibold"/>
                <a:cs typeface="Segoe UI Semibold"/>
              </a:rPr>
              <a:t>a</a:t>
            </a:r>
            <a:r>
              <a:rPr sz="2400" b="1" spc="-100" dirty="0">
                <a:solidFill>
                  <a:srgbClr val="3B3B41"/>
                </a:solidFill>
                <a:latin typeface="Segoe UI Semibold"/>
                <a:cs typeface="Segoe UI Semibold"/>
              </a:rPr>
              <a:t> </a:t>
            </a:r>
            <a:r>
              <a:rPr sz="2400" b="1" spc="-45" dirty="0">
                <a:solidFill>
                  <a:srgbClr val="3B3B41"/>
                </a:solidFill>
                <a:latin typeface="Segoe UI Semibold"/>
                <a:cs typeface="Segoe UI Semibold"/>
              </a:rPr>
              <a:t>claim</a:t>
            </a:r>
            <a:r>
              <a:rPr sz="2400" b="1" spc="-95" dirty="0">
                <a:solidFill>
                  <a:srgbClr val="3B3B41"/>
                </a:solidFill>
                <a:latin typeface="Segoe UI Semibold"/>
                <a:cs typeface="Segoe UI Semibold"/>
              </a:rPr>
              <a:t> </a:t>
            </a:r>
            <a:r>
              <a:rPr sz="2400" b="1" spc="-35" dirty="0">
                <a:solidFill>
                  <a:srgbClr val="3B3B41"/>
                </a:solidFill>
                <a:latin typeface="Segoe UI Semibold"/>
                <a:cs typeface="Segoe UI Semibold"/>
              </a:rPr>
              <a:t>and</a:t>
            </a:r>
            <a:r>
              <a:rPr sz="2400" b="1" spc="-100" dirty="0">
                <a:solidFill>
                  <a:srgbClr val="3B3B41"/>
                </a:solidFill>
                <a:latin typeface="Segoe UI Semibold"/>
                <a:cs typeface="Segoe UI Semibold"/>
              </a:rPr>
              <a:t> </a:t>
            </a:r>
            <a:r>
              <a:rPr sz="2400" b="1" spc="-50" dirty="0">
                <a:solidFill>
                  <a:srgbClr val="3B3B41"/>
                </a:solidFill>
                <a:latin typeface="Segoe UI Semibold"/>
                <a:cs typeface="Segoe UI Semibold"/>
              </a:rPr>
              <a:t>allows  </a:t>
            </a:r>
            <a:r>
              <a:rPr sz="2400" b="1" spc="-45" dirty="0">
                <a:solidFill>
                  <a:srgbClr val="3B3B41"/>
                </a:solidFill>
                <a:latin typeface="Segoe UI Semibold"/>
                <a:cs typeface="Segoe UI Semibold"/>
              </a:rPr>
              <a:t>access </a:t>
            </a:r>
            <a:r>
              <a:rPr sz="2400" b="1" spc="-35" dirty="0">
                <a:solidFill>
                  <a:srgbClr val="3B3B41"/>
                </a:solidFill>
                <a:latin typeface="Segoe UI Semibold"/>
                <a:cs typeface="Segoe UI Semibold"/>
              </a:rPr>
              <a:t>to </a:t>
            </a:r>
            <a:r>
              <a:rPr sz="2400" b="1" dirty="0">
                <a:solidFill>
                  <a:srgbClr val="3B3B41"/>
                </a:solidFill>
                <a:latin typeface="Segoe UI Semibold"/>
                <a:cs typeface="Segoe UI Semibold"/>
              </a:rPr>
              <a:t>a </a:t>
            </a:r>
            <a:r>
              <a:rPr sz="2400" b="1" spc="-55" dirty="0">
                <a:solidFill>
                  <a:srgbClr val="3B3B41"/>
                </a:solidFill>
                <a:latin typeface="Segoe UI Semibold"/>
                <a:cs typeface="Segoe UI Semibold"/>
              </a:rPr>
              <a:t>resource </a:t>
            </a:r>
            <a:r>
              <a:rPr sz="2400" b="1" spc="-50" dirty="0">
                <a:solidFill>
                  <a:srgbClr val="3B3B41"/>
                </a:solidFill>
                <a:latin typeface="Segoe UI Semibold"/>
                <a:cs typeface="Segoe UI Semibold"/>
              </a:rPr>
              <a:t>based </a:t>
            </a:r>
            <a:r>
              <a:rPr sz="2400" b="1" spc="-30" dirty="0">
                <a:solidFill>
                  <a:srgbClr val="3B3B41"/>
                </a:solidFill>
                <a:latin typeface="Segoe UI Semibold"/>
                <a:cs typeface="Segoe UI Semibold"/>
              </a:rPr>
              <a:t>on </a:t>
            </a:r>
            <a:r>
              <a:rPr sz="2400" b="1" spc="-45" dirty="0">
                <a:solidFill>
                  <a:srgbClr val="3B3B41"/>
                </a:solidFill>
                <a:latin typeface="Segoe UI Semibold"/>
                <a:cs typeface="Segoe UI Semibold"/>
              </a:rPr>
              <a:t>that</a:t>
            </a:r>
            <a:r>
              <a:rPr sz="2400" b="1" spc="-484" dirty="0">
                <a:solidFill>
                  <a:srgbClr val="3B3B41"/>
                </a:solidFill>
                <a:latin typeface="Segoe UI Semibold"/>
                <a:cs typeface="Segoe UI Semibold"/>
              </a:rPr>
              <a:t> </a:t>
            </a:r>
            <a:r>
              <a:rPr sz="2400" b="1" spc="-50" dirty="0">
                <a:solidFill>
                  <a:srgbClr val="3B3B41"/>
                </a:solidFill>
                <a:latin typeface="Segoe UI Semibold"/>
                <a:cs typeface="Segoe UI Semibold"/>
              </a:rPr>
              <a:t>value.</a:t>
            </a:r>
            <a:endParaRPr sz="2400">
              <a:latin typeface="Segoe UI Semibold"/>
              <a:cs typeface="Segoe UI Semibo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17042" y="259791"/>
            <a:ext cx="2245995" cy="452120"/>
          </a:xfrm>
          <a:prstGeom prst="rect">
            <a:avLst/>
          </a:prstGeom>
        </p:spPr>
        <p:txBody>
          <a:bodyPr vert="horz" wrap="square" lIns="0" tIns="12065" rIns="0" bIns="0" rtlCol="0">
            <a:spAutoFit/>
          </a:bodyPr>
          <a:lstStyle/>
          <a:p>
            <a:pPr marL="12700">
              <a:lnSpc>
                <a:spcPct val="100000"/>
              </a:lnSpc>
              <a:spcBef>
                <a:spcPts val="95"/>
              </a:spcBef>
            </a:pPr>
            <a:r>
              <a:rPr sz="2800" spc="-45" dirty="0">
                <a:solidFill>
                  <a:srgbClr val="0071C5"/>
                </a:solidFill>
              </a:rPr>
              <a:t>Series</a:t>
            </a:r>
            <a:r>
              <a:rPr sz="2800" spc="-150" dirty="0">
                <a:solidFill>
                  <a:srgbClr val="0071C5"/>
                </a:solidFill>
              </a:rPr>
              <a:t> </a:t>
            </a:r>
            <a:r>
              <a:rPr sz="2800" spc="-50" dirty="0">
                <a:solidFill>
                  <a:srgbClr val="0071C5"/>
                </a:solidFill>
              </a:rPr>
              <a:t>Agenda</a:t>
            </a:r>
            <a:endParaRPr sz="2800"/>
          </a:p>
        </p:txBody>
      </p:sp>
      <p:graphicFrame>
        <p:nvGraphicFramePr>
          <p:cNvPr id="4" name="object 4"/>
          <p:cNvGraphicFramePr>
            <a:graphicFrameLocks noGrp="1"/>
          </p:cNvGraphicFramePr>
          <p:nvPr/>
        </p:nvGraphicFramePr>
        <p:xfrm>
          <a:off x="445008" y="1412747"/>
          <a:ext cx="6539865" cy="4450077"/>
        </p:xfrm>
        <a:graphic>
          <a:graphicData uri="http://schemas.openxmlformats.org/drawingml/2006/table">
            <a:tbl>
              <a:tblPr firstRow="1" bandRow="1">
                <a:tableStyleId>{2D5ABB26-0587-4C30-8999-92F81FD0307C}</a:tableStyleId>
              </a:tblPr>
              <a:tblGrid>
                <a:gridCol w="726440">
                  <a:extLst>
                    <a:ext uri="{9D8B030D-6E8A-4147-A177-3AD203B41FA5}">
                      <a16:colId xmlns:a16="http://schemas.microsoft.com/office/drawing/2014/main" val="20000"/>
                    </a:ext>
                  </a:extLst>
                </a:gridCol>
                <a:gridCol w="5813425">
                  <a:extLst>
                    <a:ext uri="{9D8B030D-6E8A-4147-A177-3AD203B41FA5}">
                      <a16:colId xmlns:a16="http://schemas.microsoft.com/office/drawing/2014/main" val="20001"/>
                    </a:ext>
                  </a:extLst>
                </a:gridCol>
              </a:tblGrid>
              <a:tr h="719328">
                <a:tc>
                  <a:txBody>
                    <a:bodyPr/>
                    <a:lstStyle/>
                    <a:p>
                      <a:pPr algn="ctr">
                        <a:lnSpc>
                          <a:spcPct val="100000"/>
                        </a:lnSpc>
                        <a:spcBef>
                          <a:spcPts val="1480"/>
                        </a:spcBef>
                      </a:pPr>
                      <a:r>
                        <a:rPr sz="1950" dirty="0">
                          <a:solidFill>
                            <a:srgbClr val="FFFFFF"/>
                          </a:solidFill>
                          <a:latin typeface="Segoe UI"/>
                          <a:cs typeface="Segoe UI"/>
                        </a:rPr>
                        <a:t>1</a:t>
                      </a:r>
                      <a:endParaRPr sz="1950">
                        <a:latin typeface="Segoe UI"/>
                        <a:cs typeface="Segoe UI"/>
                      </a:endParaRPr>
                    </a:p>
                  </a:txBody>
                  <a:tcPr marL="0" marR="0" marT="187960" marB="0">
                    <a:lnR w="12700">
                      <a:solidFill>
                        <a:srgbClr val="FFFFFF"/>
                      </a:solidFill>
                      <a:prstDash val="solid"/>
                    </a:lnR>
                    <a:lnB w="53975">
                      <a:solidFill>
                        <a:srgbClr val="FFFFFF"/>
                      </a:solidFill>
                      <a:prstDash val="solid"/>
                    </a:lnB>
                    <a:solidFill>
                      <a:srgbClr val="0071C5"/>
                    </a:solidFill>
                  </a:tcPr>
                </a:tc>
                <a:tc>
                  <a:txBody>
                    <a:bodyPr/>
                    <a:lstStyle/>
                    <a:p>
                      <a:pPr marL="279400">
                        <a:lnSpc>
                          <a:spcPct val="100000"/>
                        </a:lnSpc>
                        <a:spcBef>
                          <a:spcPts val="1420"/>
                        </a:spcBef>
                      </a:pPr>
                      <a:r>
                        <a:rPr sz="1800" spc="-10" dirty="0">
                          <a:latin typeface="Segoe UI"/>
                          <a:cs typeface="Segoe UI"/>
                        </a:rPr>
                        <a:t>Determine Workload </a:t>
                      </a:r>
                      <a:r>
                        <a:rPr sz="1800" spc="-15" dirty="0">
                          <a:latin typeface="Segoe UI"/>
                          <a:cs typeface="Segoe UI"/>
                        </a:rPr>
                        <a:t>Requirements</a:t>
                      </a:r>
                      <a:r>
                        <a:rPr sz="1800" spc="10" dirty="0">
                          <a:latin typeface="Segoe UI"/>
                          <a:cs typeface="Segoe UI"/>
                        </a:rPr>
                        <a:t> </a:t>
                      </a:r>
                      <a:r>
                        <a:rPr sz="1800" spc="-5" dirty="0">
                          <a:latin typeface="Segoe UI"/>
                          <a:cs typeface="Segoe UI"/>
                        </a:rPr>
                        <a:t>(10-15%)</a:t>
                      </a:r>
                      <a:endParaRPr sz="1800">
                        <a:latin typeface="Segoe UI"/>
                        <a:cs typeface="Segoe UI"/>
                      </a:endParaRPr>
                    </a:p>
                  </a:txBody>
                  <a:tcPr marL="0" marR="0" marT="180340" marB="0">
                    <a:lnL w="12700">
                      <a:solidFill>
                        <a:srgbClr val="FFFFFF"/>
                      </a:solidFill>
                      <a:prstDash val="solid"/>
                    </a:lnL>
                    <a:lnB w="53975">
                      <a:solidFill>
                        <a:srgbClr val="FFFFFF"/>
                      </a:solidFill>
                      <a:prstDash val="solid"/>
                    </a:lnB>
                    <a:solidFill>
                      <a:srgbClr val="F1F1F1"/>
                    </a:solidFill>
                  </a:tcPr>
                </a:tc>
                <a:extLst>
                  <a:ext uri="{0D108BD9-81ED-4DB2-BD59-A6C34878D82A}">
                    <a16:rowId xmlns:a16="http://schemas.microsoft.com/office/drawing/2014/main" val="10000"/>
                  </a:ext>
                </a:extLst>
              </a:tr>
              <a:tr h="753617">
                <a:tc>
                  <a:txBody>
                    <a:bodyPr/>
                    <a:lstStyle/>
                    <a:p>
                      <a:pPr marL="8890" algn="ctr">
                        <a:lnSpc>
                          <a:spcPct val="100000"/>
                        </a:lnSpc>
                        <a:spcBef>
                          <a:spcPts val="1675"/>
                        </a:spcBef>
                      </a:pPr>
                      <a:r>
                        <a:rPr sz="1950" dirty="0">
                          <a:solidFill>
                            <a:srgbClr val="FFFFFF"/>
                          </a:solidFill>
                          <a:latin typeface="Segoe UI"/>
                          <a:cs typeface="Segoe UI"/>
                        </a:rPr>
                        <a:t>2</a:t>
                      </a:r>
                      <a:endParaRPr sz="1950">
                        <a:latin typeface="Segoe UI"/>
                        <a:cs typeface="Segoe UI"/>
                      </a:endParaRPr>
                    </a:p>
                  </a:txBody>
                  <a:tcPr marL="0" marR="0" marT="212725" marB="0">
                    <a:lnR w="12700">
                      <a:solidFill>
                        <a:srgbClr val="FFFFFF"/>
                      </a:solidFill>
                      <a:prstDash val="solid"/>
                    </a:lnR>
                    <a:lnT w="53975">
                      <a:solidFill>
                        <a:srgbClr val="FFFFFF"/>
                      </a:solidFill>
                      <a:prstDash val="solid"/>
                    </a:lnT>
                    <a:lnB w="28575">
                      <a:solidFill>
                        <a:srgbClr val="FFFFFF"/>
                      </a:solidFill>
                      <a:prstDash val="solid"/>
                    </a:lnB>
                    <a:solidFill>
                      <a:srgbClr val="0071C5"/>
                    </a:solidFill>
                  </a:tcPr>
                </a:tc>
                <a:tc>
                  <a:txBody>
                    <a:bodyPr/>
                    <a:lstStyle/>
                    <a:p>
                      <a:pPr marL="275590">
                        <a:lnSpc>
                          <a:spcPct val="100000"/>
                        </a:lnSpc>
                        <a:spcBef>
                          <a:spcPts val="1635"/>
                        </a:spcBef>
                      </a:pPr>
                      <a:r>
                        <a:rPr sz="1800" spc="-5" dirty="0">
                          <a:latin typeface="Segoe UI"/>
                          <a:cs typeface="Segoe UI"/>
                        </a:rPr>
                        <a:t>Design </a:t>
                      </a:r>
                      <a:r>
                        <a:rPr sz="1800" dirty="0">
                          <a:latin typeface="Segoe UI"/>
                          <a:cs typeface="Segoe UI"/>
                        </a:rPr>
                        <a:t>for </a:t>
                      </a:r>
                      <a:r>
                        <a:rPr sz="1800" spc="-5" dirty="0">
                          <a:latin typeface="Segoe UI"/>
                          <a:cs typeface="Segoe UI"/>
                        </a:rPr>
                        <a:t>Identity and Security</a:t>
                      </a:r>
                      <a:r>
                        <a:rPr sz="1800" spc="-35" dirty="0">
                          <a:latin typeface="Segoe UI"/>
                          <a:cs typeface="Segoe UI"/>
                        </a:rPr>
                        <a:t> </a:t>
                      </a:r>
                      <a:r>
                        <a:rPr sz="1800" dirty="0">
                          <a:latin typeface="Segoe UI"/>
                          <a:cs typeface="Segoe UI"/>
                        </a:rPr>
                        <a:t>(20-25%)</a:t>
                      </a:r>
                      <a:endParaRPr sz="1800">
                        <a:latin typeface="Segoe UI"/>
                        <a:cs typeface="Segoe UI"/>
                      </a:endParaRPr>
                    </a:p>
                  </a:txBody>
                  <a:tcPr marL="0" marR="0" marT="207645" marB="0">
                    <a:lnL w="12700">
                      <a:solidFill>
                        <a:srgbClr val="FFFFFF"/>
                      </a:solidFill>
                      <a:prstDash val="solid"/>
                    </a:lnL>
                    <a:lnT w="53975">
                      <a:solidFill>
                        <a:srgbClr val="FFFFFF"/>
                      </a:solidFill>
                      <a:prstDash val="solid"/>
                    </a:lnT>
                    <a:lnB w="28575">
                      <a:solidFill>
                        <a:srgbClr val="FFFFFF"/>
                      </a:solidFill>
                      <a:prstDash val="solid"/>
                    </a:lnB>
                    <a:solidFill>
                      <a:srgbClr val="F1F1F1"/>
                    </a:solidFill>
                  </a:tcPr>
                </a:tc>
                <a:extLst>
                  <a:ext uri="{0D108BD9-81ED-4DB2-BD59-A6C34878D82A}">
                    <a16:rowId xmlns:a16="http://schemas.microsoft.com/office/drawing/2014/main" val="10001"/>
                  </a:ext>
                </a:extLst>
              </a:tr>
              <a:tr h="764286">
                <a:tc>
                  <a:txBody>
                    <a:bodyPr/>
                    <a:lstStyle/>
                    <a:p>
                      <a:pPr algn="ctr">
                        <a:lnSpc>
                          <a:spcPct val="100000"/>
                        </a:lnSpc>
                        <a:spcBef>
                          <a:spcPts val="1620"/>
                        </a:spcBef>
                      </a:pPr>
                      <a:r>
                        <a:rPr sz="1950" dirty="0">
                          <a:solidFill>
                            <a:srgbClr val="FFFFFF"/>
                          </a:solidFill>
                          <a:latin typeface="Segoe UI"/>
                          <a:cs typeface="Segoe UI"/>
                        </a:rPr>
                        <a:t>3</a:t>
                      </a:r>
                      <a:endParaRPr sz="1950">
                        <a:latin typeface="Segoe UI"/>
                        <a:cs typeface="Segoe UI"/>
                      </a:endParaRPr>
                    </a:p>
                  </a:txBody>
                  <a:tcPr marL="0" marR="0" marT="205740" marB="0">
                    <a:lnR w="12700">
                      <a:solidFill>
                        <a:srgbClr val="FFFFFF"/>
                      </a:solidFill>
                      <a:prstDash val="solid"/>
                    </a:lnR>
                    <a:lnT w="28575">
                      <a:solidFill>
                        <a:srgbClr val="FFFFFF"/>
                      </a:solidFill>
                      <a:prstDash val="solid"/>
                    </a:lnT>
                    <a:solidFill>
                      <a:srgbClr val="0071C5"/>
                    </a:solidFill>
                  </a:tcPr>
                </a:tc>
                <a:tc>
                  <a:txBody>
                    <a:bodyPr/>
                    <a:lstStyle/>
                    <a:p>
                      <a:pPr marL="275590">
                        <a:lnSpc>
                          <a:spcPct val="100000"/>
                        </a:lnSpc>
                        <a:spcBef>
                          <a:spcPts val="1580"/>
                        </a:spcBef>
                      </a:pPr>
                      <a:r>
                        <a:rPr sz="1800" spc="-5" dirty="0">
                          <a:latin typeface="Segoe UI"/>
                          <a:cs typeface="Segoe UI"/>
                        </a:rPr>
                        <a:t>Design </a:t>
                      </a:r>
                      <a:r>
                        <a:rPr sz="1800" dirty="0">
                          <a:latin typeface="Segoe UI"/>
                          <a:cs typeface="Segoe UI"/>
                        </a:rPr>
                        <a:t>a </a:t>
                      </a:r>
                      <a:r>
                        <a:rPr sz="1800" spc="-5" dirty="0">
                          <a:latin typeface="Segoe UI"/>
                          <a:cs typeface="Segoe UI"/>
                        </a:rPr>
                        <a:t>Data Platform Solution</a:t>
                      </a:r>
                      <a:r>
                        <a:rPr sz="1800" spc="-50" dirty="0">
                          <a:latin typeface="Segoe UI"/>
                          <a:cs typeface="Segoe UI"/>
                        </a:rPr>
                        <a:t> </a:t>
                      </a:r>
                      <a:r>
                        <a:rPr sz="1800" dirty="0">
                          <a:latin typeface="Segoe UI"/>
                          <a:cs typeface="Segoe UI"/>
                        </a:rPr>
                        <a:t>(15-20%)</a:t>
                      </a:r>
                      <a:endParaRPr sz="1800">
                        <a:latin typeface="Segoe UI"/>
                        <a:cs typeface="Segoe UI"/>
                      </a:endParaRPr>
                    </a:p>
                  </a:txBody>
                  <a:tcPr marL="0" marR="0" marT="200660" marB="0">
                    <a:lnL w="12700">
                      <a:solidFill>
                        <a:srgbClr val="FFFFFF"/>
                      </a:solidFill>
                      <a:prstDash val="solid"/>
                    </a:lnL>
                    <a:lnT w="28575">
                      <a:solidFill>
                        <a:srgbClr val="FFFFFF"/>
                      </a:solidFill>
                      <a:prstDash val="solid"/>
                    </a:lnT>
                    <a:solidFill>
                      <a:srgbClr val="F1F1F1"/>
                    </a:solidFill>
                  </a:tcPr>
                </a:tc>
                <a:extLst>
                  <a:ext uri="{0D108BD9-81ED-4DB2-BD59-A6C34878D82A}">
                    <a16:rowId xmlns:a16="http://schemas.microsoft.com/office/drawing/2014/main" val="10002"/>
                  </a:ext>
                </a:extLst>
              </a:tr>
              <a:tr h="734567">
                <a:tc>
                  <a:txBody>
                    <a:bodyPr/>
                    <a:lstStyle/>
                    <a:p>
                      <a:pPr marR="1905" algn="ctr">
                        <a:lnSpc>
                          <a:spcPct val="100000"/>
                        </a:lnSpc>
                        <a:spcBef>
                          <a:spcPts val="1485"/>
                        </a:spcBef>
                      </a:pPr>
                      <a:r>
                        <a:rPr sz="1950" dirty="0">
                          <a:solidFill>
                            <a:srgbClr val="FFFFFF"/>
                          </a:solidFill>
                          <a:latin typeface="Segoe UI"/>
                          <a:cs typeface="Segoe UI"/>
                        </a:rPr>
                        <a:t>4</a:t>
                      </a:r>
                      <a:endParaRPr sz="1950">
                        <a:latin typeface="Segoe UI"/>
                        <a:cs typeface="Segoe UI"/>
                      </a:endParaRPr>
                    </a:p>
                  </a:txBody>
                  <a:tcPr marL="0" marR="0" marT="188595" marB="0">
                    <a:lnR w="12700">
                      <a:solidFill>
                        <a:srgbClr val="FFFFFF"/>
                      </a:solidFill>
                      <a:prstDash val="solid"/>
                    </a:lnR>
                    <a:lnB w="38100">
                      <a:solidFill>
                        <a:srgbClr val="FFFFFF"/>
                      </a:solidFill>
                      <a:prstDash val="solid"/>
                    </a:lnB>
                    <a:solidFill>
                      <a:srgbClr val="0071C5"/>
                    </a:solidFill>
                  </a:tcPr>
                </a:tc>
                <a:tc>
                  <a:txBody>
                    <a:bodyPr/>
                    <a:lstStyle/>
                    <a:p>
                      <a:pPr marL="275590">
                        <a:lnSpc>
                          <a:spcPct val="100000"/>
                        </a:lnSpc>
                        <a:spcBef>
                          <a:spcPts val="1850"/>
                        </a:spcBef>
                      </a:pPr>
                      <a:r>
                        <a:rPr sz="1800" spc="-5" dirty="0">
                          <a:latin typeface="Segoe UI"/>
                          <a:cs typeface="Segoe UI"/>
                        </a:rPr>
                        <a:t>Design </a:t>
                      </a:r>
                      <a:r>
                        <a:rPr sz="1800" dirty="0">
                          <a:latin typeface="Segoe UI"/>
                          <a:cs typeface="Segoe UI"/>
                        </a:rPr>
                        <a:t>a </a:t>
                      </a:r>
                      <a:r>
                        <a:rPr sz="1800" spc="-5" dirty="0">
                          <a:latin typeface="Segoe UI"/>
                          <a:cs typeface="Segoe UI"/>
                        </a:rPr>
                        <a:t>Business Continuity </a:t>
                      </a:r>
                      <a:r>
                        <a:rPr sz="1800" spc="-15" dirty="0">
                          <a:latin typeface="Segoe UI"/>
                          <a:cs typeface="Segoe UI"/>
                        </a:rPr>
                        <a:t>Strategy</a:t>
                      </a:r>
                      <a:r>
                        <a:rPr sz="1800" spc="-65" dirty="0">
                          <a:latin typeface="Segoe UI"/>
                          <a:cs typeface="Segoe UI"/>
                        </a:rPr>
                        <a:t> </a:t>
                      </a:r>
                      <a:r>
                        <a:rPr sz="1800" dirty="0">
                          <a:latin typeface="Segoe UI"/>
                          <a:cs typeface="Segoe UI"/>
                        </a:rPr>
                        <a:t>(15-20%)</a:t>
                      </a:r>
                      <a:endParaRPr sz="1800">
                        <a:latin typeface="Segoe UI"/>
                        <a:cs typeface="Segoe UI"/>
                      </a:endParaRPr>
                    </a:p>
                  </a:txBody>
                  <a:tcPr marL="0" marR="0" marT="234950" marB="0">
                    <a:lnL w="12700">
                      <a:solidFill>
                        <a:srgbClr val="FFFFFF"/>
                      </a:solidFill>
                      <a:prstDash val="solid"/>
                    </a:lnL>
                    <a:lnB w="38100">
                      <a:solidFill>
                        <a:srgbClr val="FFFFFF"/>
                      </a:solidFill>
                      <a:prstDash val="solid"/>
                    </a:lnB>
                    <a:solidFill>
                      <a:srgbClr val="F1F1F1"/>
                    </a:solidFill>
                  </a:tcPr>
                </a:tc>
                <a:extLst>
                  <a:ext uri="{0D108BD9-81ED-4DB2-BD59-A6C34878D82A}">
                    <a16:rowId xmlns:a16="http://schemas.microsoft.com/office/drawing/2014/main" val="10003"/>
                  </a:ext>
                </a:extLst>
              </a:tr>
              <a:tr h="749045">
                <a:tc>
                  <a:txBody>
                    <a:bodyPr/>
                    <a:lstStyle/>
                    <a:p>
                      <a:pPr marR="635" algn="ctr">
                        <a:lnSpc>
                          <a:spcPct val="100000"/>
                        </a:lnSpc>
                        <a:spcBef>
                          <a:spcPts val="1575"/>
                        </a:spcBef>
                      </a:pPr>
                      <a:r>
                        <a:rPr sz="1950" dirty="0">
                          <a:solidFill>
                            <a:srgbClr val="FFFFFF"/>
                          </a:solidFill>
                          <a:latin typeface="Segoe UI"/>
                          <a:cs typeface="Segoe UI"/>
                        </a:rPr>
                        <a:t>5</a:t>
                      </a:r>
                      <a:endParaRPr sz="1950">
                        <a:latin typeface="Segoe UI"/>
                        <a:cs typeface="Segoe UI"/>
                      </a:endParaRPr>
                    </a:p>
                  </a:txBody>
                  <a:tcPr marL="0" marR="0" marT="200025" marB="0">
                    <a:lnR w="12700">
                      <a:solidFill>
                        <a:srgbClr val="FFFFFF"/>
                      </a:solidFill>
                      <a:prstDash val="solid"/>
                    </a:lnR>
                    <a:lnT w="38100">
                      <a:solidFill>
                        <a:srgbClr val="FFFFFF"/>
                      </a:solidFill>
                      <a:prstDash val="solid"/>
                    </a:lnT>
                    <a:lnB w="28575">
                      <a:solidFill>
                        <a:srgbClr val="FFFFFF"/>
                      </a:solidFill>
                      <a:prstDash val="solid"/>
                    </a:lnB>
                    <a:solidFill>
                      <a:srgbClr val="0071C5"/>
                    </a:solidFill>
                  </a:tcPr>
                </a:tc>
                <a:tc>
                  <a:txBody>
                    <a:bodyPr/>
                    <a:lstStyle/>
                    <a:p>
                      <a:pPr marL="279400" marR="426084">
                        <a:lnSpc>
                          <a:spcPts val="1939"/>
                        </a:lnSpc>
                        <a:spcBef>
                          <a:spcPts val="1019"/>
                        </a:spcBef>
                      </a:pPr>
                      <a:r>
                        <a:rPr sz="1800" spc="-5" dirty="0">
                          <a:latin typeface="Segoe UI"/>
                          <a:cs typeface="Segoe UI"/>
                        </a:rPr>
                        <a:t>Design </a:t>
                      </a:r>
                      <a:r>
                        <a:rPr sz="1800" dirty="0">
                          <a:latin typeface="Segoe UI"/>
                          <a:cs typeface="Segoe UI"/>
                        </a:rPr>
                        <a:t>for </a:t>
                      </a:r>
                      <a:r>
                        <a:rPr sz="1800" spc="-5" dirty="0">
                          <a:latin typeface="Segoe UI"/>
                          <a:cs typeface="Segoe UI"/>
                        </a:rPr>
                        <a:t>Deployment, Migration, </a:t>
                      </a:r>
                      <a:r>
                        <a:rPr sz="1800" dirty="0">
                          <a:latin typeface="Segoe UI"/>
                          <a:cs typeface="Segoe UI"/>
                        </a:rPr>
                        <a:t>and </a:t>
                      </a:r>
                      <a:r>
                        <a:rPr sz="1800" spc="-5" dirty="0">
                          <a:latin typeface="Segoe UI"/>
                          <a:cs typeface="Segoe UI"/>
                        </a:rPr>
                        <a:t>Integration  (10-15%)</a:t>
                      </a:r>
                      <a:endParaRPr sz="1800">
                        <a:latin typeface="Segoe UI"/>
                        <a:cs typeface="Segoe UI"/>
                      </a:endParaRPr>
                    </a:p>
                  </a:txBody>
                  <a:tcPr marL="0" marR="0" marT="129539" marB="0">
                    <a:lnL w="12700">
                      <a:solidFill>
                        <a:srgbClr val="FFFFFF"/>
                      </a:solidFill>
                      <a:prstDash val="solid"/>
                    </a:lnL>
                    <a:lnT w="38100">
                      <a:solidFill>
                        <a:srgbClr val="FFFFFF"/>
                      </a:solidFill>
                      <a:prstDash val="solid"/>
                    </a:lnT>
                    <a:lnB w="28575">
                      <a:solidFill>
                        <a:srgbClr val="FFFFFF"/>
                      </a:solidFill>
                      <a:prstDash val="solid"/>
                    </a:lnB>
                    <a:solidFill>
                      <a:srgbClr val="F1F1F1"/>
                    </a:solidFill>
                  </a:tcPr>
                </a:tc>
                <a:extLst>
                  <a:ext uri="{0D108BD9-81ED-4DB2-BD59-A6C34878D82A}">
                    <a16:rowId xmlns:a16="http://schemas.microsoft.com/office/drawing/2014/main" val="10004"/>
                  </a:ext>
                </a:extLst>
              </a:tr>
              <a:tr h="729234">
                <a:tc>
                  <a:txBody>
                    <a:bodyPr/>
                    <a:lstStyle/>
                    <a:p>
                      <a:pPr marR="635" algn="ctr">
                        <a:lnSpc>
                          <a:spcPct val="100000"/>
                        </a:lnSpc>
                        <a:spcBef>
                          <a:spcPts val="1590"/>
                        </a:spcBef>
                      </a:pPr>
                      <a:r>
                        <a:rPr sz="1950" dirty="0">
                          <a:solidFill>
                            <a:srgbClr val="FFFFFF"/>
                          </a:solidFill>
                          <a:latin typeface="Segoe UI"/>
                          <a:cs typeface="Segoe UI"/>
                        </a:rPr>
                        <a:t>6</a:t>
                      </a:r>
                      <a:endParaRPr sz="1950">
                        <a:latin typeface="Segoe UI"/>
                        <a:cs typeface="Segoe UI"/>
                      </a:endParaRPr>
                    </a:p>
                  </a:txBody>
                  <a:tcPr marL="0" marR="0" marT="201930" marB="0">
                    <a:lnR w="12700">
                      <a:solidFill>
                        <a:srgbClr val="FFFFFF"/>
                      </a:solidFill>
                      <a:prstDash val="solid"/>
                    </a:lnR>
                    <a:lnT w="28575">
                      <a:solidFill>
                        <a:srgbClr val="FFFFFF"/>
                      </a:solidFill>
                      <a:prstDash val="solid"/>
                    </a:lnT>
                    <a:solidFill>
                      <a:srgbClr val="0071C5"/>
                    </a:solidFill>
                  </a:tcPr>
                </a:tc>
                <a:tc>
                  <a:txBody>
                    <a:bodyPr/>
                    <a:lstStyle/>
                    <a:p>
                      <a:pPr marL="279400">
                        <a:lnSpc>
                          <a:spcPct val="100000"/>
                        </a:lnSpc>
                        <a:spcBef>
                          <a:spcPts val="1695"/>
                        </a:spcBef>
                      </a:pPr>
                      <a:r>
                        <a:rPr sz="1800" spc="-5" dirty="0">
                          <a:latin typeface="Segoe UI"/>
                          <a:cs typeface="Segoe UI"/>
                        </a:rPr>
                        <a:t>Design an </a:t>
                      </a:r>
                      <a:r>
                        <a:rPr sz="1800" spc="-10" dirty="0">
                          <a:latin typeface="Segoe UI"/>
                          <a:cs typeface="Segoe UI"/>
                        </a:rPr>
                        <a:t>Infrastructure </a:t>
                      </a:r>
                      <a:r>
                        <a:rPr sz="1800" spc="-15" dirty="0">
                          <a:latin typeface="Segoe UI"/>
                          <a:cs typeface="Segoe UI"/>
                        </a:rPr>
                        <a:t>Strategy</a:t>
                      </a:r>
                      <a:r>
                        <a:rPr sz="1800" spc="-35" dirty="0">
                          <a:latin typeface="Segoe UI"/>
                          <a:cs typeface="Segoe UI"/>
                        </a:rPr>
                        <a:t> </a:t>
                      </a:r>
                      <a:r>
                        <a:rPr sz="1800" dirty="0">
                          <a:latin typeface="Segoe UI"/>
                          <a:cs typeface="Segoe UI"/>
                        </a:rPr>
                        <a:t>(15-20%)</a:t>
                      </a:r>
                      <a:endParaRPr sz="1800">
                        <a:latin typeface="Segoe UI"/>
                        <a:cs typeface="Segoe UI"/>
                      </a:endParaRPr>
                    </a:p>
                  </a:txBody>
                  <a:tcPr marL="0" marR="0" marT="215265" marB="0">
                    <a:lnL w="12700">
                      <a:solidFill>
                        <a:srgbClr val="FFFFFF"/>
                      </a:solidFill>
                      <a:prstDash val="solid"/>
                    </a:lnL>
                    <a:lnT w="28575">
                      <a:solidFill>
                        <a:srgbClr val="FFFFFF"/>
                      </a:solidFill>
                      <a:prstDash val="solid"/>
                    </a:lnT>
                    <a:solidFill>
                      <a:srgbClr val="F1F1F1"/>
                    </a:solidFill>
                  </a:tcPr>
                </a:tc>
                <a:extLst>
                  <a:ext uri="{0D108BD9-81ED-4DB2-BD59-A6C34878D82A}">
                    <a16:rowId xmlns:a16="http://schemas.microsoft.com/office/drawing/2014/main" val="10005"/>
                  </a:ext>
                </a:extLst>
              </a:tr>
            </a:tbl>
          </a:graphicData>
        </a:graphic>
      </p:graphicFrame>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17042" y="259791"/>
            <a:ext cx="5384165" cy="452120"/>
          </a:xfrm>
          <a:prstGeom prst="rect">
            <a:avLst/>
          </a:prstGeom>
        </p:spPr>
        <p:txBody>
          <a:bodyPr vert="horz" wrap="square" lIns="0" tIns="12065" rIns="0" bIns="0" rtlCol="0">
            <a:spAutoFit/>
          </a:bodyPr>
          <a:lstStyle/>
          <a:p>
            <a:pPr marL="12700">
              <a:lnSpc>
                <a:spcPct val="100000"/>
              </a:lnSpc>
              <a:spcBef>
                <a:spcPts val="95"/>
              </a:spcBef>
            </a:pPr>
            <a:r>
              <a:rPr sz="2800" spc="-45" dirty="0">
                <a:solidFill>
                  <a:srgbClr val="0071C5"/>
                </a:solidFill>
              </a:rPr>
              <a:t>Choose </a:t>
            </a:r>
            <a:r>
              <a:rPr sz="2800" spc="-25" dirty="0">
                <a:solidFill>
                  <a:srgbClr val="0071C5"/>
                </a:solidFill>
              </a:rPr>
              <a:t>an </a:t>
            </a:r>
            <a:r>
              <a:rPr sz="2800" spc="-50" dirty="0">
                <a:solidFill>
                  <a:srgbClr val="0071C5"/>
                </a:solidFill>
              </a:rPr>
              <a:t>authorization</a:t>
            </a:r>
            <a:r>
              <a:rPr sz="2800" spc="-235" dirty="0">
                <a:solidFill>
                  <a:srgbClr val="0071C5"/>
                </a:solidFill>
              </a:rPr>
              <a:t> </a:t>
            </a:r>
            <a:r>
              <a:rPr sz="2800" spc="-55" dirty="0">
                <a:solidFill>
                  <a:srgbClr val="0071C5"/>
                </a:solidFill>
              </a:rPr>
              <a:t>approach</a:t>
            </a:r>
            <a:endParaRPr sz="2800"/>
          </a:p>
        </p:txBody>
      </p:sp>
      <p:sp>
        <p:nvSpPr>
          <p:cNvPr id="3" name="object 3"/>
          <p:cNvSpPr txBox="1"/>
          <p:nvPr/>
        </p:nvSpPr>
        <p:spPr>
          <a:xfrm>
            <a:off x="517042" y="1548129"/>
            <a:ext cx="11173460" cy="4053204"/>
          </a:xfrm>
          <a:prstGeom prst="rect">
            <a:avLst/>
          </a:prstGeom>
        </p:spPr>
        <p:txBody>
          <a:bodyPr vert="horz" wrap="square" lIns="0" tIns="12700" rIns="0" bIns="0" rtlCol="0">
            <a:spAutoFit/>
          </a:bodyPr>
          <a:lstStyle/>
          <a:p>
            <a:pPr marL="12700" marR="421005">
              <a:lnSpc>
                <a:spcPct val="100000"/>
              </a:lnSpc>
              <a:spcBef>
                <a:spcPts val="100"/>
              </a:spcBef>
            </a:pPr>
            <a:r>
              <a:rPr sz="2400" b="1" spc="-55" dirty="0">
                <a:solidFill>
                  <a:srgbClr val="3B3B41"/>
                </a:solidFill>
                <a:latin typeface="Segoe UI Semibold"/>
                <a:cs typeface="Segoe UI Semibold"/>
              </a:rPr>
              <a:t>Claim-based </a:t>
            </a:r>
            <a:r>
              <a:rPr sz="2400" b="1" spc="-50" dirty="0">
                <a:solidFill>
                  <a:srgbClr val="3B3B41"/>
                </a:solidFill>
                <a:latin typeface="Segoe UI Semibold"/>
                <a:cs typeface="Segoe UI Semibold"/>
              </a:rPr>
              <a:t>authorization </a:t>
            </a:r>
            <a:r>
              <a:rPr sz="2400" b="1" spc="-45" dirty="0">
                <a:solidFill>
                  <a:srgbClr val="3B3B41"/>
                </a:solidFill>
                <a:latin typeface="Segoe UI Semibold"/>
                <a:cs typeface="Segoe UI Semibold"/>
              </a:rPr>
              <a:t>checks are </a:t>
            </a:r>
            <a:r>
              <a:rPr sz="2400" b="1" spc="-55" dirty="0">
                <a:solidFill>
                  <a:srgbClr val="3B3B41"/>
                </a:solidFill>
                <a:latin typeface="Segoe UI Semibold"/>
                <a:cs typeface="Segoe UI Semibold"/>
              </a:rPr>
              <a:t>declarative—the </a:t>
            </a:r>
            <a:r>
              <a:rPr sz="2400" b="1" spc="-50" dirty="0">
                <a:solidFill>
                  <a:srgbClr val="3B3B41"/>
                </a:solidFill>
                <a:latin typeface="Segoe UI Semibold"/>
                <a:cs typeface="Segoe UI Semibold"/>
              </a:rPr>
              <a:t>developer </a:t>
            </a:r>
            <a:r>
              <a:rPr sz="2400" b="1" spc="-45" dirty="0">
                <a:solidFill>
                  <a:srgbClr val="3B3B41"/>
                </a:solidFill>
                <a:latin typeface="Segoe UI Semibold"/>
                <a:cs typeface="Segoe UI Semibold"/>
              </a:rPr>
              <a:t>embeds them  </a:t>
            </a:r>
            <a:r>
              <a:rPr sz="2400" b="1" spc="-50" dirty="0">
                <a:solidFill>
                  <a:srgbClr val="3B3B41"/>
                </a:solidFill>
                <a:latin typeface="Segoe UI Semibold"/>
                <a:cs typeface="Segoe UI Semibold"/>
              </a:rPr>
              <a:t>within </a:t>
            </a:r>
            <a:r>
              <a:rPr sz="2400" b="1" spc="-45" dirty="0">
                <a:solidFill>
                  <a:srgbClr val="3B3B41"/>
                </a:solidFill>
                <a:latin typeface="Segoe UI Semibold"/>
                <a:cs typeface="Segoe UI Semibold"/>
              </a:rPr>
              <a:t>their code, against </a:t>
            </a:r>
            <a:r>
              <a:rPr sz="2400" b="1" dirty="0">
                <a:solidFill>
                  <a:srgbClr val="3B3B41"/>
                </a:solidFill>
                <a:latin typeface="Segoe UI Semibold"/>
                <a:cs typeface="Segoe UI Semibold"/>
              </a:rPr>
              <a:t>a </a:t>
            </a:r>
            <a:r>
              <a:rPr sz="2400" b="1" spc="-50" dirty="0">
                <a:solidFill>
                  <a:srgbClr val="3B3B41"/>
                </a:solidFill>
                <a:latin typeface="Segoe UI Semibold"/>
                <a:cs typeface="Segoe UI Semibold"/>
              </a:rPr>
              <a:t>controller </a:t>
            </a:r>
            <a:r>
              <a:rPr sz="2400" b="1" spc="-30" dirty="0">
                <a:solidFill>
                  <a:srgbClr val="3B3B41"/>
                </a:solidFill>
                <a:latin typeface="Segoe UI Semibold"/>
                <a:cs typeface="Segoe UI Semibold"/>
              </a:rPr>
              <a:t>or an </a:t>
            </a:r>
            <a:r>
              <a:rPr sz="2400" b="1" spc="-45" dirty="0">
                <a:solidFill>
                  <a:srgbClr val="3B3B41"/>
                </a:solidFill>
                <a:latin typeface="Segoe UI Semibold"/>
                <a:cs typeface="Segoe UI Semibold"/>
              </a:rPr>
              <a:t>action </a:t>
            </a:r>
            <a:r>
              <a:rPr sz="2400" b="1" spc="-50" dirty="0">
                <a:solidFill>
                  <a:srgbClr val="3B3B41"/>
                </a:solidFill>
                <a:latin typeface="Segoe UI Semibold"/>
                <a:cs typeface="Segoe UI Semibold"/>
              </a:rPr>
              <a:t>within </a:t>
            </a:r>
            <a:r>
              <a:rPr sz="2400" b="1" dirty="0">
                <a:solidFill>
                  <a:srgbClr val="3B3B41"/>
                </a:solidFill>
                <a:latin typeface="Segoe UI Semibold"/>
                <a:cs typeface="Segoe UI Semibold"/>
              </a:rPr>
              <a:t>a </a:t>
            </a:r>
            <a:r>
              <a:rPr sz="2400" b="1" spc="-70" dirty="0">
                <a:solidFill>
                  <a:srgbClr val="3B3B41"/>
                </a:solidFill>
                <a:latin typeface="Segoe UI Semibold"/>
                <a:cs typeface="Segoe UI Semibold"/>
              </a:rPr>
              <a:t>controller, </a:t>
            </a:r>
            <a:r>
              <a:rPr sz="2400" b="1" spc="-45" dirty="0">
                <a:solidFill>
                  <a:srgbClr val="3B3B41"/>
                </a:solidFill>
                <a:latin typeface="Segoe UI Semibold"/>
                <a:cs typeface="Segoe UI Semibold"/>
              </a:rPr>
              <a:t>specifying  claims</a:t>
            </a:r>
            <a:r>
              <a:rPr sz="2400" b="1" spc="-95" dirty="0">
                <a:solidFill>
                  <a:srgbClr val="3B3B41"/>
                </a:solidFill>
                <a:latin typeface="Segoe UI Semibold"/>
                <a:cs typeface="Segoe UI Semibold"/>
              </a:rPr>
              <a:t> </a:t>
            </a:r>
            <a:r>
              <a:rPr sz="2400" b="1" spc="-45" dirty="0">
                <a:solidFill>
                  <a:srgbClr val="3B3B41"/>
                </a:solidFill>
                <a:latin typeface="Segoe UI Semibold"/>
                <a:cs typeface="Segoe UI Semibold"/>
              </a:rPr>
              <a:t>that</a:t>
            </a:r>
            <a:r>
              <a:rPr sz="2400" b="1" spc="-95" dirty="0">
                <a:solidFill>
                  <a:srgbClr val="3B3B41"/>
                </a:solidFill>
                <a:latin typeface="Segoe UI Semibold"/>
                <a:cs typeface="Segoe UI Semibold"/>
              </a:rPr>
              <a:t> </a:t>
            </a:r>
            <a:r>
              <a:rPr sz="2400" b="1" spc="-40" dirty="0">
                <a:solidFill>
                  <a:srgbClr val="3B3B41"/>
                </a:solidFill>
                <a:latin typeface="Segoe UI Semibold"/>
                <a:cs typeface="Segoe UI Semibold"/>
              </a:rPr>
              <a:t>the</a:t>
            </a:r>
            <a:r>
              <a:rPr sz="2400" b="1" spc="-100" dirty="0">
                <a:solidFill>
                  <a:srgbClr val="3B3B41"/>
                </a:solidFill>
                <a:latin typeface="Segoe UI Semibold"/>
                <a:cs typeface="Segoe UI Semibold"/>
              </a:rPr>
              <a:t> </a:t>
            </a:r>
            <a:r>
              <a:rPr sz="2400" b="1" spc="-50" dirty="0">
                <a:solidFill>
                  <a:srgbClr val="3B3B41"/>
                </a:solidFill>
                <a:latin typeface="Segoe UI Semibold"/>
                <a:cs typeface="Segoe UI Semibold"/>
              </a:rPr>
              <a:t>current</a:t>
            </a:r>
            <a:r>
              <a:rPr sz="2400" b="1" spc="-120" dirty="0">
                <a:solidFill>
                  <a:srgbClr val="3B3B41"/>
                </a:solidFill>
                <a:latin typeface="Segoe UI Semibold"/>
                <a:cs typeface="Segoe UI Semibold"/>
              </a:rPr>
              <a:t> </a:t>
            </a:r>
            <a:r>
              <a:rPr sz="2400" b="1" spc="-40" dirty="0">
                <a:solidFill>
                  <a:srgbClr val="3B3B41"/>
                </a:solidFill>
                <a:latin typeface="Segoe UI Semibold"/>
                <a:cs typeface="Segoe UI Semibold"/>
              </a:rPr>
              <a:t>user</a:t>
            </a:r>
            <a:r>
              <a:rPr sz="2400" b="1" spc="-95" dirty="0">
                <a:solidFill>
                  <a:srgbClr val="3B3B41"/>
                </a:solidFill>
                <a:latin typeface="Segoe UI Semibold"/>
                <a:cs typeface="Segoe UI Semibold"/>
              </a:rPr>
              <a:t> </a:t>
            </a:r>
            <a:r>
              <a:rPr sz="2400" b="1" spc="-40" dirty="0">
                <a:solidFill>
                  <a:srgbClr val="3B3B41"/>
                </a:solidFill>
                <a:latin typeface="Segoe UI Semibold"/>
                <a:cs typeface="Segoe UI Semibold"/>
              </a:rPr>
              <a:t>must</a:t>
            </a:r>
            <a:r>
              <a:rPr sz="2400" b="1" spc="-110" dirty="0">
                <a:solidFill>
                  <a:srgbClr val="3B3B41"/>
                </a:solidFill>
                <a:latin typeface="Segoe UI Semibold"/>
                <a:cs typeface="Segoe UI Semibold"/>
              </a:rPr>
              <a:t> </a:t>
            </a:r>
            <a:r>
              <a:rPr sz="2400" b="1" spc="-50" dirty="0">
                <a:solidFill>
                  <a:srgbClr val="3B3B41"/>
                </a:solidFill>
                <a:latin typeface="Segoe UI Semibold"/>
                <a:cs typeface="Segoe UI Semibold"/>
              </a:rPr>
              <a:t>possess</a:t>
            </a:r>
            <a:r>
              <a:rPr sz="2400" b="1" spc="-70" dirty="0">
                <a:solidFill>
                  <a:srgbClr val="3B3B41"/>
                </a:solidFill>
                <a:latin typeface="Segoe UI Semibold"/>
                <a:cs typeface="Segoe UI Semibold"/>
              </a:rPr>
              <a:t> </a:t>
            </a:r>
            <a:r>
              <a:rPr sz="2400" b="1" spc="-35" dirty="0">
                <a:solidFill>
                  <a:srgbClr val="3B3B41"/>
                </a:solidFill>
                <a:latin typeface="Segoe UI Semibold"/>
                <a:cs typeface="Segoe UI Semibold"/>
              </a:rPr>
              <a:t>and</a:t>
            </a:r>
            <a:r>
              <a:rPr sz="2400" b="1" spc="-100" dirty="0">
                <a:solidFill>
                  <a:srgbClr val="3B3B41"/>
                </a:solidFill>
                <a:latin typeface="Segoe UI Semibold"/>
                <a:cs typeface="Segoe UI Semibold"/>
              </a:rPr>
              <a:t> </a:t>
            </a:r>
            <a:r>
              <a:rPr sz="2400" b="1" spc="-50" dirty="0">
                <a:solidFill>
                  <a:srgbClr val="3B3B41"/>
                </a:solidFill>
                <a:latin typeface="Segoe UI Semibold"/>
                <a:cs typeface="Segoe UI Semibold"/>
              </a:rPr>
              <a:t>optionally</a:t>
            </a:r>
            <a:r>
              <a:rPr sz="2400" b="1" spc="-90" dirty="0">
                <a:solidFill>
                  <a:srgbClr val="3B3B41"/>
                </a:solidFill>
                <a:latin typeface="Segoe UI Semibold"/>
                <a:cs typeface="Segoe UI Semibold"/>
              </a:rPr>
              <a:t> </a:t>
            </a:r>
            <a:r>
              <a:rPr sz="2400" b="1" spc="-40" dirty="0">
                <a:solidFill>
                  <a:srgbClr val="3B3B41"/>
                </a:solidFill>
                <a:latin typeface="Segoe UI Semibold"/>
                <a:cs typeface="Segoe UI Semibold"/>
              </a:rPr>
              <a:t>the</a:t>
            </a:r>
            <a:r>
              <a:rPr sz="2400" b="1" spc="-100" dirty="0">
                <a:solidFill>
                  <a:srgbClr val="3B3B41"/>
                </a:solidFill>
                <a:latin typeface="Segoe UI Semibold"/>
                <a:cs typeface="Segoe UI Semibold"/>
              </a:rPr>
              <a:t> </a:t>
            </a:r>
            <a:r>
              <a:rPr sz="2400" b="1" spc="-50" dirty="0">
                <a:solidFill>
                  <a:srgbClr val="3B3B41"/>
                </a:solidFill>
                <a:latin typeface="Segoe UI Semibold"/>
                <a:cs typeface="Segoe UI Semibold"/>
              </a:rPr>
              <a:t>value</a:t>
            </a:r>
            <a:r>
              <a:rPr sz="2400" b="1" spc="-110" dirty="0">
                <a:solidFill>
                  <a:srgbClr val="3B3B41"/>
                </a:solidFill>
                <a:latin typeface="Segoe UI Semibold"/>
                <a:cs typeface="Segoe UI Semibold"/>
              </a:rPr>
              <a:t> </a:t>
            </a:r>
            <a:r>
              <a:rPr sz="2400" b="1" spc="-40" dirty="0">
                <a:solidFill>
                  <a:srgbClr val="3B3B41"/>
                </a:solidFill>
                <a:latin typeface="Segoe UI Semibold"/>
                <a:cs typeface="Segoe UI Semibold"/>
              </a:rPr>
              <a:t>the</a:t>
            </a:r>
            <a:r>
              <a:rPr sz="2400" b="1" spc="-85" dirty="0">
                <a:solidFill>
                  <a:srgbClr val="3B3B41"/>
                </a:solidFill>
                <a:latin typeface="Segoe UI Semibold"/>
                <a:cs typeface="Segoe UI Semibold"/>
              </a:rPr>
              <a:t> </a:t>
            </a:r>
            <a:r>
              <a:rPr sz="2400" b="1" spc="-45" dirty="0">
                <a:solidFill>
                  <a:srgbClr val="3B3B41"/>
                </a:solidFill>
                <a:latin typeface="Segoe UI Semibold"/>
                <a:cs typeface="Segoe UI Semibold"/>
              </a:rPr>
              <a:t>claim</a:t>
            </a:r>
            <a:r>
              <a:rPr sz="2400" b="1" spc="-110" dirty="0">
                <a:solidFill>
                  <a:srgbClr val="3B3B41"/>
                </a:solidFill>
                <a:latin typeface="Segoe UI Semibold"/>
                <a:cs typeface="Segoe UI Semibold"/>
              </a:rPr>
              <a:t> </a:t>
            </a:r>
            <a:r>
              <a:rPr sz="2400" b="1" spc="-40" dirty="0">
                <a:solidFill>
                  <a:srgbClr val="3B3B41"/>
                </a:solidFill>
                <a:latin typeface="Segoe UI Semibold"/>
                <a:cs typeface="Segoe UI Semibold"/>
              </a:rPr>
              <a:t>must  </a:t>
            </a:r>
            <a:r>
              <a:rPr sz="2400" b="1" spc="-45" dirty="0">
                <a:solidFill>
                  <a:srgbClr val="3B3B41"/>
                </a:solidFill>
                <a:latin typeface="Segoe UI Semibold"/>
                <a:cs typeface="Segoe UI Semibold"/>
              </a:rPr>
              <a:t>hold </a:t>
            </a:r>
            <a:r>
              <a:rPr sz="2400" b="1" spc="-35" dirty="0">
                <a:solidFill>
                  <a:srgbClr val="3B3B41"/>
                </a:solidFill>
                <a:latin typeface="Segoe UI Semibold"/>
                <a:cs typeface="Segoe UI Semibold"/>
              </a:rPr>
              <a:t>to </a:t>
            </a:r>
            <a:r>
              <a:rPr sz="2400" b="1" spc="-45" dirty="0">
                <a:solidFill>
                  <a:srgbClr val="3B3B41"/>
                </a:solidFill>
                <a:latin typeface="Segoe UI Semibold"/>
                <a:cs typeface="Segoe UI Semibold"/>
              </a:rPr>
              <a:t>access </a:t>
            </a:r>
            <a:r>
              <a:rPr sz="2400" b="1" spc="-40" dirty="0">
                <a:solidFill>
                  <a:srgbClr val="3B3B41"/>
                </a:solidFill>
                <a:latin typeface="Segoe UI Semibold"/>
                <a:cs typeface="Segoe UI Semibold"/>
              </a:rPr>
              <a:t>the </a:t>
            </a:r>
            <a:r>
              <a:rPr sz="2400" b="1" spc="-50" dirty="0">
                <a:solidFill>
                  <a:srgbClr val="3B3B41"/>
                </a:solidFill>
                <a:latin typeface="Segoe UI Semibold"/>
                <a:cs typeface="Segoe UI Semibold"/>
              </a:rPr>
              <a:t>requested</a:t>
            </a:r>
            <a:r>
              <a:rPr sz="2400" b="1" spc="-330" dirty="0">
                <a:solidFill>
                  <a:srgbClr val="3B3B41"/>
                </a:solidFill>
                <a:latin typeface="Segoe UI Semibold"/>
                <a:cs typeface="Segoe UI Semibold"/>
              </a:rPr>
              <a:t> </a:t>
            </a:r>
            <a:r>
              <a:rPr sz="2400" b="1" spc="-55" dirty="0">
                <a:solidFill>
                  <a:srgbClr val="3B3B41"/>
                </a:solidFill>
                <a:latin typeface="Segoe UI Semibold"/>
                <a:cs typeface="Segoe UI Semibold"/>
              </a:rPr>
              <a:t>resource.</a:t>
            </a:r>
            <a:endParaRPr sz="2400">
              <a:latin typeface="Segoe UI Semibold"/>
              <a:cs typeface="Segoe UI Semibold"/>
            </a:endParaRPr>
          </a:p>
          <a:p>
            <a:pPr>
              <a:lnSpc>
                <a:spcPct val="100000"/>
              </a:lnSpc>
              <a:spcBef>
                <a:spcPts val="5"/>
              </a:spcBef>
            </a:pPr>
            <a:endParaRPr sz="2500">
              <a:latin typeface="Times New Roman"/>
              <a:cs typeface="Times New Roman"/>
            </a:endParaRPr>
          </a:p>
          <a:p>
            <a:pPr marL="12700" marR="5080">
              <a:lnSpc>
                <a:spcPct val="100000"/>
              </a:lnSpc>
            </a:pPr>
            <a:r>
              <a:rPr sz="2400" b="1" spc="-45" dirty="0">
                <a:solidFill>
                  <a:srgbClr val="3B3B41"/>
                </a:solidFill>
                <a:latin typeface="Segoe UI Semibold"/>
                <a:cs typeface="Segoe UI Semibold"/>
              </a:rPr>
              <a:t>Claims</a:t>
            </a:r>
            <a:r>
              <a:rPr sz="2400" b="1" spc="-100" dirty="0">
                <a:solidFill>
                  <a:srgbClr val="3B3B41"/>
                </a:solidFill>
                <a:latin typeface="Segoe UI Semibold"/>
                <a:cs typeface="Segoe UI Semibold"/>
              </a:rPr>
              <a:t> </a:t>
            </a:r>
            <a:r>
              <a:rPr sz="2400" b="1" spc="-55" dirty="0">
                <a:solidFill>
                  <a:srgbClr val="3B3B41"/>
                </a:solidFill>
                <a:latin typeface="Segoe UI Semibold"/>
                <a:cs typeface="Segoe UI Semibold"/>
              </a:rPr>
              <a:t>requirements</a:t>
            </a:r>
            <a:r>
              <a:rPr sz="2400" b="1" spc="-110" dirty="0">
                <a:solidFill>
                  <a:srgbClr val="3B3B41"/>
                </a:solidFill>
                <a:latin typeface="Segoe UI Semibold"/>
                <a:cs typeface="Segoe UI Semibold"/>
              </a:rPr>
              <a:t> </a:t>
            </a:r>
            <a:r>
              <a:rPr sz="2400" b="1" spc="-45" dirty="0">
                <a:solidFill>
                  <a:srgbClr val="3B3B41"/>
                </a:solidFill>
                <a:latin typeface="Segoe UI Semibold"/>
                <a:cs typeface="Segoe UI Semibold"/>
              </a:rPr>
              <a:t>are</a:t>
            </a:r>
            <a:r>
              <a:rPr sz="2400" b="1" spc="-95" dirty="0">
                <a:solidFill>
                  <a:srgbClr val="3B3B41"/>
                </a:solidFill>
                <a:latin typeface="Segoe UI Semibold"/>
                <a:cs typeface="Segoe UI Semibold"/>
              </a:rPr>
              <a:t> </a:t>
            </a:r>
            <a:r>
              <a:rPr sz="2400" b="1" spc="-45" dirty="0">
                <a:solidFill>
                  <a:srgbClr val="3B3B41"/>
                </a:solidFill>
                <a:latin typeface="Segoe UI Semibold"/>
                <a:cs typeface="Segoe UI Semibold"/>
              </a:rPr>
              <a:t>policy</a:t>
            </a:r>
            <a:r>
              <a:rPr sz="2400" b="1" spc="-90" dirty="0">
                <a:solidFill>
                  <a:srgbClr val="3B3B41"/>
                </a:solidFill>
                <a:latin typeface="Segoe UI Semibold"/>
                <a:cs typeface="Segoe UI Semibold"/>
              </a:rPr>
              <a:t> </a:t>
            </a:r>
            <a:r>
              <a:rPr sz="2400" b="1" spc="-50" dirty="0">
                <a:solidFill>
                  <a:srgbClr val="3B3B41"/>
                </a:solidFill>
                <a:latin typeface="Segoe UI Semibold"/>
                <a:cs typeface="Segoe UI Semibold"/>
              </a:rPr>
              <a:t>based;</a:t>
            </a:r>
            <a:r>
              <a:rPr sz="2400" b="1" spc="-110" dirty="0">
                <a:solidFill>
                  <a:srgbClr val="3B3B41"/>
                </a:solidFill>
                <a:latin typeface="Segoe UI Semibold"/>
                <a:cs typeface="Segoe UI Semibold"/>
              </a:rPr>
              <a:t> </a:t>
            </a:r>
            <a:r>
              <a:rPr sz="2400" b="1" spc="-40" dirty="0">
                <a:solidFill>
                  <a:srgbClr val="3B3B41"/>
                </a:solidFill>
                <a:latin typeface="Segoe UI Semibold"/>
                <a:cs typeface="Segoe UI Semibold"/>
              </a:rPr>
              <a:t>the</a:t>
            </a:r>
            <a:r>
              <a:rPr sz="2400" b="1" spc="-95" dirty="0">
                <a:solidFill>
                  <a:srgbClr val="3B3B41"/>
                </a:solidFill>
                <a:latin typeface="Segoe UI Semibold"/>
                <a:cs typeface="Segoe UI Semibold"/>
              </a:rPr>
              <a:t> </a:t>
            </a:r>
            <a:r>
              <a:rPr sz="2400" b="1" spc="-50" dirty="0">
                <a:solidFill>
                  <a:srgbClr val="3B3B41"/>
                </a:solidFill>
                <a:latin typeface="Segoe UI Semibold"/>
                <a:cs typeface="Segoe UI Semibold"/>
              </a:rPr>
              <a:t>developer</a:t>
            </a:r>
            <a:r>
              <a:rPr sz="2400" b="1" spc="-95" dirty="0">
                <a:solidFill>
                  <a:srgbClr val="3B3B41"/>
                </a:solidFill>
                <a:latin typeface="Segoe UI Semibold"/>
                <a:cs typeface="Segoe UI Semibold"/>
              </a:rPr>
              <a:t> </a:t>
            </a:r>
            <a:r>
              <a:rPr sz="2400" b="1" spc="-40" dirty="0">
                <a:solidFill>
                  <a:srgbClr val="3B3B41"/>
                </a:solidFill>
                <a:latin typeface="Segoe UI Semibold"/>
                <a:cs typeface="Segoe UI Semibold"/>
              </a:rPr>
              <a:t>must</a:t>
            </a:r>
            <a:r>
              <a:rPr sz="2400" b="1" spc="-95" dirty="0">
                <a:solidFill>
                  <a:srgbClr val="3B3B41"/>
                </a:solidFill>
                <a:latin typeface="Segoe UI Semibold"/>
                <a:cs typeface="Segoe UI Semibold"/>
              </a:rPr>
              <a:t> </a:t>
            </a:r>
            <a:r>
              <a:rPr sz="2400" b="1" spc="-40" dirty="0">
                <a:solidFill>
                  <a:srgbClr val="3B3B41"/>
                </a:solidFill>
                <a:latin typeface="Segoe UI Semibold"/>
                <a:cs typeface="Segoe UI Semibold"/>
              </a:rPr>
              <a:t>build</a:t>
            </a:r>
            <a:r>
              <a:rPr sz="2400" b="1" spc="-100" dirty="0">
                <a:solidFill>
                  <a:srgbClr val="3B3B41"/>
                </a:solidFill>
                <a:latin typeface="Segoe UI Semibold"/>
                <a:cs typeface="Segoe UI Semibold"/>
              </a:rPr>
              <a:t> </a:t>
            </a:r>
            <a:r>
              <a:rPr sz="2400" b="1" spc="-35" dirty="0">
                <a:solidFill>
                  <a:srgbClr val="3B3B41"/>
                </a:solidFill>
                <a:latin typeface="Segoe UI Semibold"/>
                <a:cs typeface="Segoe UI Semibold"/>
              </a:rPr>
              <a:t>and</a:t>
            </a:r>
            <a:r>
              <a:rPr sz="2400" b="1" spc="-100" dirty="0">
                <a:solidFill>
                  <a:srgbClr val="3B3B41"/>
                </a:solidFill>
                <a:latin typeface="Segoe UI Semibold"/>
                <a:cs typeface="Segoe UI Semibold"/>
              </a:rPr>
              <a:t> </a:t>
            </a:r>
            <a:r>
              <a:rPr sz="2400" b="1" spc="-55" dirty="0">
                <a:solidFill>
                  <a:srgbClr val="3B3B41"/>
                </a:solidFill>
                <a:latin typeface="Segoe UI Semibold"/>
                <a:cs typeface="Segoe UI Semibold"/>
              </a:rPr>
              <a:t>register</a:t>
            </a:r>
            <a:r>
              <a:rPr sz="2400" b="1" spc="-105" dirty="0">
                <a:solidFill>
                  <a:srgbClr val="3B3B41"/>
                </a:solidFill>
                <a:latin typeface="Segoe UI Semibold"/>
                <a:cs typeface="Segoe UI Semibold"/>
              </a:rPr>
              <a:t> </a:t>
            </a:r>
            <a:r>
              <a:rPr sz="2400" b="1" dirty="0">
                <a:solidFill>
                  <a:srgbClr val="3B3B41"/>
                </a:solidFill>
                <a:latin typeface="Segoe UI Semibold"/>
                <a:cs typeface="Segoe UI Semibold"/>
              </a:rPr>
              <a:t>a</a:t>
            </a:r>
            <a:r>
              <a:rPr sz="2400" b="1" spc="-100" dirty="0">
                <a:solidFill>
                  <a:srgbClr val="3B3B41"/>
                </a:solidFill>
                <a:latin typeface="Segoe UI Semibold"/>
                <a:cs typeface="Segoe UI Semibold"/>
              </a:rPr>
              <a:t> </a:t>
            </a:r>
            <a:r>
              <a:rPr sz="2400" b="1" spc="-45" dirty="0">
                <a:solidFill>
                  <a:srgbClr val="3B3B41"/>
                </a:solidFill>
                <a:latin typeface="Segoe UI Semibold"/>
                <a:cs typeface="Segoe UI Semibold"/>
              </a:rPr>
              <a:t>policy  </a:t>
            </a:r>
            <a:r>
              <a:rPr sz="2400" b="1" spc="-50" dirty="0">
                <a:solidFill>
                  <a:srgbClr val="3B3B41"/>
                </a:solidFill>
                <a:latin typeface="Segoe UI Semibold"/>
                <a:cs typeface="Segoe UI Semibold"/>
              </a:rPr>
              <a:t>expressing </a:t>
            </a:r>
            <a:r>
              <a:rPr sz="2400" b="1" spc="-40" dirty="0">
                <a:solidFill>
                  <a:srgbClr val="3B3B41"/>
                </a:solidFill>
                <a:latin typeface="Segoe UI Semibold"/>
                <a:cs typeface="Segoe UI Semibold"/>
              </a:rPr>
              <a:t>the </a:t>
            </a:r>
            <a:r>
              <a:rPr sz="2400" b="1" spc="-45" dirty="0">
                <a:solidFill>
                  <a:srgbClr val="3B3B41"/>
                </a:solidFill>
                <a:latin typeface="Segoe UI Semibold"/>
                <a:cs typeface="Segoe UI Semibold"/>
              </a:rPr>
              <a:t>claims</a:t>
            </a:r>
            <a:r>
              <a:rPr sz="2400" b="1" spc="-220" dirty="0">
                <a:solidFill>
                  <a:srgbClr val="3B3B41"/>
                </a:solidFill>
                <a:latin typeface="Segoe UI Semibold"/>
                <a:cs typeface="Segoe UI Semibold"/>
              </a:rPr>
              <a:t> </a:t>
            </a:r>
            <a:r>
              <a:rPr sz="2400" b="1" spc="-55" dirty="0">
                <a:solidFill>
                  <a:srgbClr val="3B3B41"/>
                </a:solidFill>
                <a:latin typeface="Segoe UI Semibold"/>
                <a:cs typeface="Segoe UI Semibold"/>
              </a:rPr>
              <a:t>requirements.</a:t>
            </a:r>
            <a:endParaRPr sz="2400">
              <a:latin typeface="Segoe UI Semibold"/>
              <a:cs typeface="Segoe UI Semibold"/>
            </a:endParaRPr>
          </a:p>
          <a:p>
            <a:pPr marL="12700">
              <a:lnSpc>
                <a:spcPts val="2940"/>
              </a:lnSpc>
              <a:spcBef>
                <a:spcPts val="2785"/>
              </a:spcBef>
              <a:tabLst>
                <a:tab pos="4564380" algn="l"/>
              </a:tabLst>
            </a:pPr>
            <a:r>
              <a:rPr sz="2500" b="1" i="1" spc="-114" dirty="0">
                <a:solidFill>
                  <a:srgbClr val="3B3B41"/>
                </a:solidFill>
                <a:latin typeface="Segoe UI Semibold"/>
                <a:cs typeface="Segoe UI Semibold"/>
              </a:rPr>
              <a:t>Let’s </a:t>
            </a:r>
            <a:r>
              <a:rPr sz="2500" b="1" i="1" spc="-100" dirty="0">
                <a:solidFill>
                  <a:srgbClr val="3B3B41"/>
                </a:solidFill>
                <a:latin typeface="Segoe UI Semibold"/>
                <a:cs typeface="Segoe UI Semibold"/>
              </a:rPr>
              <a:t>say </a:t>
            </a:r>
            <a:r>
              <a:rPr sz="2500" b="1" i="1" spc="-85" dirty="0">
                <a:solidFill>
                  <a:srgbClr val="3B3B41"/>
                </a:solidFill>
                <a:latin typeface="Segoe UI Semibold"/>
                <a:cs typeface="Segoe UI Semibold"/>
              </a:rPr>
              <a:t>you </a:t>
            </a:r>
            <a:r>
              <a:rPr sz="2500" b="1" i="1" spc="-95" dirty="0">
                <a:solidFill>
                  <a:srgbClr val="3B3B41"/>
                </a:solidFill>
                <a:latin typeface="Segoe UI Semibold"/>
                <a:cs typeface="Segoe UI Semibold"/>
              </a:rPr>
              <a:t>want access </a:t>
            </a:r>
            <a:r>
              <a:rPr sz="2500" b="1" i="1" spc="-25" dirty="0">
                <a:solidFill>
                  <a:srgbClr val="3B3B41"/>
                </a:solidFill>
                <a:latin typeface="Segoe UI Semibold"/>
                <a:cs typeface="Segoe UI Semibold"/>
              </a:rPr>
              <a:t>to</a:t>
            </a:r>
            <a:r>
              <a:rPr sz="2500" b="1" i="1" spc="-455" dirty="0">
                <a:solidFill>
                  <a:srgbClr val="3B3B41"/>
                </a:solidFill>
                <a:latin typeface="Segoe UI Semibold"/>
                <a:cs typeface="Segoe UI Semibold"/>
              </a:rPr>
              <a:t> </a:t>
            </a:r>
            <a:r>
              <a:rPr sz="2500" b="1" i="1" spc="-170" dirty="0">
                <a:solidFill>
                  <a:srgbClr val="3B3B41"/>
                </a:solidFill>
                <a:latin typeface="Segoe UI Semibold"/>
                <a:cs typeface="Segoe UI Semibold"/>
              </a:rPr>
              <a:t>a</a:t>
            </a:r>
            <a:r>
              <a:rPr sz="2500" b="1" i="1" spc="-10" dirty="0">
                <a:solidFill>
                  <a:srgbClr val="3B3B41"/>
                </a:solidFill>
                <a:latin typeface="Segoe UI Semibold"/>
                <a:cs typeface="Segoe UI Semibold"/>
              </a:rPr>
              <a:t> </a:t>
            </a:r>
            <a:r>
              <a:rPr sz="2500" b="1" i="1" spc="-145" dirty="0">
                <a:solidFill>
                  <a:srgbClr val="3B3B41"/>
                </a:solidFill>
                <a:latin typeface="Segoe UI Semibold"/>
                <a:cs typeface="Segoe UI Semibold"/>
              </a:rPr>
              <a:t>bar.	</a:t>
            </a:r>
            <a:r>
              <a:rPr sz="2500" b="1" i="1" spc="-114" dirty="0">
                <a:solidFill>
                  <a:srgbClr val="3B3B41"/>
                </a:solidFill>
                <a:latin typeface="Segoe UI Semibold"/>
                <a:cs typeface="Segoe UI Semibold"/>
              </a:rPr>
              <a:t>Here’s </a:t>
            </a:r>
            <a:r>
              <a:rPr sz="2500" b="1" i="1" spc="-85" dirty="0">
                <a:solidFill>
                  <a:srgbClr val="3B3B41"/>
                </a:solidFill>
                <a:latin typeface="Segoe UI Semibold"/>
                <a:cs typeface="Segoe UI Semibold"/>
              </a:rPr>
              <a:t>an</a:t>
            </a:r>
            <a:r>
              <a:rPr sz="2500" b="1" i="1" spc="-210" dirty="0">
                <a:solidFill>
                  <a:srgbClr val="3B3B41"/>
                </a:solidFill>
                <a:latin typeface="Segoe UI Semibold"/>
                <a:cs typeface="Segoe UI Semibold"/>
              </a:rPr>
              <a:t> </a:t>
            </a:r>
            <a:r>
              <a:rPr sz="2500" b="1" i="1" spc="-100" dirty="0">
                <a:solidFill>
                  <a:srgbClr val="3B3B41"/>
                </a:solidFill>
                <a:latin typeface="Segoe UI Semibold"/>
                <a:cs typeface="Segoe UI Semibold"/>
              </a:rPr>
              <a:t>example:</a:t>
            </a:r>
            <a:endParaRPr sz="2500">
              <a:latin typeface="Segoe UI Semibold"/>
              <a:cs typeface="Segoe UI Semibold"/>
            </a:endParaRPr>
          </a:p>
          <a:p>
            <a:pPr marL="12700" marR="182245">
              <a:lnSpc>
                <a:spcPts val="2880"/>
              </a:lnSpc>
              <a:spcBef>
                <a:spcPts val="135"/>
              </a:spcBef>
            </a:pPr>
            <a:r>
              <a:rPr sz="2500" b="1" i="1" spc="-70" dirty="0">
                <a:solidFill>
                  <a:srgbClr val="3B3B41"/>
                </a:solidFill>
                <a:latin typeface="Segoe UI Semibold"/>
                <a:cs typeface="Segoe UI Semibold"/>
              </a:rPr>
              <a:t>The</a:t>
            </a:r>
            <a:r>
              <a:rPr sz="2500" b="1" i="1" spc="-185" dirty="0">
                <a:solidFill>
                  <a:srgbClr val="3B3B41"/>
                </a:solidFill>
                <a:latin typeface="Segoe UI Semibold"/>
                <a:cs typeface="Segoe UI Semibold"/>
              </a:rPr>
              <a:t> </a:t>
            </a:r>
            <a:r>
              <a:rPr sz="2500" b="1" i="1" spc="-95" dirty="0">
                <a:solidFill>
                  <a:srgbClr val="3B3B41"/>
                </a:solidFill>
                <a:latin typeface="Segoe UI Semibold"/>
                <a:cs typeface="Segoe UI Semibold"/>
              </a:rPr>
              <a:t>door</a:t>
            </a:r>
            <a:r>
              <a:rPr sz="2500" b="1" i="1" spc="-110" dirty="0">
                <a:solidFill>
                  <a:srgbClr val="3B3B41"/>
                </a:solidFill>
                <a:latin typeface="Segoe UI Semibold"/>
                <a:cs typeface="Segoe UI Semibold"/>
              </a:rPr>
              <a:t> </a:t>
            </a:r>
            <a:r>
              <a:rPr sz="2500" b="1" i="1" spc="-95" dirty="0">
                <a:solidFill>
                  <a:srgbClr val="3B3B41"/>
                </a:solidFill>
                <a:latin typeface="Segoe UI Semibold"/>
                <a:cs typeface="Segoe UI Semibold"/>
              </a:rPr>
              <a:t>security</a:t>
            </a:r>
            <a:r>
              <a:rPr sz="2500" b="1" i="1" spc="-140" dirty="0">
                <a:solidFill>
                  <a:srgbClr val="3B3B41"/>
                </a:solidFill>
                <a:latin typeface="Segoe UI Semibold"/>
                <a:cs typeface="Segoe UI Semibold"/>
              </a:rPr>
              <a:t> </a:t>
            </a:r>
            <a:r>
              <a:rPr sz="2500" b="1" i="1" spc="-90" dirty="0">
                <a:solidFill>
                  <a:srgbClr val="3B3B41"/>
                </a:solidFill>
                <a:latin typeface="Segoe UI Semibold"/>
                <a:cs typeface="Segoe UI Semibold"/>
              </a:rPr>
              <a:t>officer</a:t>
            </a:r>
            <a:r>
              <a:rPr sz="2500" b="1" i="1" spc="-130" dirty="0">
                <a:solidFill>
                  <a:srgbClr val="3B3B41"/>
                </a:solidFill>
                <a:latin typeface="Segoe UI Semibold"/>
                <a:cs typeface="Segoe UI Semibold"/>
              </a:rPr>
              <a:t> </a:t>
            </a:r>
            <a:r>
              <a:rPr sz="2500" b="1" i="1" spc="-95" dirty="0">
                <a:solidFill>
                  <a:srgbClr val="3B3B41"/>
                </a:solidFill>
                <a:latin typeface="Segoe UI Semibold"/>
                <a:cs typeface="Segoe UI Semibold"/>
              </a:rPr>
              <a:t>evaluates</a:t>
            </a:r>
            <a:r>
              <a:rPr sz="2500" b="1" i="1" spc="-170" dirty="0">
                <a:solidFill>
                  <a:srgbClr val="3B3B41"/>
                </a:solidFill>
                <a:latin typeface="Segoe UI Semibold"/>
                <a:cs typeface="Segoe UI Semibold"/>
              </a:rPr>
              <a:t> </a:t>
            </a:r>
            <a:r>
              <a:rPr sz="2500" b="1" i="1" spc="-60" dirty="0">
                <a:solidFill>
                  <a:srgbClr val="3B3B41"/>
                </a:solidFill>
                <a:latin typeface="Segoe UI Semibold"/>
                <a:cs typeface="Segoe UI Semibold"/>
              </a:rPr>
              <a:t>the</a:t>
            </a:r>
            <a:r>
              <a:rPr sz="2500" b="1" i="1" spc="-195" dirty="0">
                <a:solidFill>
                  <a:srgbClr val="3B3B41"/>
                </a:solidFill>
                <a:latin typeface="Segoe UI Semibold"/>
                <a:cs typeface="Segoe UI Semibold"/>
              </a:rPr>
              <a:t> </a:t>
            </a:r>
            <a:r>
              <a:rPr sz="2500" b="1" i="1" spc="-85" dirty="0">
                <a:solidFill>
                  <a:srgbClr val="3B3B41"/>
                </a:solidFill>
                <a:latin typeface="Segoe UI Semibold"/>
                <a:cs typeface="Segoe UI Semibold"/>
              </a:rPr>
              <a:t>value</a:t>
            </a:r>
            <a:r>
              <a:rPr sz="2500" b="1" i="1" spc="-195" dirty="0">
                <a:solidFill>
                  <a:srgbClr val="3B3B41"/>
                </a:solidFill>
                <a:latin typeface="Segoe UI Semibold"/>
                <a:cs typeface="Segoe UI Semibold"/>
              </a:rPr>
              <a:t> </a:t>
            </a:r>
            <a:r>
              <a:rPr sz="2500" b="1" i="1" spc="-85" dirty="0">
                <a:solidFill>
                  <a:srgbClr val="3B3B41"/>
                </a:solidFill>
                <a:latin typeface="Segoe UI Semibold"/>
                <a:cs typeface="Segoe UI Semibold"/>
              </a:rPr>
              <a:t>of</a:t>
            </a:r>
            <a:r>
              <a:rPr sz="2500" b="1" i="1" spc="-145" dirty="0">
                <a:solidFill>
                  <a:srgbClr val="3B3B41"/>
                </a:solidFill>
                <a:latin typeface="Segoe UI Semibold"/>
                <a:cs typeface="Segoe UI Semibold"/>
              </a:rPr>
              <a:t> </a:t>
            </a:r>
            <a:r>
              <a:rPr sz="2500" b="1" i="1" spc="-95" dirty="0">
                <a:solidFill>
                  <a:srgbClr val="3B3B41"/>
                </a:solidFill>
                <a:latin typeface="Segoe UI Semibold"/>
                <a:cs typeface="Segoe UI Semibold"/>
              </a:rPr>
              <a:t>your</a:t>
            </a:r>
            <a:r>
              <a:rPr sz="2500" b="1" i="1" spc="-105" dirty="0">
                <a:solidFill>
                  <a:srgbClr val="3B3B41"/>
                </a:solidFill>
                <a:latin typeface="Segoe UI Semibold"/>
                <a:cs typeface="Segoe UI Semibold"/>
              </a:rPr>
              <a:t> </a:t>
            </a:r>
            <a:r>
              <a:rPr sz="2500" b="1" i="1" spc="-75" dirty="0">
                <a:solidFill>
                  <a:srgbClr val="3B3B41"/>
                </a:solidFill>
                <a:latin typeface="Segoe UI Semibold"/>
                <a:cs typeface="Segoe UI Semibold"/>
              </a:rPr>
              <a:t>date</a:t>
            </a:r>
            <a:r>
              <a:rPr sz="2500" b="1" i="1" spc="-185" dirty="0">
                <a:solidFill>
                  <a:srgbClr val="3B3B41"/>
                </a:solidFill>
                <a:latin typeface="Segoe UI Semibold"/>
                <a:cs typeface="Segoe UI Semibold"/>
              </a:rPr>
              <a:t> </a:t>
            </a:r>
            <a:r>
              <a:rPr sz="2500" b="1" i="1" spc="-85" dirty="0">
                <a:solidFill>
                  <a:srgbClr val="3B3B41"/>
                </a:solidFill>
                <a:latin typeface="Segoe UI Semibold"/>
                <a:cs typeface="Segoe UI Semibold"/>
              </a:rPr>
              <a:t>of</a:t>
            </a:r>
            <a:r>
              <a:rPr sz="2500" b="1" i="1" spc="-145" dirty="0">
                <a:solidFill>
                  <a:srgbClr val="3B3B41"/>
                </a:solidFill>
                <a:latin typeface="Segoe UI Semibold"/>
                <a:cs typeface="Segoe UI Semibold"/>
              </a:rPr>
              <a:t> </a:t>
            </a:r>
            <a:r>
              <a:rPr sz="2500" b="1" i="1" spc="-75" dirty="0">
                <a:solidFill>
                  <a:srgbClr val="3B3B41"/>
                </a:solidFill>
                <a:latin typeface="Segoe UI Semibold"/>
                <a:cs typeface="Segoe UI Semibold"/>
              </a:rPr>
              <a:t>birth</a:t>
            </a:r>
            <a:r>
              <a:rPr sz="2500" b="1" i="1" spc="-135" dirty="0">
                <a:solidFill>
                  <a:srgbClr val="3B3B41"/>
                </a:solidFill>
                <a:latin typeface="Segoe UI Semibold"/>
                <a:cs typeface="Segoe UI Semibold"/>
              </a:rPr>
              <a:t> </a:t>
            </a:r>
            <a:r>
              <a:rPr sz="2500" b="1" i="1" spc="-95" dirty="0">
                <a:solidFill>
                  <a:srgbClr val="3B3B41"/>
                </a:solidFill>
                <a:latin typeface="Segoe UI Semibold"/>
                <a:cs typeface="Segoe UI Semibold"/>
              </a:rPr>
              <a:t>claim</a:t>
            </a:r>
            <a:r>
              <a:rPr sz="2500" b="1" i="1" spc="-145" dirty="0">
                <a:solidFill>
                  <a:srgbClr val="3B3B41"/>
                </a:solidFill>
                <a:latin typeface="Segoe UI Semibold"/>
                <a:cs typeface="Segoe UI Semibold"/>
              </a:rPr>
              <a:t> </a:t>
            </a:r>
            <a:r>
              <a:rPr sz="2500" b="1" i="1" spc="-70" dirty="0">
                <a:solidFill>
                  <a:srgbClr val="3B3B41"/>
                </a:solidFill>
                <a:latin typeface="Segoe UI Semibold"/>
                <a:cs typeface="Segoe UI Semibold"/>
              </a:rPr>
              <a:t>and</a:t>
            </a:r>
            <a:r>
              <a:rPr sz="2500" b="1" i="1" spc="-210" dirty="0">
                <a:solidFill>
                  <a:srgbClr val="3B3B41"/>
                </a:solidFill>
                <a:latin typeface="Segoe UI Semibold"/>
                <a:cs typeface="Segoe UI Semibold"/>
              </a:rPr>
              <a:t> </a:t>
            </a:r>
            <a:r>
              <a:rPr sz="2500" b="1" i="1" spc="-100" dirty="0">
                <a:solidFill>
                  <a:srgbClr val="3B3B41"/>
                </a:solidFill>
                <a:latin typeface="Segoe UI Semibold"/>
                <a:cs typeface="Segoe UI Semibold"/>
              </a:rPr>
              <a:t>whether  </a:t>
            </a:r>
            <a:r>
              <a:rPr sz="2500" b="1" i="1" spc="-90" dirty="0">
                <a:solidFill>
                  <a:srgbClr val="3B3B41"/>
                </a:solidFill>
                <a:latin typeface="Segoe UI Semibold"/>
                <a:cs typeface="Segoe UI Semibold"/>
              </a:rPr>
              <a:t>they</a:t>
            </a:r>
            <a:r>
              <a:rPr sz="2500" b="1" i="1" spc="-130" dirty="0">
                <a:solidFill>
                  <a:srgbClr val="3B3B41"/>
                </a:solidFill>
                <a:latin typeface="Segoe UI Semibold"/>
                <a:cs typeface="Segoe UI Semibold"/>
              </a:rPr>
              <a:t> </a:t>
            </a:r>
            <a:r>
              <a:rPr sz="2500" b="1" i="1" spc="-80" dirty="0">
                <a:solidFill>
                  <a:srgbClr val="3B3B41"/>
                </a:solidFill>
                <a:latin typeface="Segoe UI Semibold"/>
                <a:cs typeface="Segoe UI Semibold"/>
              </a:rPr>
              <a:t>trust</a:t>
            </a:r>
            <a:r>
              <a:rPr sz="2500" b="1" i="1" spc="-160" dirty="0">
                <a:solidFill>
                  <a:srgbClr val="3B3B41"/>
                </a:solidFill>
                <a:latin typeface="Segoe UI Semibold"/>
                <a:cs typeface="Segoe UI Semibold"/>
              </a:rPr>
              <a:t> </a:t>
            </a:r>
            <a:r>
              <a:rPr sz="2500" b="1" i="1" spc="-60" dirty="0">
                <a:solidFill>
                  <a:srgbClr val="3B3B41"/>
                </a:solidFill>
                <a:latin typeface="Segoe UI Semibold"/>
                <a:cs typeface="Segoe UI Semibold"/>
              </a:rPr>
              <a:t>the</a:t>
            </a:r>
            <a:r>
              <a:rPr sz="2500" b="1" i="1" spc="-195" dirty="0">
                <a:solidFill>
                  <a:srgbClr val="3B3B41"/>
                </a:solidFill>
                <a:latin typeface="Segoe UI Semibold"/>
                <a:cs typeface="Segoe UI Semibold"/>
              </a:rPr>
              <a:t> </a:t>
            </a:r>
            <a:r>
              <a:rPr sz="2500" b="1" i="1" spc="-90" dirty="0">
                <a:solidFill>
                  <a:srgbClr val="3B3B41"/>
                </a:solidFill>
                <a:latin typeface="Segoe UI Semibold"/>
                <a:cs typeface="Segoe UI Semibold"/>
              </a:rPr>
              <a:t>issuer</a:t>
            </a:r>
            <a:r>
              <a:rPr sz="2500" b="1" i="1" spc="-120" dirty="0">
                <a:solidFill>
                  <a:srgbClr val="3B3B41"/>
                </a:solidFill>
                <a:latin typeface="Segoe UI Semibold"/>
                <a:cs typeface="Segoe UI Semibold"/>
              </a:rPr>
              <a:t> </a:t>
            </a:r>
            <a:r>
              <a:rPr sz="2500" b="1" i="1" spc="-70" dirty="0">
                <a:solidFill>
                  <a:srgbClr val="3B3B41"/>
                </a:solidFill>
                <a:latin typeface="Segoe UI Semibold"/>
                <a:cs typeface="Segoe UI Semibold"/>
              </a:rPr>
              <a:t>(the</a:t>
            </a:r>
            <a:r>
              <a:rPr sz="2500" b="1" i="1" spc="-195" dirty="0">
                <a:solidFill>
                  <a:srgbClr val="3B3B41"/>
                </a:solidFill>
                <a:latin typeface="Segoe UI Semibold"/>
                <a:cs typeface="Segoe UI Semibold"/>
              </a:rPr>
              <a:t> </a:t>
            </a:r>
            <a:r>
              <a:rPr sz="2500" b="1" i="1" spc="-80" dirty="0">
                <a:solidFill>
                  <a:srgbClr val="3B3B41"/>
                </a:solidFill>
                <a:latin typeface="Segoe UI Semibold"/>
                <a:cs typeface="Segoe UI Semibold"/>
              </a:rPr>
              <a:t>driving</a:t>
            </a:r>
            <a:r>
              <a:rPr sz="2500" b="1" i="1" spc="-229" dirty="0">
                <a:solidFill>
                  <a:srgbClr val="3B3B41"/>
                </a:solidFill>
                <a:latin typeface="Segoe UI Semibold"/>
                <a:cs typeface="Segoe UI Semibold"/>
              </a:rPr>
              <a:t> </a:t>
            </a:r>
            <a:r>
              <a:rPr sz="2500" b="1" i="1" spc="-85" dirty="0">
                <a:solidFill>
                  <a:srgbClr val="3B3B41"/>
                </a:solidFill>
                <a:latin typeface="Segoe UI Semibold"/>
                <a:cs typeface="Segoe UI Semibold"/>
              </a:rPr>
              <a:t>license</a:t>
            </a:r>
            <a:r>
              <a:rPr sz="2500" b="1" i="1" spc="-220" dirty="0">
                <a:solidFill>
                  <a:srgbClr val="3B3B41"/>
                </a:solidFill>
                <a:latin typeface="Segoe UI Semibold"/>
                <a:cs typeface="Segoe UI Semibold"/>
              </a:rPr>
              <a:t> </a:t>
            </a:r>
            <a:r>
              <a:rPr sz="2500" b="1" i="1" spc="-95" dirty="0">
                <a:solidFill>
                  <a:srgbClr val="3B3B41"/>
                </a:solidFill>
                <a:latin typeface="Segoe UI Semibold"/>
                <a:cs typeface="Segoe UI Semibold"/>
              </a:rPr>
              <a:t>authority)</a:t>
            </a:r>
            <a:r>
              <a:rPr sz="2500" b="1" i="1" spc="-135" dirty="0">
                <a:solidFill>
                  <a:srgbClr val="3B3B41"/>
                </a:solidFill>
                <a:latin typeface="Segoe UI Semibold"/>
                <a:cs typeface="Segoe UI Semibold"/>
              </a:rPr>
              <a:t> </a:t>
            </a:r>
            <a:r>
              <a:rPr sz="2500" b="1" i="1" spc="-85" dirty="0">
                <a:solidFill>
                  <a:srgbClr val="3B3B41"/>
                </a:solidFill>
                <a:latin typeface="Segoe UI Semibold"/>
                <a:cs typeface="Segoe UI Semibold"/>
              </a:rPr>
              <a:t>before</a:t>
            </a:r>
            <a:r>
              <a:rPr sz="2500" b="1" i="1" spc="-185" dirty="0">
                <a:solidFill>
                  <a:srgbClr val="3B3B41"/>
                </a:solidFill>
                <a:latin typeface="Segoe UI Semibold"/>
                <a:cs typeface="Segoe UI Semibold"/>
              </a:rPr>
              <a:t> </a:t>
            </a:r>
            <a:r>
              <a:rPr sz="2500" b="1" i="1" spc="-90" dirty="0">
                <a:solidFill>
                  <a:srgbClr val="3B3B41"/>
                </a:solidFill>
                <a:latin typeface="Segoe UI Semibold"/>
                <a:cs typeface="Segoe UI Semibold"/>
              </a:rPr>
              <a:t>granting</a:t>
            </a:r>
            <a:r>
              <a:rPr sz="2500" b="1" i="1" spc="-235" dirty="0">
                <a:solidFill>
                  <a:srgbClr val="3B3B41"/>
                </a:solidFill>
                <a:latin typeface="Segoe UI Semibold"/>
                <a:cs typeface="Segoe UI Semibold"/>
              </a:rPr>
              <a:t> </a:t>
            </a:r>
            <a:r>
              <a:rPr sz="2500" b="1" i="1" spc="-85" dirty="0">
                <a:solidFill>
                  <a:srgbClr val="3B3B41"/>
                </a:solidFill>
                <a:latin typeface="Segoe UI Semibold"/>
                <a:cs typeface="Segoe UI Semibold"/>
              </a:rPr>
              <a:t>you</a:t>
            </a:r>
            <a:r>
              <a:rPr sz="2500" b="1" i="1" spc="-130" dirty="0">
                <a:solidFill>
                  <a:srgbClr val="3B3B41"/>
                </a:solidFill>
                <a:latin typeface="Segoe UI Semibold"/>
                <a:cs typeface="Segoe UI Semibold"/>
              </a:rPr>
              <a:t> </a:t>
            </a:r>
            <a:r>
              <a:rPr sz="2500" b="1" i="1" spc="-100" dirty="0">
                <a:solidFill>
                  <a:srgbClr val="3B3B41"/>
                </a:solidFill>
                <a:latin typeface="Segoe UI Semibold"/>
                <a:cs typeface="Segoe UI Semibold"/>
              </a:rPr>
              <a:t>access.</a:t>
            </a:r>
            <a:endParaRPr sz="2500">
              <a:latin typeface="Segoe UI Semibold"/>
              <a:cs typeface="Segoe UI Semibold"/>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17042" y="259791"/>
            <a:ext cx="5384165" cy="452120"/>
          </a:xfrm>
          <a:prstGeom prst="rect">
            <a:avLst/>
          </a:prstGeom>
        </p:spPr>
        <p:txBody>
          <a:bodyPr vert="horz" wrap="square" lIns="0" tIns="12065" rIns="0" bIns="0" rtlCol="0">
            <a:spAutoFit/>
          </a:bodyPr>
          <a:lstStyle/>
          <a:p>
            <a:pPr marL="12700">
              <a:lnSpc>
                <a:spcPct val="100000"/>
              </a:lnSpc>
              <a:spcBef>
                <a:spcPts val="95"/>
              </a:spcBef>
            </a:pPr>
            <a:r>
              <a:rPr sz="2800" spc="-45" dirty="0">
                <a:solidFill>
                  <a:srgbClr val="0071C5"/>
                </a:solidFill>
              </a:rPr>
              <a:t>Choose </a:t>
            </a:r>
            <a:r>
              <a:rPr sz="2800" spc="-25" dirty="0">
                <a:solidFill>
                  <a:srgbClr val="0071C5"/>
                </a:solidFill>
              </a:rPr>
              <a:t>an </a:t>
            </a:r>
            <a:r>
              <a:rPr sz="2800" spc="-50" dirty="0">
                <a:solidFill>
                  <a:srgbClr val="0071C5"/>
                </a:solidFill>
              </a:rPr>
              <a:t>authorization</a:t>
            </a:r>
            <a:r>
              <a:rPr sz="2800" spc="-235" dirty="0">
                <a:solidFill>
                  <a:srgbClr val="0071C5"/>
                </a:solidFill>
              </a:rPr>
              <a:t> </a:t>
            </a:r>
            <a:r>
              <a:rPr sz="2800" spc="-55" dirty="0">
                <a:solidFill>
                  <a:srgbClr val="0071C5"/>
                </a:solidFill>
              </a:rPr>
              <a:t>approach</a:t>
            </a:r>
            <a:endParaRPr sz="2800"/>
          </a:p>
        </p:txBody>
      </p:sp>
      <p:sp>
        <p:nvSpPr>
          <p:cNvPr id="3" name="object 3"/>
          <p:cNvSpPr txBox="1"/>
          <p:nvPr/>
        </p:nvSpPr>
        <p:spPr>
          <a:xfrm>
            <a:off x="517042" y="1548129"/>
            <a:ext cx="11203940" cy="5147310"/>
          </a:xfrm>
          <a:prstGeom prst="rect">
            <a:avLst/>
          </a:prstGeom>
        </p:spPr>
        <p:txBody>
          <a:bodyPr vert="horz" wrap="square" lIns="0" tIns="12700" rIns="0" bIns="0" rtlCol="0">
            <a:spAutoFit/>
          </a:bodyPr>
          <a:lstStyle/>
          <a:p>
            <a:pPr marL="12700" marR="54610">
              <a:lnSpc>
                <a:spcPct val="100000"/>
              </a:lnSpc>
              <a:spcBef>
                <a:spcPts val="100"/>
              </a:spcBef>
            </a:pPr>
            <a:r>
              <a:rPr sz="2400" b="1" spc="-60" dirty="0">
                <a:solidFill>
                  <a:srgbClr val="3B3B41"/>
                </a:solidFill>
                <a:latin typeface="Segoe UI Semibold"/>
                <a:cs typeface="Segoe UI Semibold"/>
              </a:rPr>
              <a:t>Role-based</a:t>
            </a:r>
            <a:r>
              <a:rPr sz="2400" b="1" spc="-85" dirty="0">
                <a:solidFill>
                  <a:srgbClr val="3B3B41"/>
                </a:solidFill>
                <a:latin typeface="Segoe UI Semibold"/>
                <a:cs typeface="Segoe UI Semibold"/>
              </a:rPr>
              <a:t> </a:t>
            </a:r>
            <a:r>
              <a:rPr sz="2400" b="1" spc="-50" dirty="0">
                <a:solidFill>
                  <a:srgbClr val="3B3B41"/>
                </a:solidFill>
                <a:latin typeface="Segoe UI Semibold"/>
                <a:cs typeface="Segoe UI Semibold"/>
              </a:rPr>
              <a:t>authorization</a:t>
            </a:r>
            <a:r>
              <a:rPr sz="2400" b="1" spc="-100" dirty="0">
                <a:solidFill>
                  <a:srgbClr val="3B3B41"/>
                </a:solidFill>
                <a:latin typeface="Segoe UI Semibold"/>
                <a:cs typeface="Segoe UI Semibold"/>
              </a:rPr>
              <a:t> </a:t>
            </a:r>
            <a:r>
              <a:rPr sz="2400" b="1" spc="-30" dirty="0">
                <a:solidFill>
                  <a:srgbClr val="3B3B41"/>
                </a:solidFill>
                <a:latin typeface="Segoe UI Semibold"/>
                <a:cs typeface="Segoe UI Semibold"/>
              </a:rPr>
              <a:t>is</a:t>
            </a:r>
            <a:r>
              <a:rPr sz="2400" b="1" spc="-95" dirty="0">
                <a:solidFill>
                  <a:srgbClr val="3B3B41"/>
                </a:solidFill>
                <a:latin typeface="Segoe UI Semibold"/>
                <a:cs typeface="Segoe UI Semibold"/>
              </a:rPr>
              <a:t> </a:t>
            </a:r>
            <a:r>
              <a:rPr sz="2400" b="1" spc="-30" dirty="0">
                <a:solidFill>
                  <a:srgbClr val="3B3B41"/>
                </a:solidFill>
                <a:latin typeface="Segoe UI Semibold"/>
                <a:cs typeface="Segoe UI Semibold"/>
              </a:rPr>
              <a:t>an</a:t>
            </a:r>
            <a:r>
              <a:rPr sz="2400" b="1" spc="-90" dirty="0">
                <a:solidFill>
                  <a:srgbClr val="3B3B41"/>
                </a:solidFill>
                <a:latin typeface="Segoe UI Semibold"/>
                <a:cs typeface="Segoe UI Semibold"/>
              </a:rPr>
              <a:t> </a:t>
            </a:r>
            <a:r>
              <a:rPr sz="2400" b="1" spc="-50" dirty="0">
                <a:solidFill>
                  <a:srgbClr val="3B3B41"/>
                </a:solidFill>
                <a:latin typeface="Segoe UI Semibold"/>
                <a:cs typeface="Segoe UI Semibold"/>
              </a:rPr>
              <a:t>authorization</a:t>
            </a:r>
            <a:r>
              <a:rPr sz="2400" b="1" spc="-100" dirty="0">
                <a:solidFill>
                  <a:srgbClr val="3B3B41"/>
                </a:solidFill>
                <a:latin typeface="Segoe UI Semibold"/>
                <a:cs typeface="Segoe UI Semibold"/>
              </a:rPr>
              <a:t> </a:t>
            </a:r>
            <a:r>
              <a:rPr sz="2400" b="1" spc="-55" dirty="0">
                <a:solidFill>
                  <a:srgbClr val="3B3B41"/>
                </a:solidFill>
                <a:latin typeface="Segoe UI Semibold"/>
                <a:cs typeface="Segoe UI Semibold"/>
              </a:rPr>
              <a:t>approach</a:t>
            </a:r>
            <a:r>
              <a:rPr sz="2400" b="1" spc="-100" dirty="0">
                <a:solidFill>
                  <a:srgbClr val="3B3B41"/>
                </a:solidFill>
                <a:latin typeface="Segoe UI Semibold"/>
                <a:cs typeface="Segoe UI Semibold"/>
              </a:rPr>
              <a:t> </a:t>
            </a:r>
            <a:r>
              <a:rPr sz="2400" b="1" spc="-30" dirty="0">
                <a:solidFill>
                  <a:srgbClr val="3B3B41"/>
                </a:solidFill>
                <a:latin typeface="Segoe UI Semibold"/>
                <a:cs typeface="Segoe UI Semibold"/>
              </a:rPr>
              <a:t>in</a:t>
            </a:r>
            <a:r>
              <a:rPr sz="2400" b="1" spc="-95" dirty="0">
                <a:solidFill>
                  <a:srgbClr val="3B3B41"/>
                </a:solidFill>
                <a:latin typeface="Segoe UI Semibold"/>
                <a:cs typeface="Segoe UI Semibold"/>
              </a:rPr>
              <a:t> </a:t>
            </a:r>
            <a:r>
              <a:rPr sz="2400" b="1" spc="-45" dirty="0">
                <a:solidFill>
                  <a:srgbClr val="3B3B41"/>
                </a:solidFill>
                <a:latin typeface="Segoe UI Semibold"/>
                <a:cs typeface="Segoe UI Semibold"/>
              </a:rPr>
              <a:t>which</a:t>
            </a:r>
            <a:r>
              <a:rPr sz="2400" b="1" spc="-85" dirty="0">
                <a:solidFill>
                  <a:srgbClr val="3B3B41"/>
                </a:solidFill>
                <a:latin typeface="Segoe UI Semibold"/>
                <a:cs typeface="Segoe UI Semibold"/>
              </a:rPr>
              <a:t> </a:t>
            </a:r>
            <a:r>
              <a:rPr sz="2400" b="1" spc="-40" dirty="0">
                <a:solidFill>
                  <a:srgbClr val="3B3B41"/>
                </a:solidFill>
                <a:latin typeface="Segoe UI Semibold"/>
                <a:cs typeface="Segoe UI Semibold"/>
              </a:rPr>
              <a:t>user</a:t>
            </a:r>
            <a:r>
              <a:rPr sz="2400" b="1" spc="-105" dirty="0">
                <a:solidFill>
                  <a:srgbClr val="3B3B41"/>
                </a:solidFill>
                <a:latin typeface="Segoe UI Semibold"/>
                <a:cs typeface="Segoe UI Semibold"/>
              </a:rPr>
              <a:t> </a:t>
            </a:r>
            <a:r>
              <a:rPr sz="2400" b="1" spc="-50" dirty="0">
                <a:solidFill>
                  <a:srgbClr val="3B3B41"/>
                </a:solidFill>
                <a:latin typeface="Segoe UI Semibold"/>
                <a:cs typeface="Segoe UI Semibold"/>
              </a:rPr>
              <a:t>permissions</a:t>
            </a:r>
            <a:r>
              <a:rPr sz="2400" b="1" spc="-85" dirty="0">
                <a:solidFill>
                  <a:srgbClr val="3B3B41"/>
                </a:solidFill>
                <a:latin typeface="Segoe UI Semibold"/>
                <a:cs typeface="Segoe UI Semibold"/>
              </a:rPr>
              <a:t> </a:t>
            </a:r>
            <a:r>
              <a:rPr sz="2400" b="1" spc="-45" dirty="0">
                <a:solidFill>
                  <a:srgbClr val="3B3B41"/>
                </a:solidFill>
                <a:latin typeface="Segoe UI Semibold"/>
                <a:cs typeface="Segoe UI Semibold"/>
              </a:rPr>
              <a:t>are  managed</a:t>
            </a:r>
            <a:r>
              <a:rPr sz="2400" b="1" spc="-110" dirty="0">
                <a:solidFill>
                  <a:srgbClr val="3B3B41"/>
                </a:solidFill>
                <a:latin typeface="Segoe UI Semibold"/>
                <a:cs typeface="Segoe UI Semibold"/>
              </a:rPr>
              <a:t> </a:t>
            </a:r>
            <a:r>
              <a:rPr sz="2400" b="1" spc="-35" dirty="0">
                <a:solidFill>
                  <a:srgbClr val="3B3B41"/>
                </a:solidFill>
                <a:latin typeface="Segoe UI Semibold"/>
                <a:cs typeface="Segoe UI Semibold"/>
              </a:rPr>
              <a:t>and</a:t>
            </a:r>
            <a:r>
              <a:rPr sz="2400" b="1" spc="-105" dirty="0">
                <a:solidFill>
                  <a:srgbClr val="3B3B41"/>
                </a:solidFill>
                <a:latin typeface="Segoe UI Semibold"/>
                <a:cs typeface="Segoe UI Semibold"/>
              </a:rPr>
              <a:t> </a:t>
            </a:r>
            <a:r>
              <a:rPr sz="2400" b="1" spc="-50" dirty="0">
                <a:solidFill>
                  <a:srgbClr val="3B3B41"/>
                </a:solidFill>
                <a:latin typeface="Segoe UI Semibold"/>
                <a:cs typeface="Segoe UI Semibold"/>
              </a:rPr>
              <a:t>enforced</a:t>
            </a:r>
            <a:r>
              <a:rPr sz="2400" b="1" spc="-105" dirty="0">
                <a:solidFill>
                  <a:srgbClr val="3B3B41"/>
                </a:solidFill>
                <a:latin typeface="Segoe UI Semibold"/>
                <a:cs typeface="Segoe UI Semibold"/>
              </a:rPr>
              <a:t> </a:t>
            </a:r>
            <a:r>
              <a:rPr sz="2400" b="1" spc="-25" dirty="0">
                <a:solidFill>
                  <a:srgbClr val="3B3B41"/>
                </a:solidFill>
                <a:latin typeface="Segoe UI Semibold"/>
                <a:cs typeface="Segoe UI Semibold"/>
              </a:rPr>
              <a:t>by</a:t>
            </a:r>
            <a:r>
              <a:rPr sz="2400" b="1" spc="-95" dirty="0">
                <a:solidFill>
                  <a:srgbClr val="3B3B41"/>
                </a:solidFill>
                <a:latin typeface="Segoe UI Semibold"/>
                <a:cs typeface="Segoe UI Semibold"/>
              </a:rPr>
              <a:t> </a:t>
            </a:r>
            <a:r>
              <a:rPr sz="2400" b="1" spc="-30" dirty="0">
                <a:solidFill>
                  <a:srgbClr val="3B3B41"/>
                </a:solidFill>
                <a:latin typeface="Segoe UI Semibold"/>
                <a:cs typeface="Segoe UI Semibold"/>
              </a:rPr>
              <a:t>an</a:t>
            </a:r>
            <a:r>
              <a:rPr sz="2400" b="1" spc="-105" dirty="0">
                <a:solidFill>
                  <a:srgbClr val="3B3B41"/>
                </a:solidFill>
                <a:latin typeface="Segoe UI Semibold"/>
                <a:cs typeface="Segoe UI Semibold"/>
              </a:rPr>
              <a:t> </a:t>
            </a:r>
            <a:r>
              <a:rPr sz="2400" b="1" spc="-50" dirty="0">
                <a:solidFill>
                  <a:srgbClr val="3B3B41"/>
                </a:solidFill>
                <a:latin typeface="Segoe UI Semibold"/>
                <a:cs typeface="Segoe UI Semibold"/>
              </a:rPr>
              <a:t>application</a:t>
            </a:r>
            <a:r>
              <a:rPr sz="2400" b="1" spc="-105" dirty="0">
                <a:solidFill>
                  <a:srgbClr val="3B3B41"/>
                </a:solidFill>
                <a:latin typeface="Segoe UI Semibold"/>
                <a:cs typeface="Segoe UI Semibold"/>
              </a:rPr>
              <a:t> </a:t>
            </a:r>
            <a:r>
              <a:rPr sz="2400" b="1" spc="-50" dirty="0">
                <a:solidFill>
                  <a:srgbClr val="3B3B41"/>
                </a:solidFill>
                <a:latin typeface="Segoe UI Semibold"/>
                <a:cs typeface="Segoe UI Semibold"/>
              </a:rPr>
              <a:t>based</a:t>
            </a:r>
            <a:r>
              <a:rPr sz="2400" b="1" spc="-105" dirty="0">
                <a:solidFill>
                  <a:srgbClr val="3B3B41"/>
                </a:solidFill>
                <a:latin typeface="Segoe UI Semibold"/>
                <a:cs typeface="Segoe UI Semibold"/>
              </a:rPr>
              <a:t> </a:t>
            </a:r>
            <a:r>
              <a:rPr sz="2400" b="1" spc="-30" dirty="0">
                <a:solidFill>
                  <a:srgbClr val="3B3B41"/>
                </a:solidFill>
                <a:latin typeface="Segoe UI Semibold"/>
                <a:cs typeface="Segoe UI Semibold"/>
              </a:rPr>
              <a:t>on</a:t>
            </a:r>
            <a:r>
              <a:rPr sz="2400" b="1" spc="-85" dirty="0">
                <a:solidFill>
                  <a:srgbClr val="3B3B41"/>
                </a:solidFill>
                <a:latin typeface="Segoe UI Semibold"/>
                <a:cs typeface="Segoe UI Semibold"/>
              </a:rPr>
              <a:t> </a:t>
            </a:r>
            <a:r>
              <a:rPr sz="2400" b="1" spc="-40" dirty="0">
                <a:solidFill>
                  <a:srgbClr val="3B3B41"/>
                </a:solidFill>
                <a:latin typeface="Segoe UI Semibold"/>
                <a:cs typeface="Segoe UI Semibold"/>
              </a:rPr>
              <a:t>user</a:t>
            </a:r>
            <a:r>
              <a:rPr sz="2400" b="1" spc="-110" dirty="0">
                <a:solidFill>
                  <a:srgbClr val="3B3B41"/>
                </a:solidFill>
                <a:latin typeface="Segoe UI Semibold"/>
                <a:cs typeface="Segoe UI Semibold"/>
              </a:rPr>
              <a:t> </a:t>
            </a:r>
            <a:r>
              <a:rPr sz="2400" b="1" spc="-50" dirty="0">
                <a:solidFill>
                  <a:srgbClr val="3B3B41"/>
                </a:solidFill>
                <a:latin typeface="Segoe UI Semibold"/>
                <a:cs typeface="Segoe UI Semibold"/>
              </a:rPr>
              <a:t>roles.</a:t>
            </a:r>
            <a:endParaRPr sz="2400">
              <a:latin typeface="Segoe UI Semibold"/>
              <a:cs typeface="Segoe UI Semibold"/>
            </a:endParaRPr>
          </a:p>
          <a:p>
            <a:pPr>
              <a:lnSpc>
                <a:spcPct val="100000"/>
              </a:lnSpc>
              <a:spcBef>
                <a:spcPts val="5"/>
              </a:spcBef>
            </a:pPr>
            <a:endParaRPr sz="2500">
              <a:latin typeface="Times New Roman"/>
              <a:cs typeface="Times New Roman"/>
            </a:endParaRPr>
          </a:p>
          <a:p>
            <a:pPr marL="12700" marR="5080">
              <a:lnSpc>
                <a:spcPct val="100000"/>
              </a:lnSpc>
            </a:pPr>
            <a:r>
              <a:rPr sz="2400" b="1" spc="-30" dirty="0">
                <a:solidFill>
                  <a:srgbClr val="3B3B41"/>
                </a:solidFill>
                <a:latin typeface="Segoe UI Semibold"/>
                <a:cs typeface="Segoe UI Semibold"/>
              </a:rPr>
              <a:t>If</a:t>
            </a:r>
            <a:r>
              <a:rPr sz="2400" b="1" spc="-100" dirty="0">
                <a:solidFill>
                  <a:srgbClr val="3B3B41"/>
                </a:solidFill>
                <a:latin typeface="Segoe UI Semibold"/>
                <a:cs typeface="Segoe UI Semibold"/>
              </a:rPr>
              <a:t> </a:t>
            </a:r>
            <a:r>
              <a:rPr sz="2400" b="1" dirty="0">
                <a:solidFill>
                  <a:srgbClr val="3B3B41"/>
                </a:solidFill>
                <a:latin typeface="Segoe UI Semibold"/>
                <a:cs typeface="Segoe UI Semibold"/>
              </a:rPr>
              <a:t>a</a:t>
            </a:r>
            <a:r>
              <a:rPr sz="2400" b="1" spc="-100" dirty="0">
                <a:solidFill>
                  <a:srgbClr val="3B3B41"/>
                </a:solidFill>
                <a:latin typeface="Segoe UI Semibold"/>
                <a:cs typeface="Segoe UI Semibold"/>
              </a:rPr>
              <a:t> </a:t>
            </a:r>
            <a:r>
              <a:rPr sz="2400" b="1" spc="-40" dirty="0">
                <a:solidFill>
                  <a:srgbClr val="3B3B41"/>
                </a:solidFill>
                <a:latin typeface="Segoe UI Semibold"/>
                <a:cs typeface="Segoe UI Semibold"/>
              </a:rPr>
              <a:t>user</a:t>
            </a:r>
            <a:r>
              <a:rPr sz="2400" b="1" spc="-95" dirty="0">
                <a:solidFill>
                  <a:srgbClr val="3B3B41"/>
                </a:solidFill>
                <a:latin typeface="Segoe UI Semibold"/>
                <a:cs typeface="Segoe UI Semibold"/>
              </a:rPr>
              <a:t> </a:t>
            </a:r>
            <a:r>
              <a:rPr sz="2400" b="1" spc="-40" dirty="0">
                <a:solidFill>
                  <a:srgbClr val="3B3B41"/>
                </a:solidFill>
                <a:latin typeface="Segoe UI Semibold"/>
                <a:cs typeface="Segoe UI Semibold"/>
              </a:rPr>
              <a:t>has</a:t>
            </a:r>
            <a:r>
              <a:rPr sz="2400" b="1" spc="-95" dirty="0">
                <a:solidFill>
                  <a:srgbClr val="3B3B41"/>
                </a:solidFill>
                <a:latin typeface="Segoe UI Semibold"/>
                <a:cs typeface="Segoe UI Semibold"/>
              </a:rPr>
              <a:t> </a:t>
            </a:r>
            <a:r>
              <a:rPr sz="2400" b="1" dirty="0">
                <a:solidFill>
                  <a:srgbClr val="3B3B41"/>
                </a:solidFill>
                <a:latin typeface="Segoe UI Semibold"/>
                <a:cs typeface="Segoe UI Semibold"/>
              </a:rPr>
              <a:t>a</a:t>
            </a:r>
            <a:r>
              <a:rPr sz="2400" b="1" spc="-100" dirty="0">
                <a:solidFill>
                  <a:srgbClr val="3B3B41"/>
                </a:solidFill>
                <a:latin typeface="Segoe UI Semibold"/>
                <a:cs typeface="Segoe UI Semibold"/>
              </a:rPr>
              <a:t> </a:t>
            </a:r>
            <a:r>
              <a:rPr sz="2400" b="1" spc="-50" dirty="0">
                <a:solidFill>
                  <a:srgbClr val="3B3B41"/>
                </a:solidFill>
                <a:latin typeface="Segoe UI Semibold"/>
                <a:cs typeface="Segoe UI Semibold"/>
              </a:rPr>
              <a:t>role</a:t>
            </a:r>
            <a:r>
              <a:rPr sz="2400" b="1" spc="-85" dirty="0">
                <a:solidFill>
                  <a:srgbClr val="3B3B41"/>
                </a:solidFill>
                <a:latin typeface="Segoe UI Semibold"/>
                <a:cs typeface="Segoe UI Semibold"/>
              </a:rPr>
              <a:t> </a:t>
            </a:r>
            <a:r>
              <a:rPr sz="2400" b="1" spc="-45" dirty="0">
                <a:solidFill>
                  <a:srgbClr val="3B3B41"/>
                </a:solidFill>
                <a:latin typeface="Segoe UI Semibold"/>
                <a:cs typeface="Segoe UI Semibold"/>
              </a:rPr>
              <a:t>that</a:t>
            </a:r>
            <a:r>
              <a:rPr sz="2400" b="1" spc="-95" dirty="0">
                <a:solidFill>
                  <a:srgbClr val="3B3B41"/>
                </a:solidFill>
                <a:latin typeface="Segoe UI Semibold"/>
                <a:cs typeface="Segoe UI Semibold"/>
              </a:rPr>
              <a:t> </a:t>
            </a:r>
            <a:r>
              <a:rPr sz="2400" b="1" spc="-30" dirty="0">
                <a:solidFill>
                  <a:srgbClr val="3B3B41"/>
                </a:solidFill>
                <a:latin typeface="Segoe UI Semibold"/>
                <a:cs typeface="Segoe UI Semibold"/>
              </a:rPr>
              <a:t>is</a:t>
            </a:r>
            <a:r>
              <a:rPr sz="2400" b="1" spc="-100" dirty="0">
                <a:solidFill>
                  <a:srgbClr val="3B3B41"/>
                </a:solidFill>
                <a:latin typeface="Segoe UI Semibold"/>
                <a:cs typeface="Segoe UI Semibold"/>
              </a:rPr>
              <a:t> </a:t>
            </a:r>
            <a:r>
              <a:rPr sz="2400" b="1" spc="-55" dirty="0">
                <a:solidFill>
                  <a:srgbClr val="3B3B41"/>
                </a:solidFill>
                <a:latin typeface="Segoe UI Semibold"/>
                <a:cs typeface="Segoe UI Semibold"/>
              </a:rPr>
              <a:t>required</a:t>
            </a:r>
            <a:r>
              <a:rPr sz="2400" b="1" spc="-100" dirty="0">
                <a:solidFill>
                  <a:srgbClr val="3B3B41"/>
                </a:solidFill>
                <a:latin typeface="Segoe UI Semibold"/>
                <a:cs typeface="Segoe UI Semibold"/>
              </a:rPr>
              <a:t> </a:t>
            </a:r>
            <a:r>
              <a:rPr sz="2400" b="1" spc="-35" dirty="0">
                <a:solidFill>
                  <a:srgbClr val="3B3B41"/>
                </a:solidFill>
                <a:latin typeface="Segoe UI Semibold"/>
                <a:cs typeface="Segoe UI Semibold"/>
              </a:rPr>
              <a:t>to</a:t>
            </a:r>
            <a:r>
              <a:rPr sz="2400" b="1" spc="-85" dirty="0">
                <a:solidFill>
                  <a:srgbClr val="3B3B41"/>
                </a:solidFill>
                <a:latin typeface="Segoe UI Semibold"/>
                <a:cs typeface="Segoe UI Semibold"/>
              </a:rPr>
              <a:t> </a:t>
            </a:r>
            <a:r>
              <a:rPr sz="2400" b="1" spc="-40" dirty="0">
                <a:solidFill>
                  <a:srgbClr val="3B3B41"/>
                </a:solidFill>
                <a:latin typeface="Segoe UI Semibold"/>
                <a:cs typeface="Segoe UI Semibold"/>
              </a:rPr>
              <a:t>perform</a:t>
            </a:r>
            <a:r>
              <a:rPr sz="2400" b="1" spc="-105" dirty="0">
                <a:solidFill>
                  <a:srgbClr val="3B3B41"/>
                </a:solidFill>
                <a:latin typeface="Segoe UI Semibold"/>
                <a:cs typeface="Segoe UI Semibold"/>
              </a:rPr>
              <a:t> </a:t>
            </a:r>
            <a:r>
              <a:rPr sz="2400" b="1" spc="-30" dirty="0">
                <a:solidFill>
                  <a:srgbClr val="3B3B41"/>
                </a:solidFill>
                <a:latin typeface="Segoe UI Semibold"/>
                <a:cs typeface="Segoe UI Semibold"/>
              </a:rPr>
              <a:t>an</a:t>
            </a:r>
            <a:r>
              <a:rPr sz="2400" b="1" spc="-90" dirty="0">
                <a:solidFill>
                  <a:srgbClr val="3B3B41"/>
                </a:solidFill>
                <a:latin typeface="Segoe UI Semibold"/>
                <a:cs typeface="Segoe UI Semibold"/>
              </a:rPr>
              <a:t> </a:t>
            </a:r>
            <a:r>
              <a:rPr sz="2400" b="1" spc="-45" dirty="0">
                <a:solidFill>
                  <a:srgbClr val="3B3B41"/>
                </a:solidFill>
                <a:latin typeface="Segoe UI Semibold"/>
                <a:cs typeface="Segoe UI Semibold"/>
              </a:rPr>
              <a:t>action,</a:t>
            </a:r>
            <a:r>
              <a:rPr sz="2400" b="1" spc="-110" dirty="0">
                <a:solidFill>
                  <a:srgbClr val="3B3B41"/>
                </a:solidFill>
                <a:latin typeface="Segoe UI Semibold"/>
                <a:cs typeface="Segoe UI Semibold"/>
              </a:rPr>
              <a:t> </a:t>
            </a:r>
            <a:r>
              <a:rPr sz="2400" b="1" spc="-45" dirty="0">
                <a:solidFill>
                  <a:srgbClr val="3B3B41"/>
                </a:solidFill>
                <a:latin typeface="Segoe UI Semibold"/>
                <a:cs typeface="Segoe UI Semibold"/>
              </a:rPr>
              <a:t>access</a:t>
            </a:r>
            <a:r>
              <a:rPr sz="2400" b="1" spc="-95" dirty="0">
                <a:solidFill>
                  <a:srgbClr val="3B3B41"/>
                </a:solidFill>
                <a:latin typeface="Segoe UI Semibold"/>
                <a:cs typeface="Segoe UI Semibold"/>
              </a:rPr>
              <a:t> </a:t>
            </a:r>
            <a:r>
              <a:rPr sz="2400" b="1" spc="-30" dirty="0">
                <a:solidFill>
                  <a:srgbClr val="3B3B41"/>
                </a:solidFill>
                <a:latin typeface="Segoe UI Semibold"/>
                <a:cs typeface="Segoe UI Semibold"/>
              </a:rPr>
              <a:t>is</a:t>
            </a:r>
            <a:r>
              <a:rPr sz="2400" b="1" spc="-100" dirty="0">
                <a:solidFill>
                  <a:srgbClr val="3B3B41"/>
                </a:solidFill>
                <a:latin typeface="Segoe UI Semibold"/>
                <a:cs typeface="Segoe UI Semibold"/>
              </a:rPr>
              <a:t> </a:t>
            </a:r>
            <a:r>
              <a:rPr sz="2400" b="1" spc="-45" dirty="0">
                <a:solidFill>
                  <a:srgbClr val="3B3B41"/>
                </a:solidFill>
                <a:latin typeface="Segoe UI Semibold"/>
                <a:cs typeface="Segoe UI Semibold"/>
              </a:rPr>
              <a:t>granted;</a:t>
            </a:r>
            <a:r>
              <a:rPr sz="2400" b="1" spc="-120" dirty="0">
                <a:solidFill>
                  <a:srgbClr val="3B3B41"/>
                </a:solidFill>
                <a:latin typeface="Segoe UI Semibold"/>
                <a:cs typeface="Segoe UI Semibold"/>
              </a:rPr>
              <a:t> </a:t>
            </a:r>
            <a:r>
              <a:rPr sz="2400" b="1" spc="-45" dirty="0">
                <a:solidFill>
                  <a:srgbClr val="3B3B41"/>
                </a:solidFill>
                <a:latin typeface="Segoe UI Semibold"/>
                <a:cs typeface="Segoe UI Semibold"/>
              </a:rPr>
              <a:t>otherwise,  access</a:t>
            </a:r>
            <a:r>
              <a:rPr sz="2400" b="1" spc="-100" dirty="0">
                <a:solidFill>
                  <a:srgbClr val="3B3B41"/>
                </a:solidFill>
                <a:latin typeface="Segoe UI Semibold"/>
                <a:cs typeface="Segoe UI Semibold"/>
              </a:rPr>
              <a:t> </a:t>
            </a:r>
            <a:r>
              <a:rPr sz="2400" b="1" spc="-30" dirty="0">
                <a:solidFill>
                  <a:srgbClr val="3B3B41"/>
                </a:solidFill>
                <a:latin typeface="Segoe UI Semibold"/>
                <a:cs typeface="Segoe UI Semibold"/>
              </a:rPr>
              <a:t>is</a:t>
            </a:r>
            <a:r>
              <a:rPr sz="2400" b="1" spc="-100" dirty="0">
                <a:solidFill>
                  <a:srgbClr val="3B3B41"/>
                </a:solidFill>
                <a:latin typeface="Segoe UI Semibold"/>
                <a:cs typeface="Segoe UI Semibold"/>
              </a:rPr>
              <a:t> </a:t>
            </a:r>
            <a:r>
              <a:rPr sz="2400" b="1" spc="-45" dirty="0">
                <a:solidFill>
                  <a:srgbClr val="3B3B41"/>
                </a:solidFill>
                <a:latin typeface="Segoe UI Semibold"/>
                <a:cs typeface="Segoe UI Semibold"/>
              </a:rPr>
              <a:t>denied.</a:t>
            </a:r>
            <a:r>
              <a:rPr sz="2400" b="1" spc="-114" dirty="0">
                <a:solidFill>
                  <a:srgbClr val="3B3B41"/>
                </a:solidFill>
                <a:latin typeface="Segoe UI Semibold"/>
                <a:cs typeface="Segoe UI Semibold"/>
              </a:rPr>
              <a:t> </a:t>
            </a:r>
            <a:r>
              <a:rPr sz="2400" b="1" spc="-40" dirty="0">
                <a:solidFill>
                  <a:srgbClr val="3B3B41"/>
                </a:solidFill>
                <a:latin typeface="Segoe UI Semibold"/>
                <a:cs typeface="Segoe UI Semibold"/>
              </a:rPr>
              <a:t>When</a:t>
            </a:r>
            <a:r>
              <a:rPr sz="2400" b="1" spc="-95" dirty="0">
                <a:solidFill>
                  <a:srgbClr val="3B3B41"/>
                </a:solidFill>
                <a:latin typeface="Segoe UI Semibold"/>
                <a:cs typeface="Segoe UI Semibold"/>
              </a:rPr>
              <a:t> </a:t>
            </a:r>
            <a:r>
              <a:rPr sz="2400" b="1" spc="-30" dirty="0">
                <a:solidFill>
                  <a:srgbClr val="3B3B41"/>
                </a:solidFill>
                <a:latin typeface="Segoe UI Semibold"/>
                <a:cs typeface="Segoe UI Semibold"/>
              </a:rPr>
              <a:t>an</a:t>
            </a:r>
            <a:r>
              <a:rPr sz="2400" b="1" spc="-105" dirty="0">
                <a:solidFill>
                  <a:srgbClr val="3B3B41"/>
                </a:solidFill>
                <a:latin typeface="Segoe UI Semibold"/>
                <a:cs typeface="Segoe UI Semibold"/>
              </a:rPr>
              <a:t> </a:t>
            </a:r>
            <a:r>
              <a:rPr sz="2400" b="1" spc="-50" dirty="0">
                <a:solidFill>
                  <a:srgbClr val="3B3B41"/>
                </a:solidFill>
                <a:latin typeface="Segoe UI Semibold"/>
                <a:cs typeface="Segoe UI Semibold"/>
              </a:rPr>
              <a:t>identity</a:t>
            </a:r>
            <a:r>
              <a:rPr sz="2400" b="1" spc="-105" dirty="0">
                <a:solidFill>
                  <a:srgbClr val="3B3B41"/>
                </a:solidFill>
                <a:latin typeface="Segoe UI Semibold"/>
                <a:cs typeface="Segoe UI Semibold"/>
              </a:rPr>
              <a:t> </a:t>
            </a:r>
            <a:r>
              <a:rPr sz="2400" b="1" spc="-30" dirty="0">
                <a:solidFill>
                  <a:srgbClr val="3B3B41"/>
                </a:solidFill>
                <a:latin typeface="Segoe UI Semibold"/>
                <a:cs typeface="Segoe UI Semibold"/>
              </a:rPr>
              <a:t>is</a:t>
            </a:r>
            <a:r>
              <a:rPr sz="2400" b="1" spc="-100" dirty="0">
                <a:solidFill>
                  <a:srgbClr val="3B3B41"/>
                </a:solidFill>
                <a:latin typeface="Segoe UI Semibold"/>
                <a:cs typeface="Segoe UI Semibold"/>
              </a:rPr>
              <a:t> </a:t>
            </a:r>
            <a:r>
              <a:rPr sz="2400" b="1" spc="-50" dirty="0">
                <a:solidFill>
                  <a:srgbClr val="3B3B41"/>
                </a:solidFill>
                <a:latin typeface="Segoe UI Semibold"/>
                <a:cs typeface="Segoe UI Semibold"/>
              </a:rPr>
              <a:t>created,</a:t>
            </a:r>
            <a:r>
              <a:rPr sz="2400" b="1" spc="-114" dirty="0">
                <a:solidFill>
                  <a:srgbClr val="3B3B41"/>
                </a:solidFill>
                <a:latin typeface="Segoe UI Semibold"/>
                <a:cs typeface="Segoe UI Semibold"/>
              </a:rPr>
              <a:t> </a:t>
            </a:r>
            <a:r>
              <a:rPr sz="2400" b="1" spc="-30" dirty="0">
                <a:solidFill>
                  <a:srgbClr val="3B3B41"/>
                </a:solidFill>
                <a:latin typeface="Segoe UI Semibold"/>
                <a:cs typeface="Segoe UI Semibold"/>
              </a:rPr>
              <a:t>it</a:t>
            </a:r>
            <a:r>
              <a:rPr sz="2400" b="1" spc="-114" dirty="0">
                <a:solidFill>
                  <a:srgbClr val="3B3B41"/>
                </a:solidFill>
                <a:latin typeface="Segoe UI Semibold"/>
                <a:cs typeface="Segoe UI Semibold"/>
              </a:rPr>
              <a:t> </a:t>
            </a:r>
            <a:r>
              <a:rPr sz="2400" b="1" spc="-35" dirty="0">
                <a:solidFill>
                  <a:srgbClr val="3B3B41"/>
                </a:solidFill>
                <a:latin typeface="Segoe UI Semibold"/>
                <a:cs typeface="Segoe UI Semibold"/>
              </a:rPr>
              <a:t>may</a:t>
            </a:r>
            <a:r>
              <a:rPr sz="2400" b="1" spc="-95" dirty="0">
                <a:solidFill>
                  <a:srgbClr val="3B3B41"/>
                </a:solidFill>
                <a:latin typeface="Segoe UI Semibold"/>
                <a:cs typeface="Segoe UI Semibold"/>
              </a:rPr>
              <a:t> </a:t>
            </a:r>
            <a:r>
              <a:rPr sz="2400" b="1" spc="-45" dirty="0">
                <a:solidFill>
                  <a:srgbClr val="3B3B41"/>
                </a:solidFill>
                <a:latin typeface="Segoe UI Semibold"/>
                <a:cs typeface="Segoe UI Semibold"/>
              </a:rPr>
              <a:t>belong</a:t>
            </a:r>
            <a:r>
              <a:rPr sz="2400" b="1" spc="-90" dirty="0">
                <a:solidFill>
                  <a:srgbClr val="3B3B41"/>
                </a:solidFill>
                <a:latin typeface="Segoe UI Semibold"/>
                <a:cs typeface="Segoe UI Semibold"/>
              </a:rPr>
              <a:t> </a:t>
            </a:r>
            <a:r>
              <a:rPr sz="2400" b="1" spc="-35" dirty="0">
                <a:solidFill>
                  <a:srgbClr val="3B3B41"/>
                </a:solidFill>
                <a:latin typeface="Segoe UI Semibold"/>
                <a:cs typeface="Segoe UI Semibold"/>
              </a:rPr>
              <a:t>to</a:t>
            </a:r>
            <a:r>
              <a:rPr sz="2400" b="1" spc="-100" dirty="0">
                <a:solidFill>
                  <a:srgbClr val="3B3B41"/>
                </a:solidFill>
                <a:latin typeface="Segoe UI Semibold"/>
                <a:cs typeface="Segoe UI Semibold"/>
              </a:rPr>
              <a:t> </a:t>
            </a:r>
            <a:r>
              <a:rPr sz="2400" b="1" spc="-35" dirty="0">
                <a:solidFill>
                  <a:srgbClr val="3B3B41"/>
                </a:solidFill>
                <a:latin typeface="Segoe UI Semibold"/>
                <a:cs typeface="Segoe UI Semibold"/>
              </a:rPr>
              <a:t>one</a:t>
            </a:r>
            <a:r>
              <a:rPr sz="2400" b="1" spc="-100" dirty="0">
                <a:solidFill>
                  <a:srgbClr val="3B3B41"/>
                </a:solidFill>
                <a:latin typeface="Segoe UI Semibold"/>
                <a:cs typeface="Segoe UI Semibold"/>
              </a:rPr>
              <a:t> </a:t>
            </a:r>
            <a:r>
              <a:rPr sz="2400" b="1" spc="-30" dirty="0">
                <a:solidFill>
                  <a:srgbClr val="3B3B41"/>
                </a:solidFill>
                <a:latin typeface="Segoe UI Semibold"/>
                <a:cs typeface="Segoe UI Semibold"/>
              </a:rPr>
              <a:t>or</a:t>
            </a:r>
            <a:r>
              <a:rPr sz="2400" b="1" spc="-85" dirty="0">
                <a:solidFill>
                  <a:srgbClr val="3B3B41"/>
                </a:solidFill>
                <a:latin typeface="Segoe UI Semibold"/>
                <a:cs typeface="Segoe UI Semibold"/>
              </a:rPr>
              <a:t> </a:t>
            </a:r>
            <a:r>
              <a:rPr sz="2400" b="1" spc="-45" dirty="0">
                <a:solidFill>
                  <a:srgbClr val="3B3B41"/>
                </a:solidFill>
                <a:latin typeface="Segoe UI Semibold"/>
                <a:cs typeface="Segoe UI Semibold"/>
              </a:rPr>
              <a:t>more</a:t>
            </a:r>
            <a:r>
              <a:rPr sz="2400" b="1" spc="-100" dirty="0">
                <a:solidFill>
                  <a:srgbClr val="3B3B41"/>
                </a:solidFill>
                <a:latin typeface="Segoe UI Semibold"/>
                <a:cs typeface="Segoe UI Semibold"/>
              </a:rPr>
              <a:t> </a:t>
            </a:r>
            <a:r>
              <a:rPr sz="2400" b="1" spc="-50" dirty="0">
                <a:solidFill>
                  <a:srgbClr val="3B3B41"/>
                </a:solidFill>
                <a:latin typeface="Segoe UI Semibold"/>
                <a:cs typeface="Segoe UI Semibold"/>
              </a:rPr>
              <a:t>roles.</a:t>
            </a:r>
            <a:endParaRPr sz="2400">
              <a:latin typeface="Segoe UI Semibold"/>
              <a:cs typeface="Segoe UI Semibold"/>
            </a:endParaRPr>
          </a:p>
          <a:p>
            <a:pPr>
              <a:lnSpc>
                <a:spcPct val="100000"/>
              </a:lnSpc>
              <a:spcBef>
                <a:spcPts val="25"/>
              </a:spcBef>
            </a:pPr>
            <a:endParaRPr sz="2500">
              <a:latin typeface="Times New Roman"/>
              <a:cs typeface="Times New Roman"/>
            </a:endParaRPr>
          </a:p>
          <a:p>
            <a:pPr marL="12700" marR="95885">
              <a:lnSpc>
                <a:spcPct val="96000"/>
              </a:lnSpc>
            </a:pPr>
            <a:r>
              <a:rPr sz="2500" b="1" i="1" spc="-90" dirty="0">
                <a:solidFill>
                  <a:srgbClr val="3B3B41"/>
                </a:solidFill>
                <a:latin typeface="Segoe UI Semibold"/>
                <a:cs typeface="Segoe UI Semibold"/>
              </a:rPr>
              <a:t>For </a:t>
            </a:r>
            <a:r>
              <a:rPr sz="2500" b="1" i="1" spc="-100" dirty="0">
                <a:solidFill>
                  <a:srgbClr val="3B3B41"/>
                </a:solidFill>
                <a:latin typeface="Segoe UI Semibold"/>
                <a:cs typeface="Segoe UI Semibold"/>
              </a:rPr>
              <a:t>example, </a:t>
            </a:r>
            <a:r>
              <a:rPr sz="2500" b="1" i="1" spc="-90" dirty="0">
                <a:solidFill>
                  <a:srgbClr val="3B3B41"/>
                </a:solidFill>
                <a:latin typeface="Segoe UI Semibold"/>
                <a:cs typeface="Segoe UI Semibold"/>
              </a:rPr>
              <a:t>Holly </a:t>
            </a:r>
            <a:r>
              <a:rPr sz="2500" b="1" i="1" spc="-105" dirty="0">
                <a:solidFill>
                  <a:srgbClr val="3B3B41"/>
                </a:solidFill>
                <a:latin typeface="Segoe UI Semibold"/>
                <a:cs typeface="Segoe UI Semibold"/>
              </a:rPr>
              <a:t>may </a:t>
            </a:r>
            <a:r>
              <a:rPr sz="2500" b="1" i="1" spc="-80" dirty="0">
                <a:solidFill>
                  <a:srgbClr val="3B3B41"/>
                </a:solidFill>
                <a:latin typeface="Segoe UI Semibold"/>
                <a:cs typeface="Segoe UI Semibold"/>
              </a:rPr>
              <a:t>belong </a:t>
            </a:r>
            <a:r>
              <a:rPr sz="2500" b="1" i="1" spc="-20" dirty="0">
                <a:solidFill>
                  <a:srgbClr val="3B3B41"/>
                </a:solidFill>
                <a:latin typeface="Segoe UI Semibold"/>
                <a:cs typeface="Segoe UI Semibold"/>
              </a:rPr>
              <a:t>to </a:t>
            </a:r>
            <a:r>
              <a:rPr sz="2500" b="1" i="1" spc="-60" dirty="0">
                <a:solidFill>
                  <a:srgbClr val="3B3B41"/>
                </a:solidFill>
                <a:latin typeface="Segoe UI Semibold"/>
                <a:cs typeface="Segoe UI Semibold"/>
              </a:rPr>
              <a:t>the </a:t>
            </a:r>
            <a:r>
              <a:rPr sz="2500" b="1" i="1" spc="-100" dirty="0">
                <a:solidFill>
                  <a:srgbClr val="3B3B41"/>
                </a:solidFill>
                <a:latin typeface="Segoe UI Semibold"/>
                <a:cs typeface="Segoe UI Semibold"/>
              </a:rPr>
              <a:t>Administrator </a:t>
            </a:r>
            <a:r>
              <a:rPr sz="2500" b="1" i="1" spc="-65" dirty="0">
                <a:solidFill>
                  <a:srgbClr val="3B3B41"/>
                </a:solidFill>
                <a:latin typeface="Segoe UI Semibold"/>
                <a:cs typeface="Segoe UI Semibold"/>
              </a:rPr>
              <a:t>and </a:t>
            </a:r>
            <a:r>
              <a:rPr sz="2500" b="1" i="1" spc="-100" dirty="0">
                <a:solidFill>
                  <a:srgbClr val="3B3B41"/>
                </a:solidFill>
                <a:latin typeface="Segoe UI Semibold"/>
                <a:cs typeface="Segoe UI Semibold"/>
              </a:rPr>
              <a:t>User </a:t>
            </a:r>
            <a:r>
              <a:rPr sz="2500" b="1" i="1" spc="-90" dirty="0">
                <a:solidFill>
                  <a:srgbClr val="3B3B41"/>
                </a:solidFill>
                <a:latin typeface="Segoe UI Semibold"/>
                <a:cs typeface="Segoe UI Semibold"/>
              </a:rPr>
              <a:t>roles, </a:t>
            </a:r>
            <a:r>
              <a:rPr sz="2500" b="1" i="1" spc="-95" dirty="0">
                <a:solidFill>
                  <a:srgbClr val="3B3B41"/>
                </a:solidFill>
                <a:latin typeface="Segoe UI Semibold"/>
                <a:cs typeface="Segoe UI Semibold"/>
              </a:rPr>
              <a:t>whereas </a:t>
            </a:r>
            <a:r>
              <a:rPr sz="2500" b="1" i="1" spc="-110" dirty="0">
                <a:solidFill>
                  <a:srgbClr val="3B3B41"/>
                </a:solidFill>
                <a:latin typeface="Segoe UI Semibold"/>
                <a:cs typeface="Segoe UI Semibold"/>
              </a:rPr>
              <a:t>Adam  </a:t>
            </a:r>
            <a:r>
              <a:rPr sz="2500" b="1" i="1" spc="-105" dirty="0">
                <a:solidFill>
                  <a:srgbClr val="3B3B41"/>
                </a:solidFill>
                <a:latin typeface="Segoe UI Semibold"/>
                <a:cs typeface="Segoe UI Semibold"/>
              </a:rPr>
              <a:t>may</a:t>
            </a:r>
            <a:r>
              <a:rPr sz="2500" b="1" i="1" spc="-120" dirty="0">
                <a:solidFill>
                  <a:srgbClr val="3B3B41"/>
                </a:solidFill>
                <a:latin typeface="Segoe UI Semibold"/>
                <a:cs typeface="Segoe UI Semibold"/>
              </a:rPr>
              <a:t> </a:t>
            </a:r>
            <a:r>
              <a:rPr sz="2500" b="1" i="1" spc="-80" dirty="0">
                <a:solidFill>
                  <a:srgbClr val="3B3B41"/>
                </a:solidFill>
                <a:latin typeface="Segoe UI Semibold"/>
                <a:cs typeface="Segoe UI Semibold"/>
              </a:rPr>
              <a:t>belong</a:t>
            </a:r>
            <a:r>
              <a:rPr sz="2500" b="1" i="1" spc="-210" dirty="0">
                <a:solidFill>
                  <a:srgbClr val="3B3B41"/>
                </a:solidFill>
                <a:latin typeface="Segoe UI Semibold"/>
                <a:cs typeface="Segoe UI Semibold"/>
              </a:rPr>
              <a:t> </a:t>
            </a:r>
            <a:r>
              <a:rPr sz="2500" b="1" i="1" spc="-90" dirty="0">
                <a:solidFill>
                  <a:srgbClr val="3B3B41"/>
                </a:solidFill>
                <a:latin typeface="Segoe UI Semibold"/>
                <a:cs typeface="Segoe UI Semibold"/>
              </a:rPr>
              <a:t>only</a:t>
            </a:r>
            <a:r>
              <a:rPr sz="2500" b="1" i="1" spc="-130" dirty="0">
                <a:solidFill>
                  <a:srgbClr val="3B3B41"/>
                </a:solidFill>
                <a:latin typeface="Segoe UI Semibold"/>
                <a:cs typeface="Segoe UI Semibold"/>
              </a:rPr>
              <a:t> </a:t>
            </a:r>
            <a:r>
              <a:rPr sz="2500" b="1" i="1" spc="-25" dirty="0">
                <a:solidFill>
                  <a:srgbClr val="3B3B41"/>
                </a:solidFill>
                <a:latin typeface="Segoe UI Semibold"/>
                <a:cs typeface="Segoe UI Semibold"/>
              </a:rPr>
              <a:t>to</a:t>
            </a:r>
            <a:r>
              <a:rPr sz="2500" b="1" i="1" spc="-220" dirty="0">
                <a:solidFill>
                  <a:srgbClr val="3B3B41"/>
                </a:solidFill>
                <a:latin typeface="Segoe UI Semibold"/>
                <a:cs typeface="Segoe UI Semibold"/>
              </a:rPr>
              <a:t> </a:t>
            </a:r>
            <a:r>
              <a:rPr sz="2500" b="1" i="1" spc="-60" dirty="0">
                <a:solidFill>
                  <a:srgbClr val="3B3B41"/>
                </a:solidFill>
                <a:latin typeface="Segoe UI Semibold"/>
                <a:cs typeface="Segoe UI Semibold"/>
              </a:rPr>
              <a:t>the</a:t>
            </a:r>
            <a:r>
              <a:rPr sz="2500" b="1" i="1" spc="-200" dirty="0">
                <a:solidFill>
                  <a:srgbClr val="3B3B41"/>
                </a:solidFill>
                <a:latin typeface="Segoe UI Semibold"/>
                <a:cs typeface="Segoe UI Semibold"/>
              </a:rPr>
              <a:t> </a:t>
            </a:r>
            <a:r>
              <a:rPr sz="2500" b="1" i="1" spc="-100" dirty="0">
                <a:solidFill>
                  <a:srgbClr val="3B3B41"/>
                </a:solidFill>
                <a:latin typeface="Segoe UI Semibold"/>
                <a:cs typeface="Segoe UI Semibold"/>
              </a:rPr>
              <a:t>User</a:t>
            </a:r>
            <a:r>
              <a:rPr sz="2500" b="1" i="1" spc="-110" dirty="0">
                <a:solidFill>
                  <a:srgbClr val="3B3B41"/>
                </a:solidFill>
                <a:latin typeface="Segoe UI Semibold"/>
                <a:cs typeface="Segoe UI Semibold"/>
              </a:rPr>
              <a:t> </a:t>
            </a:r>
            <a:r>
              <a:rPr sz="2500" b="1" i="1" spc="-90" dirty="0">
                <a:solidFill>
                  <a:srgbClr val="3B3B41"/>
                </a:solidFill>
                <a:latin typeface="Segoe UI Semibold"/>
                <a:cs typeface="Segoe UI Semibold"/>
              </a:rPr>
              <a:t>role.</a:t>
            </a:r>
            <a:r>
              <a:rPr sz="2500" b="1" i="1" spc="-125" dirty="0">
                <a:solidFill>
                  <a:srgbClr val="3B3B41"/>
                </a:solidFill>
                <a:latin typeface="Segoe UI Semibold"/>
                <a:cs typeface="Segoe UI Semibold"/>
              </a:rPr>
              <a:t> </a:t>
            </a:r>
            <a:r>
              <a:rPr sz="2500" b="1" i="1" spc="-114" dirty="0">
                <a:solidFill>
                  <a:srgbClr val="3B3B41"/>
                </a:solidFill>
                <a:latin typeface="Segoe UI Semibold"/>
                <a:cs typeface="Segoe UI Semibold"/>
              </a:rPr>
              <a:t>How</a:t>
            </a:r>
            <a:r>
              <a:rPr sz="2500" b="1" i="1" spc="-125" dirty="0">
                <a:solidFill>
                  <a:srgbClr val="3B3B41"/>
                </a:solidFill>
                <a:latin typeface="Segoe UI Semibold"/>
                <a:cs typeface="Segoe UI Semibold"/>
              </a:rPr>
              <a:t> </a:t>
            </a:r>
            <a:r>
              <a:rPr sz="2500" b="1" i="1" spc="-80" dirty="0">
                <a:solidFill>
                  <a:srgbClr val="3B3B41"/>
                </a:solidFill>
                <a:latin typeface="Segoe UI Semibold"/>
                <a:cs typeface="Segoe UI Semibold"/>
              </a:rPr>
              <a:t>these</a:t>
            </a:r>
            <a:r>
              <a:rPr sz="2500" b="1" i="1" spc="-195" dirty="0">
                <a:solidFill>
                  <a:srgbClr val="3B3B41"/>
                </a:solidFill>
                <a:latin typeface="Segoe UI Semibold"/>
                <a:cs typeface="Segoe UI Semibold"/>
              </a:rPr>
              <a:t> </a:t>
            </a:r>
            <a:r>
              <a:rPr sz="2500" b="1" i="1" spc="-85" dirty="0">
                <a:solidFill>
                  <a:srgbClr val="3B3B41"/>
                </a:solidFill>
                <a:latin typeface="Segoe UI Semibold"/>
                <a:cs typeface="Segoe UI Semibold"/>
              </a:rPr>
              <a:t>roles</a:t>
            </a:r>
            <a:r>
              <a:rPr sz="2500" b="1" i="1" spc="-175" dirty="0">
                <a:solidFill>
                  <a:srgbClr val="3B3B41"/>
                </a:solidFill>
                <a:latin typeface="Segoe UI Semibold"/>
                <a:cs typeface="Segoe UI Semibold"/>
              </a:rPr>
              <a:t> </a:t>
            </a:r>
            <a:r>
              <a:rPr sz="2500" b="1" i="1" spc="-70" dirty="0">
                <a:solidFill>
                  <a:srgbClr val="3B3B41"/>
                </a:solidFill>
                <a:latin typeface="Segoe UI Semibold"/>
                <a:cs typeface="Segoe UI Semibold"/>
              </a:rPr>
              <a:t>are</a:t>
            </a:r>
            <a:r>
              <a:rPr sz="2500" b="1" i="1" spc="-185" dirty="0">
                <a:solidFill>
                  <a:srgbClr val="3B3B41"/>
                </a:solidFill>
                <a:latin typeface="Segoe UI Semibold"/>
                <a:cs typeface="Segoe UI Semibold"/>
              </a:rPr>
              <a:t> </a:t>
            </a:r>
            <a:r>
              <a:rPr sz="2500" b="1" i="1" spc="-85" dirty="0">
                <a:solidFill>
                  <a:srgbClr val="3B3B41"/>
                </a:solidFill>
                <a:latin typeface="Segoe UI Semibold"/>
                <a:cs typeface="Segoe UI Semibold"/>
              </a:rPr>
              <a:t>created</a:t>
            </a:r>
            <a:r>
              <a:rPr sz="2500" b="1" i="1" spc="-225" dirty="0">
                <a:solidFill>
                  <a:srgbClr val="3B3B41"/>
                </a:solidFill>
                <a:latin typeface="Segoe UI Semibold"/>
                <a:cs typeface="Segoe UI Semibold"/>
              </a:rPr>
              <a:t> </a:t>
            </a:r>
            <a:r>
              <a:rPr sz="2500" b="1" i="1" spc="-70" dirty="0">
                <a:solidFill>
                  <a:srgbClr val="3B3B41"/>
                </a:solidFill>
                <a:latin typeface="Segoe UI Semibold"/>
                <a:cs typeface="Segoe UI Semibold"/>
              </a:rPr>
              <a:t>and</a:t>
            </a:r>
            <a:r>
              <a:rPr sz="2500" b="1" i="1" spc="-215" dirty="0">
                <a:solidFill>
                  <a:srgbClr val="3B3B41"/>
                </a:solidFill>
                <a:latin typeface="Segoe UI Semibold"/>
                <a:cs typeface="Segoe UI Semibold"/>
              </a:rPr>
              <a:t> </a:t>
            </a:r>
            <a:r>
              <a:rPr sz="2500" b="1" i="1" spc="-95" dirty="0">
                <a:solidFill>
                  <a:srgbClr val="3B3B41"/>
                </a:solidFill>
                <a:latin typeface="Segoe UI Semibold"/>
                <a:cs typeface="Segoe UI Semibold"/>
              </a:rPr>
              <a:t>managed</a:t>
            </a:r>
            <a:r>
              <a:rPr sz="2500" b="1" i="1" spc="-200" dirty="0">
                <a:solidFill>
                  <a:srgbClr val="3B3B41"/>
                </a:solidFill>
                <a:latin typeface="Segoe UI Semibold"/>
                <a:cs typeface="Segoe UI Semibold"/>
              </a:rPr>
              <a:t> </a:t>
            </a:r>
            <a:r>
              <a:rPr sz="2500" b="1" i="1" spc="-95" dirty="0">
                <a:solidFill>
                  <a:srgbClr val="3B3B41"/>
                </a:solidFill>
                <a:latin typeface="Segoe UI Semibold"/>
                <a:cs typeface="Segoe UI Semibold"/>
              </a:rPr>
              <a:t>depends  </a:t>
            </a:r>
            <a:r>
              <a:rPr sz="2500" b="1" i="1" spc="-80" dirty="0">
                <a:solidFill>
                  <a:srgbClr val="3B3B41"/>
                </a:solidFill>
                <a:latin typeface="Segoe UI Semibold"/>
                <a:cs typeface="Segoe UI Semibold"/>
              </a:rPr>
              <a:t>on</a:t>
            </a:r>
            <a:r>
              <a:rPr sz="2500" b="1" i="1" spc="-135" dirty="0">
                <a:solidFill>
                  <a:srgbClr val="3B3B41"/>
                </a:solidFill>
                <a:latin typeface="Segoe UI Semibold"/>
                <a:cs typeface="Segoe UI Semibold"/>
              </a:rPr>
              <a:t> </a:t>
            </a:r>
            <a:r>
              <a:rPr sz="2500" b="1" i="1" spc="-60" dirty="0">
                <a:solidFill>
                  <a:srgbClr val="3B3B41"/>
                </a:solidFill>
                <a:latin typeface="Segoe UI Semibold"/>
                <a:cs typeface="Segoe UI Semibold"/>
              </a:rPr>
              <a:t>the</a:t>
            </a:r>
            <a:r>
              <a:rPr sz="2500" b="1" i="1" spc="-200" dirty="0">
                <a:solidFill>
                  <a:srgbClr val="3B3B41"/>
                </a:solidFill>
                <a:latin typeface="Segoe UI Semibold"/>
                <a:cs typeface="Segoe UI Semibold"/>
              </a:rPr>
              <a:t> </a:t>
            </a:r>
            <a:r>
              <a:rPr sz="2500" b="1" i="1" spc="-90" dirty="0">
                <a:solidFill>
                  <a:srgbClr val="3B3B41"/>
                </a:solidFill>
                <a:latin typeface="Segoe UI Semibold"/>
                <a:cs typeface="Segoe UI Semibold"/>
              </a:rPr>
              <a:t>backing</a:t>
            </a:r>
            <a:r>
              <a:rPr sz="2500" b="1" i="1" spc="-229" dirty="0">
                <a:solidFill>
                  <a:srgbClr val="3B3B41"/>
                </a:solidFill>
                <a:latin typeface="Segoe UI Semibold"/>
                <a:cs typeface="Segoe UI Semibold"/>
              </a:rPr>
              <a:t> </a:t>
            </a:r>
            <a:r>
              <a:rPr sz="2500" b="1" i="1" spc="-80" dirty="0">
                <a:solidFill>
                  <a:srgbClr val="3B3B41"/>
                </a:solidFill>
                <a:latin typeface="Segoe UI Semibold"/>
                <a:cs typeface="Segoe UI Semibold"/>
              </a:rPr>
              <a:t>store</a:t>
            </a:r>
            <a:r>
              <a:rPr sz="2500" b="1" i="1" spc="-200" dirty="0">
                <a:solidFill>
                  <a:srgbClr val="3B3B41"/>
                </a:solidFill>
                <a:latin typeface="Segoe UI Semibold"/>
                <a:cs typeface="Segoe UI Semibold"/>
              </a:rPr>
              <a:t> </a:t>
            </a:r>
            <a:r>
              <a:rPr sz="2500" b="1" i="1" spc="-85" dirty="0">
                <a:solidFill>
                  <a:srgbClr val="3B3B41"/>
                </a:solidFill>
                <a:latin typeface="Segoe UI Semibold"/>
                <a:cs typeface="Segoe UI Semibold"/>
              </a:rPr>
              <a:t>of</a:t>
            </a:r>
            <a:r>
              <a:rPr sz="2500" b="1" i="1" spc="-150" dirty="0">
                <a:solidFill>
                  <a:srgbClr val="3B3B41"/>
                </a:solidFill>
                <a:latin typeface="Segoe UI Semibold"/>
                <a:cs typeface="Segoe UI Semibold"/>
              </a:rPr>
              <a:t> </a:t>
            </a:r>
            <a:r>
              <a:rPr sz="2500" b="1" i="1" spc="-60" dirty="0">
                <a:solidFill>
                  <a:srgbClr val="3B3B41"/>
                </a:solidFill>
                <a:latin typeface="Segoe UI Semibold"/>
                <a:cs typeface="Segoe UI Semibold"/>
              </a:rPr>
              <a:t>the</a:t>
            </a:r>
            <a:r>
              <a:rPr sz="2500" b="1" i="1" spc="-200" dirty="0">
                <a:solidFill>
                  <a:srgbClr val="3B3B41"/>
                </a:solidFill>
                <a:latin typeface="Segoe UI Semibold"/>
                <a:cs typeface="Segoe UI Semibold"/>
              </a:rPr>
              <a:t> </a:t>
            </a:r>
            <a:r>
              <a:rPr sz="2500" b="1" i="1" spc="-95" dirty="0">
                <a:solidFill>
                  <a:srgbClr val="3B3B41"/>
                </a:solidFill>
                <a:latin typeface="Segoe UI Semibold"/>
                <a:cs typeface="Segoe UI Semibold"/>
              </a:rPr>
              <a:t>authorization</a:t>
            </a:r>
            <a:r>
              <a:rPr sz="2500" b="1" i="1" spc="-170" dirty="0">
                <a:solidFill>
                  <a:srgbClr val="3B3B41"/>
                </a:solidFill>
                <a:latin typeface="Segoe UI Semibold"/>
                <a:cs typeface="Segoe UI Semibold"/>
              </a:rPr>
              <a:t> </a:t>
            </a:r>
            <a:r>
              <a:rPr sz="2500" b="1" i="1" spc="-100" dirty="0">
                <a:solidFill>
                  <a:srgbClr val="3B3B41"/>
                </a:solidFill>
                <a:latin typeface="Segoe UI Semibold"/>
                <a:cs typeface="Segoe UI Semibold"/>
              </a:rPr>
              <a:t>process.</a:t>
            </a:r>
            <a:endParaRPr sz="2500">
              <a:latin typeface="Segoe UI Semibold"/>
              <a:cs typeface="Segoe UI Semibold"/>
            </a:endParaRPr>
          </a:p>
          <a:p>
            <a:pPr marL="12700" marR="280670">
              <a:lnSpc>
                <a:spcPct val="100000"/>
              </a:lnSpc>
              <a:spcBef>
                <a:spcPts val="2860"/>
              </a:spcBef>
            </a:pPr>
            <a:r>
              <a:rPr sz="2400" b="1" spc="-60" dirty="0">
                <a:solidFill>
                  <a:srgbClr val="3B3B41"/>
                </a:solidFill>
                <a:latin typeface="Segoe UI Semibold"/>
                <a:cs typeface="Segoe UI Semibold"/>
              </a:rPr>
              <a:t>Role-based </a:t>
            </a:r>
            <a:r>
              <a:rPr sz="2400" b="1" spc="-45" dirty="0">
                <a:solidFill>
                  <a:srgbClr val="3B3B41"/>
                </a:solidFill>
                <a:latin typeface="Segoe UI Semibold"/>
                <a:cs typeface="Segoe UI Semibold"/>
              </a:rPr>
              <a:t>access </a:t>
            </a:r>
            <a:r>
              <a:rPr sz="2400" b="1" spc="-50" dirty="0">
                <a:solidFill>
                  <a:srgbClr val="3B3B41"/>
                </a:solidFill>
                <a:latin typeface="Segoe UI Semibold"/>
                <a:cs typeface="Segoe UI Semibold"/>
              </a:rPr>
              <a:t>control (RBAC) </a:t>
            </a:r>
            <a:r>
              <a:rPr sz="2400" b="1" spc="-30" dirty="0">
                <a:solidFill>
                  <a:srgbClr val="3B3B41"/>
                </a:solidFill>
                <a:latin typeface="Segoe UI Semibold"/>
                <a:cs typeface="Segoe UI Semibold"/>
              </a:rPr>
              <a:t>is </a:t>
            </a:r>
            <a:r>
              <a:rPr sz="2400" b="1" dirty="0">
                <a:solidFill>
                  <a:srgbClr val="3B3B41"/>
                </a:solidFill>
                <a:latin typeface="Segoe UI Semibold"/>
                <a:cs typeface="Segoe UI Semibold"/>
              </a:rPr>
              <a:t>a </a:t>
            </a:r>
            <a:r>
              <a:rPr sz="2400" b="1" spc="-45" dirty="0">
                <a:solidFill>
                  <a:srgbClr val="3B3B41"/>
                </a:solidFill>
                <a:latin typeface="Segoe UI Semibold"/>
                <a:cs typeface="Segoe UI Semibold"/>
              </a:rPr>
              <a:t>system that </a:t>
            </a:r>
            <a:r>
              <a:rPr sz="2400" b="1" spc="-50" dirty="0">
                <a:solidFill>
                  <a:srgbClr val="3B3B41"/>
                </a:solidFill>
                <a:latin typeface="Segoe UI Semibold"/>
                <a:cs typeface="Segoe UI Semibold"/>
              </a:rPr>
              <a:t>provides fine-grained </a:t>
            </a:r>
            <a:r>
              <a:rPr sz="2400" b="1" spc="-45" dirty="0">
                <a:solidFill>
                  <a:srgbClr val="3B3B41"/>
                </a:solidFill>
                <a:latin typeface="Segoe UI Semibold"/>
                <a:cs typeface="Segoe UI Semibold"/>
              </a:rPr>
              <a:t>access  </a:t>
            </a:r>
            <a:r>
              <a:rPr sz="2400" b="1" spc="-50" dirty="0">
                <a:solidFill>
                  <a:srgbClr val="3B3B41"/>
                </a:solidFill>
                <a:latin typeface="Segoe UI Semibold"/>
                <a:cs typeface="Segoe UI Semibold"/>
              </a:rPr>
              <a:t>management </a:t>
            </a:r>
            <a:r>
              <a:rPr sz="2400" b="1" spc="-45" dirty="0">
                <a:solidFill>
                  <a:srgbClr val="3B3B41"/>
                </a:solidFill>
                <a:latin typeface="Segoe UI Semibold"/>
                <a:cs typeface="Segoe UI Semibold"/>
              </a:rPr>
              <a:t>of </a:t>
            </a:r>
            <a:r>
              <a:rPr sz="2400" b="1" spc="-55" dirty="0">
                <a:solidFill>
                  <a:srgbClr val="3B3B41"/>
                </a:solidFill>
                <a:latin typeface="Segoe UI Semibold"/>
                <a:cs typeface="Segoe UI Semibold"/>
              </a:rPr>
              <a:t>resources </a:t>
            </a:r>
            <a:r>
              <a:rPr sz="2400" b="1" spc="-30" dirty="0">
                <a:solidFill>
                  <a:srgbClr val="3B3B41"/>
                </a:solidFill>
                <a:latin typeface="Segoe UI Semibold"/>
                <a:cs typeface="Segoe UI Semibold"/>
              </a:rPr>
              <a:t>in </a:t>
            </a:r>
            <a:r>
              <a:rPr sz="2400" b="1" spc="-50" dirty="0">
                <a:solidFill>
                  <a:srgbClr val="3B3B41"/>
                </a:solidFill>
                <a:latin typeface="Segoe UI Semibold"/>
                <a:cs typeface="Segoe UI Semibold"/>
              </a:rPr>
              <a:t>Azure. </a:t>
            </a:r>
            <a:r>
              <a:rPr sz="2400" b="1" spc="-40" dirty="0">
                <a:solidFill>
                  <a:srgbClr val="3B3B41"/>
                </a:solidFill>
                <a:latin typeface="Segoe UI Semibold"/>
                <a:cs typeface="Segoe UI Semibold"/>
              </a:rPr>
              <a:t>Using </a:t>
            </a:r>
            <a:r>
              <a:rPr sz="2400" b="1" spc="-50" dirty="0">
                <a:solidFill>
                  <a:srgbClr val="3B3B41"/>
                </a:solidFill>
                <a:latin typeface="Segoe UI Semibold"/>
                <a:cs typeface="Segoe UI Semibold"/>
              </a:rPr>
              <a:t>RBAC, </a:t>
            </a:r>
            <a:r>
              <a:rPr sz="2400" b="1" spc="-40" dirty="0">
                <a:solidFill>
                  <a:srgbClr val="3B3B41"/>
                </a:solidFill>
                <a:latin typeface="Segoe UI Semibold"/>
                <a:cs typeface="Segoe UI Semibold"/>
              </a:rPr>
              <a:t>you </a:t>
            </a:r>
            <a:r>
              <a:rPr sz="2400" b="1" spc="-35" dirty="0">
                <a:solidFill>
                  <a:srgbClr val="3B3B41"/>
                </a:solidFill>
                <a:latin typeface="Segoe UI Semibold"/>
                <a:cs typeface="Segoe UI Semibold"/>
              </a:rPr>
              <a:t>can </a:t>
            </a:r>
            <a:r>
              <a:rPr sz="2400" b="1" spc="-50" dirty="0">
                <a:solidFill>
                  <a:srgbClr val="3B3B41"/>
                </a:solidFill>
                <a:latin typeface="Segoe UI Semibold"/>
                <a:cs typeface="Segoe UI Semibold"/>
              </a:rPr>
              <a:t>segregate </a:t>
            </a:r>
            <a:r>
              <a:rPr sz="2400" b="1" spc="-45" dirty="0">
                <a:solidFill>
                  <a:srgbClr val="3B3B41"/>
                </a:solidFill>
                <a:latin typeface="Segoe UI Semibold"/>
                <a:cs typeface="Segoe UI Semibold"/>
              </a:rPr>
              <a:t>duties </a:t>
            </a:r>
            <a:r>
              <a:rPr sz="2400" b="1" spc="-50" dirty="0">
                <a:solidFill>
                  <a:srgbClr val="3B3B41"/>
                </a:solidFill>
                <a:latin typeface="Segoe UI Semibold"/>
                <a:cs typeface="Segoe UI Semibold"/>
              </a:rPr>
              <a:t>within  </a:t>
            </a:r>
            <a:r>
              <a:rPr sz="2400" b="1" spc="-40" dirty="0">
                <a:solidFill>
                  <a:srgbClr val="3B3B41"/>
                </a:solidFill>
                <a:latin typeface="Segoe UI Semibold"/>
                <a:cs typeface="Segoe UI Semibold"/>
              </a:rPr>
              <a:t>your</a:t>
            </a:r>
            <a:r>
              <a:rPr sz="2400" b="1" spc="-110" dirty="0">
                <a:solidFill>
                  <a:srgbClr val="3B3B41"/>
                </a:solidFill>
                <a:latin typeface="Segoe UI Semibold"/>
                <a:cs typeface="Segoe UI Semibold"/>
              </a:rPr>
              <a:t> </a:t>
            </a:r>
            <a:r>
              <a:rPr sz="2400" b="1" spc="-45" dirty="0">
                <a:solidFill>
                  <a:srgbClr val="3B3B41"/>
                </a:solidFill>
                <a:latin typeface="Segoe UI Semibold"/>
                <a:cs typeface="Segoe UI Semibold"/>
              </a:rPr>
              <a:t>team</a:t>
            </a:r>
            <a:r>
              <a:rPr sz="2400" b="1" spc="-100" dirty="0">
                <a:solidFill>
                  <a:srgbClr val="3B3B41"/>
                </a:solidFill>
                <a:latin typeface="Segoe UI Semibold"/>
                <a:cs typeface="Segoe UI Semibold"/>
              </a:rPr>
              <a:t> </a:t>
            </a:r>
            <a:r>
              <a:rPr sz="2400" b="1" spc="-35" dirty="0">
                <a:solidFill>
                  <a:srgbClr val="3B3B41"/>
                </a:solidFill>
                <a:latin typeface="Segoe UI Semibold"/>
                <a:cs typeface="Segoe UI Semibold"/>
              </a:rPr>
              <a:t>and</a:t>
            </a:r>
            <a:r>
              <a:rPr sz="2400" b="1" spc="-105" dirty="0">
                <a:solidFill>
                  <a:srgbClr val="3B3B41"/>
                </a:solidFill>
                <a:latin typeface="Segoe UI Semibold"/>
                <a:cs typeface="Segoe UI Semibold"/>
              </a:rPr>
              <a:t> </a:t>
            </a:r>
            <a:r>
              <a:rPr sz="2400" b="1" spc="-40" dirty="0">
                <a:solidFill>
                  <a:srgbClr val="3B3B41"/>
                </a:solidFill>
                <a:latin typeface="Segoe UI Semibold"/>
                <a:cs typeface="Segoe UI Semibold"/>
              </a:rPr>
              <a:t>grant</a:t>
            </a:r>
            <a:r>
              <a:rPr sz="2400" b="1" spc="-110" dirty="0">
                <a:solidFill>
                  <a:srgbClr val="3B3B41"/>
                </a:solidFill>
                <a:latin typeface="Segoe UI Semibold"/>
                <a:cs typeface="Segoe UI Semibold"/>
              </a:rPr>
              <a:t> </a:t>
            </a:r>
            <a:r>
              <a:rPr sz="2400" b="1" spc="-40" dirty="0">
                <a:solidFill>
                  <a:srgbClr val="3B3B41"/>
                </a:solidFill>
                <a:latin typeface="Segoe UI Semibold"/>
                <a:cs typeface="Segoe UI Semibold"/>
              </a:rPr>
              <a:t>only</a:t>
            </a:r>
            <a:r>
              <a:rPr sz="2400" b="1" spc="-95" dirty="0">
                <a:solidFill>
                  <a:srgbClr val="3B3B41"/>
                </a:solidFill>
                <a:latin typeface="Segoe UI Semibold"/>
                <a:cs typeface="Segoe UI Semibold"/>
              </a:rPr>
              <a:t> </a:t>
            </a:r>
            <a:r>
              <a:rPr sz="2400" b="1" spc="-40" dirty="0">
                <a:solidFill>
                  <a:srgbClr val="3B3B41"/>
                </a:solidFill>
                <a:latin typeface="Segoe UI Semibold"/>
                <a:cs typeface="Segoe UI Semibold"/>
              </a:rPr>
              <a:t>the</a:t>
            </a:r>
            <a:r>
              <a:rPr sz="2400" b="1" spc="-100" dirty="0">
                <a:solidFill>
                  <a:srgbClr val="3B3B41"/>
                </a:solidFill>
                <a:latin typeface="Segoe UI Semibold"/>
                <a:cs typeface="Segoe UI Semibold"/>
              </a:rPr>
              <a:t> </a:t>
            </a:r>
            <a:r>
              <a:rPr sz="2400" b="1" spc="-45" dirty="0">
                <a:solidFill>
                  <a:srgbClr val="3B3B41"/>
                </a:solidFill>
                <a:latin typeface="Segoe UI Semibold"/>
                <a:cs typeface="Segoe UI Semibold"/>
              </a:rPr>
              <a:t>amount</a:t>
            </a:r>
            <a:r>
              <a:rPr sz="2400" b="1" spc="-95" dirty="0">
                <a:solidFill>
                  <a:srgbClr val="3B3B41"/>
                </a:solidFill>
                <a:latin typeface="Segoe UI Semibold"/>
                <a:cs typeface="Segoe UI Semibold"/>
              </a:rPr>
              <a:t> </a:t>
            </a:r>
            <a:r>
              <a:rPr sz="2400" b="1" spc="-45" dirty="0">
                <a:solidFill>
                  <a:srgbClr val="3B3B41"/>
                </a:solidFill>
                <a:latin typeface="Segoe UI Semibold"/>
                <a:cs typeface="Segoe UI Semibold"/>
              </a:rPr>
              <a:t>of</a:t>
            </a:r>
            <a:r>
              <a:rPr sz="2400" b="1" spc="-110" dirty="0">
                <a:solidFill>
                  <a:srgbClr val="3B3B41"/>
                </a:solidFill>
                <a:latin typeface="Segoe UI Semibold"/>
                <a:cs typeface="Segoe UI Semibold"/>
              </a:rPr>
              <a:t> </a:t>
            </a:r>
            <a:r>
              <a:rPr sz="2400" b="1" spc="-45" dirty="0">
                <a:solidFill>
                  <a:srgbClr val="3B3B41"/>
                </a:solidFill>
                <a:latin typeface="Segoe UI Semibold"/>
                <a:cs typeface="Segoe UI Semibold"/>
              </a:rPr>
              <a:t>access</a:t>
            </a:r>
            <a:r>
              <a:rPr sz="2400" b="1" spc="-100" dirty="0">
                <a:solidFill>
                  <a:srgbClr val="3B3B41"/>
                </a:solidFill>
                <a:latin typeface="Segoe UI Semibold"/>
                <a:cs typeface="Segoe UI Semibold"/>
              </a:rPr>
              <a:t> </a:t>
            </a:r>
            <a:r>
              <a:rPr sz="2400" b="1" spc="-35" dirty="0">
                <a:solidFill>
                  <a:srgbClr val="3B3B41"/>
                </a:solidFill>
                <a:latin typeface="Segoe UI Semibold"/>
                <a:cs typeface="Segoe UI Semibold"/>
              </a:rPr>
              <a:t>to</a:t>
            </a:r>
            <a:r>
              <a:rPr sz="2400" b="1" spc="-85" dirty="0">
                <a:solidFill>
                  <a:srgbClr val="3B3B41"/>
                </a:solidFill>
                <a:latin typeface="Segoe UI Semibold"/>
                <a:cs typeface="Segoe UI Semibold"/>
              </a:rPr>
              <a:t> </a:t>
            </a:r>
            <a:r>
              <a:rPr sz="2400" b="1" spc="-40" dirty="0">
                <a:solidFill>
                  <a:srgbClr val="3B3B41"/>
                </a:solidFill>
                <a:latin typeface="Segoe UI Semibold"/>
                <a:cs typeface="Segoe UI Semibold"/>
              </a:rPr>
              <a:t>users</a:t>
            </a:r>
            <a:r>
              <a:rPr sz="2400" b="1" spc="-100" dirty="0">
                <a:solidFill>
                  <a:srgbClr val="3B3B41"/>
                </a:solidFill>
                <a:latin typeface="Segoe UI Semibold"/>
                <a:cs typeface="Segoe UI Semibold"/>
              </a:rPr>
              <a:t> </a:t>
            </a:r>
            <a:r>
              <a:rPr sz="2400" b="1" spc="-45" dirty="0">
                <a:solidFill>
                  <a:srgbClr val="3B3B41"/>
                </a:solidFill>
                <a:latin typeface="Segoe UI Semibold"/>
                <a:cs typeface="Segoe UI Semibold"/>
              </a:rPr>
              <a:t>that</a:t>
            </a:r>
            <a:r>
              <a:rPr sz="2400" b="1" spc="-100" dirty="0">
                <a:solidFill>
                  <a:srgbClr val="3B3B41"/>
                </a:solidFill>
                <a:latin typeface="Segoe UI Semibold"/>
                <a:cs typeface="Segoe UI Semibold"/>
              </a:rPr>
              <a:t> </a:t>
            </a:r>
            <a:r>
              <a:rPr sz="2400" b="1" spc="-45" dirty="0">
                <a:solidFill>
                  <a:srgbClr val="3B3B41"/>
                </a:solidFill>
                <a:latin typeface="Segoe UI Semibold"/>
                <a:cs typeface="Segoe UI Semibold"/>
              </a:rPr>
              <a:t>they</a:t>
            </a:r>
            <a:r>
              <a:rPr sz="2400" b="1" spc="-90" dirty="0">
                <a:solidFill>
                  <a:srgbClr val="3B3B41"/>
                </a:solidFill>
                <a:latin typeface="Segoe UI Semibold"/>
                <a:cs typeface="Segoe UI Semibold"/>
              </a:rPr>
              <a:t> </a:t>
            </a:r>
            <a:r>
              <a:rPr sz="2400" b="1" spc="-40" dirty="0">
                <a:solidFill>
                  <a:srgbClr val="3B3B41"/>
                </a:solidFill>
                <a:latin typeface="Segoe UI Semibold"/>
                <a:cs typeface="Segoe UI Semibold"/>
              </a:rPr>
              <a:t>need</a:t>
            </a:r>
            <a:r>
              <a:rPr sz="2400" b="1" spc="-105" dirty="0">
                <a:solidFill>
                  <a:srgbClr val="3B3B41"/>
                </a:solidFill>
                <a:latin typeface="Segoe UI Semibold"/>
                <a:cs typeface="Segoe UI Semibold"/>
              </a:rPr>
              <a:t> </a:t>
            </a:r>
            <a:r>
              <a:rPr sz="2400" b="1" spc="-35" dirty="0">
                <a:solidFill>
                  <a:srgbClr val="3B3B41"/>
                </a:solidFill>
                <a:latin typeface="Segoe UI Semibold"/>
                <a:cs typeface="Segoe UI Semibold"/>
              </a:rPr>
              <a:t>to</a:t>
            </a:r>
            <a:r>
              <a:rPr sz="2400" b="1" spc="-90" dirty="0">
                <a:solidFill>
                  <a:srgbClr val="3B3B41"/>
                </a:solidFill>
                <a:latin typeface="Segoe UI Semibold"/>
                <a:cs typeface="Segoe UI Semibold"/>
              </a:rPr>
              <a:t> </a:t>
            </a:r>
            <a:r>
              <a:rPr sz="2400" b="1" spc="-40" dirty="0">
                <a:solidFill>
                  <a:srgbClr val="3B3B41"/>
                </a:solidFill>
                <a:latin typeface="Segoe UI Semibold"/>
                <a:cs typeface="Segoe UI Semibold"/>
              </a:rPr>
              <a:t>perform  </a:t>
            </a:r>
            <a:r>
              <a:rPr sz="2400" b="1" spc="-45" dirty="0">
                <a:solidFill>
                  <a:srgbClr val="3B3B41"/>
                </a:solidFill>
                <a:latin typeface="Segoe UI Semibold"/>
                <a:cs typeface="Segoe UI Semibold"/>
              </a:rPr>
              <a:t>their</a:t>
            </a:r>
            <a:r>
              <a:rPr sz="2400" b="1" spc="-105" dirty="0">
                <a:solidFill>
                  <a:srgbClr val="3B3B41"/>
                </a:solidFill>
                <a:latin typeface="Segoe UI Semibold"/>
                <a:cs typeface="Segoe UI Semibold"/>
              </a:rPr>
              <a:t> </a:t>
            </a:r>
            <a:r>
              <a:rPr sz="2400" b="1" spc="-40" dirty="0">
                <a:solidFill>
                  <a:srgbClr val="3B3B41"/>
                </a:solidFill>
                <a:latin typeface="Segoe UI Semibold"/>
                <a:cs typeface="Segoe UI Semibold"/>
              </a:rPr>
              <a:t>jobs</a:t>
            </a:r>
            <a:endParaRPr sz="2400">
              <a:latin typeface="Segoe UI Semibold"/>
              <a:cs typeface="Segoe UI Semibold"/>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17042" y="259791"/>
            <a:ext cx="5384165" cy="452120"/>
          </a:xfrm>
          <a:prstGeom prst="rect">
            <a:avLst/>
          </a:prstGeom>
        </p:spPr>
        <p:txBody>
          <a:bodyPr vert="horz" wrap="square" lIns="0" tIns="12065" rIns="0" bIns="0" rtlCol="0">
            <a:spAutoFit/>
          </a:bodyPr>
          <a:lstStyle/>
          <a:p>
            <a:pPr marL="12700">
              <a:lnSpc>
                <a:spcPct val="100000"/>
              </a:lnSpc>
              <a:spcBef>
                <a:spcPts val="95"/>
              </a:spcBef>
            </a:pPr>
            <a:r>
              <a:rPr sz="2800" spc="-45" dirty="0">
                <a:solidFill>
                  <a:srgbClr val="0071C5"/>
                </a:solidFill>
              </a:rPr>
              <a:t>Choose </a:t>
            </a:r>
            <a:r>
              <a:rPr sz="2800" spc="-25" dirty="0">
                <a:solidFill>
                  <a:srgbClr val="0071C5"/>
                </a:solidFill>
              </a:rPr>
              <a:t>an </a:t>
            </a:r>
            <a:r>
              <a:rPr sz="2800" spc="-50" dirty="0">
                <a:solidFill>
                  <a:srgbClr val="0071C5"/>
                </a:solidFill>
              </a:rPr>
              <a:t>authorization</a:t>
            </a:r>
            <a:r>
              <a:rPr sz="2800" spc="-235" dirty="0">
                <a:solidFill>
                  <a:srgbClr val="0071C5"/>
                </a:solidFill>
              </a:rPr>
              <a:t> </a:t>
            </a:r>
            <a:r>
              <a:rPr sz="2800" spc="-55" dirty="0">
                <a:solidFill>
                  <a:srgbClr val="0071C5"/>
                </a:solidFill>
              </a:rPr>
              <a:t>approach</a:t>
            </a:r>
            <a:endParaRPr sz="2800"/>
          </a:p>
        </p:txBody>
      </p:sp>
      <p:sp>
        <p:nvSpPr>
          <p:cNvPr id="3" name="object 3"/>
          <p:cNvSpPr txBox="1"/>
          <p:nvPr/>
        </p:nvSpPr>
        <p:spPr>
          <a:xfrm>
            <a:off x="517042" y="1531645"/>
            <a:ext cx="11249660" cy="3334385"/>
          </a:xfrm>
          <a:prstGeom prst="rect">
            <a:avLst/>
          </a:prstGeom>
        </p:spPr>
        <p:txBody>
          <a:bodyPr vert="horz" wrap="square" lIns="0" tIns="16510" rIns="0" bIns="0" rtlCol="0">
            <a:spAutoFit/>
          </a:bodyPr>
          <a:lstStyle/>
          <a:p>
            <a:pPr marL="12700">
              <a:lnSpc>
                <a:spcPts val="2940"/>
              </a:lnSpc>
              <a:spcBef>
                <a:spcPts val="130"/>
              </a:spcBef>
            </a:pPr>
            <a:r>
              <a:rPr sz="2400" b="1" spc="-55" dirty="0">
                <a:solidFill>
                  <a:srgbClr val="3B3B41"/>
                </a:solidFill>
                <a:latin typeface="Segoe UI Semibold"/>
                <a:cs typeface="Segoe UI Semibold"/>
              </a:rPr>
              <a:t>Roles</a:t>
            </a:r>
            <a:r>
              <a:rPr sz="2400" b="1" spc="-100" dirty="0">
                <a:solidFill>
                  <a:srgbClr val="3B3B41"/>
                </a:solidFill>
                <a:latin typeface="Segoe UI Semibold"/>
                <a:cs typeface="Segoe UI Semibold"/>
              </a:rPr>
              <a:t> </a:t>
            </a:r>
            <a:r>
              <a:rPr sz="2400" b="1" spc="-45" dirty="0">
                <a:solidFill>
                  <a:srgbClr val="3B3B41"/>
                </a:solidFill>
                <a:latin typeface="Segoe UI Semibold"/>
                <a:cs typeface="Segoe UI Semibold"/>
              </a:rPr>
              <a:t>are</a:t>
            </a:r>
            <a:r>
              <a:rPr sz="2400" b="1" spc="-90" dirty="0">
                <a:solidFill>
                  <a:srgbClr val="3B3B41"/>
                </a:solidFill>
                <a:latin typeface="Segoe UI Semibold"/>
                <a:cs typeface="Segoe UI Semibold"/>
              </a:rPr>
              <a:t> </a:t>
            </a:r>
            <a:r>
              <a:rPr sz="2400" b="1" spc="-50" dirty="0">
                <a:solidFill>
                  <a:srgbClr val="3B3B41"/>
                </a:solidFill>
                <a:latin typeface="Segoe UI Semibold"/>
                <a:cs typeface="Segoe UI Semibold"/>
              </a:rPr>
              <a:t>exposed</a:t>
            </a:r>
            <a:r>
              <a:rPr sz="2400" b="1" spc="-90" dirty="0">
                <a:solidFill>
                  <a:srgbClr val="3B3B41"/>
                </a:solidFill>
                <a:latin typeface="Segoe UI Semibold"/>
                <a:cs typeface="Segoe UI Semibold"/>
              </a:rPr>
              <a:t> </a:t>
            </a:r>
            <a:r>
              <a:rPr sz="2400" b="1" spc="-35" dirty="0">
                <a:solidFill>
                  <a:srgbClr val="3B3B41"/>
                </a:solidFill>
                <a:latin typeface="Segoe UI Semibold"/>
                <a:cs typeface="Segoe UI Semibold"/>
              </a:rPr>
              <a:t>to</a:t>
            </a:r>
            <a:r>
              <a:rPr sz="2400" b="1" spc="-105" dirty="0">
                <a:solidFill>
                  <a:srgbClr val="3B3B41"/>
                </a:solidFill>
                <a:latin typeface="Segoe UI Semibold"/>
                <a:cs typeface="Segoe UI Semibold"/>
              </a:rPr>
              <a:t> </a:t>
            </a:r>
            <a:r>
              <a:rPr sz="2400" b="1" spc="-40" dirty="0">
                <a:solidFill>
                  <a:srgbClr val="3B3B41"/>
                </a:solidFill>
                <a:latin typeface="Segoe UI Semibold"/>
                <a:cs typeface="Segoe UI Semibold"/>
              </a:rPr>
              <a:t>the</a:t>
            </a:r>
            <a:r>
              <a:rPr sz="2400" b="1" spc="-100" dirty="0">
                <a:solidFill>
                  <a:srgbClr val="3B3B41"/>
                </a:solidFill>
                <a:latin typeface="Segoe UI Semibold"/>
                <a:cs typeface="Segoe UI Semibold"/>
              </a:rPr>
              <a:t> </a:t>
            </a:r>
            <a:r>
              <a:rPr sz="2400" b="1" spc="-50" dirty="0">
                <a:solidFill>
                  <a:srgbClr val="3B3B41"/>
                </a:solidFill>
                <a:latin typeface="Segoe UI Semibold"/>
                <a:cs typeface="Segoe UI Semibold"/>
              </a:rPr>
              <a:t>developer</a:t>
            </a:r>
            <a:r>
              <a:rPr sz="2400" b="1" spc="-80" dirty="0">
                <a:solidFill>
                  <a:srgbClr val="3B3B41"/>
                </a:solidFill>
                <a:latin typeface="Segoe UI Semibold"/>
                <a:cs typeface="Segoe UI Semibold"/>
              </a:rPr>
              <a:t> </a:t>
            </a:r>
            <a:r>
              <a:rPr sz="2400" b="1" spc="-50" dirty="0">
                <a:solidFill>
                  <a:srgbClr val="3B3B41"/>
                </a:solidFill>
                <a:latin typeface="Segoe UI Semibold"/>
                <a:cs typeface="Segoe UI Semibold"/>
              </a:rPr>
              <a:t>through</a:t>
            </a:r>
            <a:r>
              <a:rPr sz="2400" b="1" spc="-105" dirty="0">
                <a:solidFill>
                  <a:srgbClr val="3B3B41"/>
                </a:solidFill>
                <a:latin typeface="Segoe UI Semibold"/>
                <a:cs typeface="Segoe UI Semibold"/>
              </a:rPr>
              <a:t> </a:t>
            </a:r>
            <a:r>
              <a:rPr sz="2400" b="1" spc="-40" dirty="0">
                <a:solidFill>
                  <a:srgbClr val="3B3B41"/>
                </a:solidFill>
                <a:latin typeface="Segoe UI Semibold"/>
                <a:cs typeface="Segoe UI Semibold"/>
              </a:rPr>
              <a:t>the</a:t>
            </a:r>
            <a:r>
              <a:rPr sz="2400" b="1" spc="-85" dirty="0">
                <a:solidFill>
                  <a:srgbClr val="3B3B41"/>
                </a:solidFill>
                <a:latin typeface="Segoe UI Semibold"/>
                <a:cs typeface="Segoe UI Semibold"/>
              </a:rPr>
              <a:t> </a:t>
            </a:r>
            <a:r>
              <a:rPr sz="2500" b="1" i="1" spc="-95" dirty="0">
                <a:solidFill>
                  <a:srgbClr val="3B3B41"/>
                </a:solidFill>
                <a:latin typeface="Segoe UI Semibold"/>
                <a:cs typeface="Segoe UI Semibold"/>
              </a:rPr>
              <a:t>IsInRole</a:t>
            </a:r>
            <a:r>
              <a:rPr sz="2500" b="1" i="1" spc="-195" dirty="0">
                <a:solidFill>
                  <a:srgbClr val="3B3B41"/>
                </a:solidFill>
                <a:latin typeface="Segoe UI Semibold"/>
                <a:cs typeface="Segoe UI Semibold"/>
              </a:rPr>
              <a:t> </a:t>
            </a:r>
            <a:r>
              <a:rPr sz="2400" b="1" spc="-45" dirty="0">
                <a:solidFill>
                  <a:srgbClr val="3B3B41"/>
                </a:solidFill>
                <a:latin typeface="Segoe UI Semibold"/>
                <a:cs typeface="Segoe UI Semibold"/>
              </a:rPr>
              <a:t>method</a:t>
            </a:r>
            <a:r>
              <a:rPr sz="2400" b="1" spc="-90" dirty="0">
                <a:solidFill>
                  <a:srgbClr val="3B3B41"/>
                </a:solidFill>
                <a:latin typeface="Segoe UI Semibold"/>
                <a:cs typeface="Segoe UI Semibold"/>
              </a:rPr>
              <a:t> </a:t>
            </a:r>
            <a:r>
              <a:rPr sz="2400" b="1" spc="-30" dirty="0">
                <a:solidFill>
                  <a:srgbClr val="3B3B41"/>
                </a:solidFill>
                <a:latin typeface="Segoe UI Semibold"/>
                <a:cs typeface="Segoe UI Semibold"/>
              </a:rPr>
              <a:t>on</a:t>
            </a:r>
            <a:r>
              <a:rPr sz="2400" b="1" spc="-90" dirty="0">
                <a:solidFill>
                  <a:srgbClr val="3B3B41"/>
                </a:solidFill>
                <a:latin typeface="Segoe UI Semibold"/>
                <a:cs typeface="Segoe UI Semibold"/>
              </a:rPr>
              <a:t> </a:t>
            </a:r>
            <a:r>
              <a:rPr sz="2400" b="1" spc="-40" dirty="0">
                <a:solidFill>
                  <a:srgbClr val="3B3B41"/>
                </a:solidFill>
                <a:latin typeface="Segoe UI Semibold"/>
                <a:cs typeface="Segoe UI Semibold"/>
              </a:rPr>
              <a:t>the</a:t>
            </a:r>
            <a:endParaRPr sz="2400">
              <a:latin typeface="Segoe UI Semibold"/>
              <a:cs typeface="Segoe UI Semibold"/>
            </a:endParaRPr>
          </a:p>
          <a:p>
            <a:pPr marL="12700">
              <a:lnSpc>
                <a:spcPts val="2940"/>
              </a:lnSpc>
            </a:pPr>
            <a:r>
              <a:rPr sz="2500" b="1" i="1" spc="-105" dirty="0">
                <a:solidFill>
                  <a:srgbClr val="3B3B41"/>
                </a:solidFill>
                <a:latin typeface="Segoe UI Semibold"/>
                <a:cs typeface="Segoe UI Semibold"/>
              </a:rPr>
              <a:t>ClaimsPrincipal</a:t>
            </a:r>
            <a:r>
              <a:rPr sz="2500" b="1" i="1" spc="-80" dirty="0">
                <a:solidFill>
                  <a:srgbClr val="3B3B41"/>
                </a:solidFill>
                <a:latin typeface="Segoe UI Semibold"/>
                <a:cs typeface="Segoe UI Semibold"/>
              </a:rPr>
              <a:t> </a:t>
            </a:r>
            <a:r>
              <a:rPr sz="2400" b="1" spc="-45" dirty="0">
                <a:solidFill>
                  <a:srgbClr val="3B3B41"/>
                </a:solidFill>
                <a:latin typeface="Segoe UI Semibold"/>
                <a:cs typeface="Segoe UI Semibold"/>
              </a:rPr>
              <a:t>class.</a:t>
            </a:r>
            <a:endParaRPr sz="2400">
              <a:latin typeface="Segoe UI Semibold"/>
              <a:cs typeface="Segoe UI Semibold"/>
            </a:endParaRPr>
          </a:p>
          <a:p>
            <a:pPr marL="12700" marR="5080">
              <a:lnSpc>
                <a:spcPct val="100000"/>
              </a:lnSpc>
              <a:spcBef>
                <a:spcPts val="2860"/>
              </a:spcBef>
            </a:pPr>
            <a:r>
              <a:rPr sz="2400" b="1" spc="-60" dirty="0">
                <a:solidFill>
                  <a:srgbClr val="3B3B41"/>
                </a:solidFill>
                <a:latin typeface="Segoe UI Semibold"/>
                <a:cs typeface="Segoe UI Semibold"/>
              </a:rPr>
              <a:t>Role-based </a:t>
            </a:r>
            <a:r>
              <a:rPr sz="2400" b="1" spc="-50" dirty="0">
                <a:solidFill>
                  <a:srgbClr val="3B3B41"/>
                </a:solidFill>
                <a:latin typeface="Segoe UI Semibold"/>
                <a:cs typeface="Segoe UI Semibold"/>
              </a:rPr>
              <a:t>authorization </a:t>
            </a:r>
            <a:r>
              <a:rPr sz="2400" b="1" spc="-45" dirty="0">
                <a:solidFill>
                  <a:srgbClr val="3B3B41"/>
                </a:solidFill>
                <a:latin typeface="Segoe UI Semibold"/>
                <a:cs typeface="Segoe UI Semibold"/>
              </a:rPr>
              <a:t>checks are </a:t>
            </a:r>
            <a:r>
              <a:rPr sz="2400" b="1" spc="-55" dirty="0">
                <a:solidFill>
                  <a:srgbClr val="3B3B41"/>
                </a:solidFill>
                <a:latin typeface="Segoe UI Semibold"/>
                <a:cs typeface="Segoe UI Semibold"/>
              </a:rPr>
              <a:t>declarative—the </a:t>
            </a:r>
            <a:r>
              <a:rPr sz="2400" b="1" spc="-50" dirty="0">
                <a:solidFill>
                  <a:srgbClr val="3B3B41"/>
                </a:solidFill>
                <a:latin typeface="Segoe UI Semibold"/>
                <a:cs typeface="Segoe UI Semibold"/>
              </a:rPr>
              <a:t>developer </a:t>
            </a:r>
            <a:r>
              <a:rPr sz="2400" b="1" spc="-40" dirty="0">
                <a:solidFill>
                  <a:srgbClr val="3B3B41"/>
                </a:solidFill>
                <a:latin typeface="Segoe UI Semibold"/>
                <a:cs typeface="Segoe UI Semibold"/>
              </a:rPr>
              <a:t>embeds them</a:t>
            </a:r>
            <a:r>
              <a:rPr sz="2400" b="1" spc="-365" dirty="0">
                <a:solidFill>
                  <a:srgbClr val="3B3B41"/>
                </a:solidFill>
                <a:latin typeface="Segoe UI Semibold"/>
                <a:cs typeface="Segoe UI Semibold"/>
              </a:rPr>
              <a:t> </a:t>
            </a:r>
            <a:r>
              <a:rPr sz="2400" b="1" spc="-45" dirty="0">
                <a:solidFill>
                  <a:srgbClr val="3B3B41"/>
                </a:solidFill>
                <a:latin typeface="Segoe UI Semibold"/>
                <a:cs typeface="Segoe UI Semibold"/>
              </a:rPr>
              <a:t>within  their code, against </a:t>
            </a:r>
            <a:r>
              <a:rPr sz="2400" b="1" dirty="0">
                <a:solidFill>
                  <a:srgbClr val="3B3B41"/>
                </a:solidFill>
                <a:latin typeface="Segoe UI Semibold"/>
                <a:cs typeface="Segoe UI Semibold"/>
              </a:rPr>
              <a:t>a </a:t>
            </a:r>
            <a:r>
              <a:rPr sz="2400" b="1" spc="-50" dirty="0">
                <a:solidFill>
                  <a:srgbClr val="3B3B41"/>
                </a:solidFill>
                <a:latin typeface="Segoe UI Semibold"/>
                <a:cs typeface="Segoe UI Semibold"/>
              </a:rPr>
              <a:t>controller </a:t>
            </a:r>
            <a:r>
              <a:rPr sz="2400" b="1" spc="-30" dirty="0">
                <a:solidFill>
                  <a:srgbClr val="3B3B41"/>
                </a:solidFill>
                <a:latin typeface="Segoe UI Semibold"/>
                <a:cs typeface="Segoe UI Semibold"/>
              </a:rPr>
              <a:t>or an </a:t>
            </a:r>
            <a:r>
              <a:rPr sz="2400" b="1" spc="-45" dirty="0">
                <a:solidFill>
                  <a:srgbClr val="3B3B41"/>
                </a:solidFill>
                <a:latin typeface="Segoe UI Semibold"/>
                <a:cs typeface="Segoe UI Semibold"/>
              </a:rPr>
              <a:t>action </a:t>
            </a:r>
            <a:r>
              <a:rPr sz="2400" b="1" spc="-50" dirty="0">
                <a:solidFill>
                  <a:srgbClr val="3B3B41"/>
                </a:solidFill>
                <a:latin typeface="Segoe UI Semibold"/>
                <a:cs typeface="Segoe UI Semibold"/>
              </a:rPr>
              <a:t>within </a:t>
            </a:r>
            <a:r>
              <a:rPr sz="2400" b="1" dirty="0">
                <a:solidFill>
                  <a:srgbClr val="3B3B41"/>
                </a:solidFill>
                <a:latin typeface="Segoe UI Semibold"/>
                <a:cs typeface="Segoe UI Semibold"/>
              </a:rPr>
              <a:t>a </a:t>
            </a:r>
            <a:r>
              <a:rPr sz="2400" b="1" spc="-70" dirty="0">
                <a:solidFill>
                  <a:srgbClr val="3B3B41"/>
                </a:solidFill>
                <a:latin typeface="Segoe UI Semibold"/>
                <a:cs typeface="Segoe UI Semibold"/>
              </a:rPr>
              <a:t>controller, </a:t>
            </a:r>
            <a:r>
              <a:rPr sz="2400" b="1" spc="-45" dirty="0">
                <a:solidFill>
                  <a:srgbClr val="3B3B41"/>
                </a:solidFill>
                <a:latin typeface="Segoe UI Semibold"/>
                <a:cs typeface="Segoe UI Semibold"/>
              </a:rPr>
              <a:t>specifying </a:t>
            </a:r>
            <a:r>
              <a:rPr sz="2400" b="1" spc="-50" dirty="0">
                <a:solidFill>
                  <a:srgbClr val="3B3B41"/>
                </a:solidFill>
                <a:latin typeface="Segoe UI Semibold"/>
                <a:cs typeface="Segoe UI Semibold"/>
              </a:rPr>
              <a:t>roles </a:t>
            </a:r>
            <a:r>
              <a:rPr sz="2400" b="1" spc="-45" dirty="0">
                <a:solidFill>
                  <a:srgbClr val="3B3B41"/>
                </a:solidFill>
                <a:latin typeface="Segoe UI Semibold"/>
                <a:cs typeface="Segoe UI Semibold"/>
              </a:rPr>
              <a:t>that  </a:t>
            </a:r>
            <a:r>
              <a:rPr sz="2400" b="1" spc="-40" dirty="0">
                <a:solidFill>
                  <a:srgbClr val="3B3B41"/>
                </a:solidFill>
                <a:latin typeface="Segoe UI Semibold"/>
                <a:cs typeface="Segoe UI Semibold"/>
              </a:rPr>
              <a:t>the</a:t>
            </a:r>
            <a:r>
              <a:rPr sz="2400" b="1" spc="-100" dirty="0">
                <a:solidFill>
                  <a:srgbClr val="3B3B41"/>
                </a:solidFill>
                <a:latin typeface="Segoe UI Semibold"/>
                <a:cs typeface="Segoe UI Semibold"/>
              </a:rPr>
              <a:t> </a:t>
            </a:r>
            <a:r>
              <a:rPr sz="2400" b="1" spc="-50" dirty="0">
                <a:solidFill>
                  <a:srgbClr val="3B3B41"/>
                </a:solidFill>
                <a:latin typeface="Segoe UI Semibold"/>
                <a:cs typeface="Segoe UI Semibold"/>
              </a:rPr>
              <a:t>current</a:t>
            </a:r>
            <a:r>
              <a:rPr sz="2400" b="1" spc="-114" dirty="0">
                <a:solidFill>
                  <a:srgbClr val="3B3B41"/>
                </a:solidFill>
                <a:latin typeface="Segoe UI Semibold"/>
                <a:cs typeface="Segoe UI Semibold"/>
              </a:rPr>
              <a:t> </a:t>
            </a:r>
            <a:r>
              <a:rPr sz="2400" b="1" spc="-40" dirty="0">
                <a:solidFill>
                  <a:srgbClr val="3B3B41"/>
                </a:solidFill>
                <a:latin typeface="Segoe UI Semibold"/>
                <a:cs typeface="Segoe UI Semibold"/>
              </a:rPr>
              <a:t>user</a:t>
            </a:r>
            <a:r>
              <a:rPr sz="2400" b="1" spc="-110" dirty="0">
                <a:solidFill>
                  <a:srgbClr val="3B3B41"/>
                </a:solidFill>
                <a:latin typeface="Segoe UI Semibold"/>
                <a:cs typeface="Segoe UI Semibold"/>
              </a:rPr>
              <a:t> </a:t>
            </a:r>
            <a:r>
              <a:rPr sz="2400" b="1" spc="-40" dirty="0">
                <a:solidFill>
                  <a:srgbClr val="3B3B41"/>
                </a:solidFill>
                <a:latin typeface="Segoe UI Semibold"/>
                <a:cs typeface="Segoe UI Semibold"/>
              </a:rPr>
              <a:t>must</a:t>
            </a:r>
            <a:r>
              <a:rPr sz="2400" b="1" spc="-100" dirty="0">
                <a:solidFill>
                  <a:srgbClr val="3B3B41"/>
                </a:solidFill>
                <a:latin typeface="Segoe UI Semibold"/>
                <a:cs typeface="Segoe UI Semibold"/>
              </a:rPr>
              <a:t> </a:t>
            </a:r>
            <a:r>
              <a:rPr sz="2400" b="1" spc="-25" dirty="0">
                <a:solidFill>
                  <a:srgbClr val="3B3B41"/>
                </a:solidFill>
                <a:latin typeface="Segoe UI Semibold"/>
                <a:cs typeface="Segoe UI Semibold"/>
              </a:rPr>
              <a:t>be</a:t>
            </a:r>
            <a:r>
              <a:rPr sz="2400" b="1" spc="-100" dirty="0">
                <a:solidFill>
                  <a:srgbClr val="3B3B41"/>
                </a:solidFill>
                <a:latin typeface="Segoe UI Semibold"/>
                <a:cs typeface="Segoe UI Semibold"/>
              </a:rPr>
              <a:t> </a:t>
            </a:r>
            <a:r>
              <a:rPr sz="2400" b="1" dirty="0">
                <a:solidFill>
                  <a:srgbClr val="3B3B41"/>
                </a:solidFill>
                <a:latin typeface="Segoe UI Semibold"/>
                <a:cs typeface="Segoe UI Semibold"/>
              </a:rPr>
              <a:t>a</a:t>
            </a:r>
            <a:r>
              <a:rPr sz="2400" b="1" spc="-105" dirty="0">
                <a:solidFill>
                  <a:srgbClr val="3B3B41"/>
                </a:solidFill>
                <a:latin typeface="Segoe UI Semibold"/>
                <a:cs typeface="Segoe UI Semibold"/>
              </a:rPr>
              <a:t> </a:t>
            </a:r>
            <a:r>
              <a:rPr sz="2400" b="1" spc="-45" dirty="0">
                <a:solidFill>
                  <a:srgbClr val="3B3B41"/>
                </a:solidFill>
                <a:latin typeface="Segoe UI Semibold"/>
                <a:cs typeface="Segoe UI Semibold"/>
              </a:rPr>
              <a:t>member</a:t>
            </a:r>
            <a:r>
              <a:rPr sz="2400" b="1" spc="-110" dirty="0">
                <a:solidFill>
                  <a:srgbClr val="3B3B41"/>
                </a:solidFill>
                <a:latin typeface="Segoe UI Semibold"/>
                <a:cs typeface="Segoe UI Semibold"/>
              </a:rPr>
              <a:t> </a:t>
            </a:r>
            <a:r>
              <a:rPr sz="2400" b="1" spc="-45" dirty="0">
                <a:solidFill>
                  <a:srgbClr val="3B3B41"/>
                </a:solidFill>
                <a:latin typeface="Segoe UI Semibold"/>
                <a:cs typeface="Segoe UI Semibold"/>
              </a:rPr>
              <a:t>of</a:t>
            </a:r>
            <a:r>
              <a:rPr sz="2400" b="1" spc="-95" dirty="0">
                <a:solidFill>
                  <a:srgbClr val="3B3B41"/>
                </a:solidFill>
                <a:latin typeface="Segoe UI Semibold"/>
                <a:cs typeface="Segoe UI Semibold"/>
              </a:rPr>
              <a:t> </a:t>
            </a:r>
            <a:r>
              <a:rPr sz="2400" b="1" spc="-35" dirty="0">
                <a:solidFill>
                  <a:srgbClr val="3B3B41"/>
                </a:solidFill>
                <a:latin typeface="Segoe UI Semibold"/>
                <a:cs typeface="Segoe UI Semibold"/>
              </a:rPr>
              <a:t>to</a:t>
            </a:r>
            <a:r>
              <a:rPr sz="2400" b="1" spc="-105" dirty="0">
                <a:solidFill>
                  <a:srgbClr val="3B3B41"/>
                </a:solidFill>
                <a:latin typeface="Segoe UI Semibold"/>
                <a:cs typeface="Segoe UI Semibold"/>
              </a:rPr>
              <a:t> </a:t>
            </a:r>
            <a:r>
              <a:rPr sz="2400" b="1" spc="-45" dirty="0">
                <a:solidFill>
                  <a:srgbClr val="3B3B41"/>
                </a:solidFill>
                <a:latin typeface="Segoe UI Semibold"/>
                <a:cs typeface="Segoe UI Semibold"/>
              </a:rPr>
              <a:t>access</a:t>
            </a:r>
            <a:r>
              <a:rPr sz="2400" b="1" spc="-100" dirty="0">
                <a:solidFill>
                  <a:srgbClr val="3B3B41"/>
                </a:solidFill>
                <a:latin typeface="Segoe UI Semibold"/>
                <a:cs typeface="Segoe UI Semibold"/>
              </a:rPr>
              <a:t> </a:t>
            </a:r>
            <a:r>
              <a:rPr sz="2400" b="1" spc="-40" dirty="0">
                <a:solidFill>
                  <a:srgbClr val="3B3B41"/>
                </a:solidFill>
                <a:latin typeface="Segoe UI Semibold"/>
                <a:cs typeface="Segoe UI Semibold"/>
              </a:rPr>
              <a:t>the</a:t>
            </a:r>
            <a:r>
              <a:rPr sz="2400" b="1" spc="-100" dirty="0">
                <a:solidFill>
                  <a:srgbClr val="3B3B41"/>
                </a:solidFill>
                <a:latin typeface="Segoe UI Semibold"/>
                <a:cs typeface="Segoe UI Semibold"/>
              </a:rPr>
              <a:t> </a:t>
            </a:r>
            <a:r>
              <a:rPr sz="2400" b="1" spc="-50" dirty="0">
                <a:solidFill>
                  <a:srgbClr val="3B3B41"/>
                </a:solidFill>
                <a:latin typeface="Segoe UI Semibold"/>
                <a:cs typeface="Segoe UI Semibold"/>
              </a:rPr>
              <a:t>requested</a:t>
            </a:r>
            <a:r>
              <a:rPr sz="2400" b="1" spc="-105" dirty="0">
                <a:solidFill>
                  <a:srgbClr val="3B3B41"/>
                </a:solidFill>
                <a:latin typeface="Segoe UI Semibold"/>
                <a:cs typeface="Segoe UI Semibold"/>
              </a:rPr>
              <a:t> </a:t>
            </a:r>
            <a:r>
              <a:rPr sz="2400" b="1" spc="-55" dirty="0">
                <a:solidFill>
                  <a:srgbClr val="3B3B41"/>
                </a:solidFill>
                <a:latin typeface="Segoe UI Semibold"/>
                <a:cs typeface="Segoe UI Semibold"/>
              </a:rPr>
              <a:t>resource.</a:t>
            </a:r>
            <a:endParaRPr sz="2400">
              <a:latin typeface="Segoe UI Semibold"/>
              <a:cs typeface="Segoe UI Semibold"/>
            </a:endParaRPr>
          </a:p>
          <a:p>
            <a:pPr>
              <a:lnSpc>
                <a:spcPct val="100000"/>
              </a:lnSpc>
              <a:spcBef>
                <a:spcPts val="10"/>
              </a:spcBef>
            </a:pPr>
            <a:endParaRPr sz="2500">
              <a:latin typeface="Times New Roman"/>
              <a:cs typeface="Times New Roman"/>
            </a:endParaRPr>
          </a:p>
          <a:p>
            <a:pPr marL="12700" marR="1732914">
              <a:lnSpc>
                <a:spcPct val="100000"/>
              </a:lnSpc>
            </a:pPr>
            <a:r>
              <a:rPr sz="2400" b="1" spc="-110" dirty="0">
                <a:solidFill>
                  <a:srgbClr val="3B3B41"/>
                </a:solidFill>
                <a:latin typeface="Segoe UI Semibold"/>
                <a:cs typeface="Segoe UI Semibold"/>
              </a:rPr>
              <a:t>You </a:t>
            </a:r>
            <a:r>
              <a:rPr sz="2400" b="1" spc="-35" dirty="0">
                <a:solidFill>
                  <a:srgbClr val="3B3B41"/>
                </a:solidFill>
                <a:latin typeface="Segoe UI Semibold"/>
                <a:cs typeface="Segoe UI Semibold"/>
              </a:rPr>
              <a:t>can mix and </a:t>
            </a:r>
            <a:r>
              <a:rPr sz="2400" b="1" spc="-50" dirty="0">
                <a:solidFill>
                  <a:srgbClr val="3B3B41"/>
                </a:solidFill>
                <a:latin typeface="Segoe UI Semibold"/>
                <a:cs typeface="Segoe UI Semibold"/>
              </a:rPr>
              <a:t>match </a:t>
            </a:r>
            <a:r>
              <a:rPr sz="2400" b="1" spc="-40" dirty="0">
                <a:solidFill>
                  <a:srgbClr val="3B3B41"/>
                </a:solidFill>
                <a:latin typeface="Segoe UI Semibold"/>
                <a:cs typeface="Segoe UI Semibold"/>
              </a:rPr>
              <a:t>both </a:t>
            </a:r>
            <a:r>
              <a:rPr sz="2400" b="1" spc="-55" dirty="0">
                <a:solidFill>
                  <a:srgbClr val="3B3B41"/>
                </a:solidFill>
                <a:latin typeface="Segoe UI Semibold"/>
                <a:cs typeface="Segoe UI Semibold"/>
              </a:rPr>
              <a:t>claims-based </a:t>
            </a:r>
            <a:r>
              <a:rPr sz="2400" b="1" spc="-50" dirty="0">
                <a:solidFill>
                  <a:srgbClr val="3B3B41"/>
                </a:solidFill>
                <a:latin typeface="Segoe UI Semibold"/>
                <a:cs typeface="Segoe UI Semibold"/>
              </a:rPr>
              <a:t>authorization </a:t>
            </a:r>
            <a:r>
              <a:rPr sz="2400" b="1" spc="-35" dirty="0">
                <a:solidFill>
                  <a:srgbClr val="3B3B41"/>
                </a:solidFill>
                <a:latin typeface="Segoe UI Semibold"/>
                <a:cs typeface="Segoe UI Semibold"/>
              </a:rPr>
              <a:t>and</a:t>
            </a:r>
            <a:r>
              <a:rPr sz="2400" b="1" spc="-475" dirty="0">
                <a:solidFill>
                  <a:srgbClr val="3B3B41"/>
                </a:solidFill>
                <a:latin typeface="Segoe UI Semibold"/>
                <a:cs typeface="Segoe UI Semibold"/>
              </a:rPr>
              <a:t> </a:t>
            </a:r>
            <a:r>
              <a:rPr sz="2400" b="1" spc="-55" dirty="0">
                <a:solidFill>
                  <a:srgbClr val="3B3B41"/>
                </a:solidFill>
                <a:latin typeface="Segoe UI Semibold"/>
                <a:cs typeface="Segoe UI Semibold"/>
              </a:rPr>
              <a:t>role-based  </a:t>
            </a:r>
            <a:r>
              <a:rPr sz="2400" b="1" spc="-50" dirty="0">
                <a:solidFill>
                  <a:srgbClr val="3B3B41"/>
                </a:solidFill>
                <a:latin typeface="Segoe UI Semibold"/>
                <a:cs typeface="Segoe UI Semibold"/>
              </a:rPr>
              <a:t>authorization.</a:t>
            </a:r>
            <a:r>
              <a:rPr sz="2400" b="1" spc="-120" dirty="0">
                <a:solidFill>
                  <a:srgbClr val="3B3B41"/>
                </a:solidFill>
                <a:latin typeface="Segoe UI Semibold"/>
                <a:cs typeface="Segoe UI Semibold"/>
              </a:rPr>
              <a:t> </a:t>
            </a:r>
            <a:r>
              <a:rPr sz="2400" b="1" spc="-30" dirty="0">
                <a:solidFill>
                  <a:srgbClr val="3B3B41"/>
                </a:solidFill>
                <a:latin typeface="Segoe UI Semibold"/>
                <a:cs typeface="Segoe UI Semibold"/>
              </a:rPr>
              <a:t>Is</a:t>
            </a:r>
            <a:r>
              <a:rPr sz="2400" b="1" spc="-90" dirty="0">
                <a:solidFill>
                  <a:srgbClr val="3B3B41"/>
                </a:solidFill>
                <a:latin typeface="Segoe UI Semibold"/>
                <a:cs typeface="Segoe UI Semibold"/>
              </a:rPr>
              <a:t> </a:t>
            </a:r>
            <a:r>
              <a:rPr sz="2400" b="1" spc="-30" dirty="0">
                <a:solidFill>
                  <a:srgbClr val="3B3B41"/>
                </a:solidFill>
                <a:latin typeface="Segoe UI Semibold"/>
                <a:cs typeface="Segoe UI Semibold"/>
              </a:rPr>
              <a:t>it</a:t>
            </a:r>
            <a:r>
              <a:rPr sz="2400" b="1" spc="-114" dirty="0">
                <a:solidFill>
                  <a:srgbClr val="3B3B41"/>
                </a:solidFill>
                <a:latin typeface="Segoe UI Semibold"/>
                <a:cs typeface="Segoe UI Semibold"/>
              </a:rPr>
              <a:t> </a:t>
            </a:r>
            <a:r>
              <a:rPr sz="2400" b="1" spc="-45" dirty="0">
                <a:solidFill>
                  <a:srgbClr val="3B3B41"/>
                </a:solidFill>
                <a:latin typeface="Segoe UI Semibold"/>
                <a:cs typeface="Segoe UI Semibold"/>
              </a:rPr>
              <a:t>typical</a:t>
            </a:r>
            <a:r>
              <a:rPr sz="2400" b="1" spc="-114" dirty="0">
                <a:solidFill>
                  <a:srgbClr val="3B3B41"/>
                </a:solidFill>
                <a:latin typeface="Segoe UI Semibold"/>
                <a:cs typeface="Segoe UI Semibold"/>
              </a:rPr>
              <a:t> </a:t>
            </a:r>
            <a:r>
              <a:rPr sz="2400" b="1" spc="-35" dirty="0">
                <a:solidFill>
                  <a:srgbClr val="3B3B41"/>
                </a:solidFill>
                <a:latin typeface="Segoe UI Semibold"/>
                <a:cs typeface="Segoe UI Semibold"/>
              </a:rPr>
              <a:t>to</a:t>
            </a:r>
            <a:r>
              <a:rPr sz="2400" b="1" spc="-105" dirty="0">
                <a:solidFill>
                  <a:srgbClr val="3B3B41"/>
                </a:solidFill>
                <a:latin typeface="Segoe UI Semibold"/>
                <a:cs typeface="Segoe UI Semibold"/>
              </a:rPr>
              <a:t> </a:t>
            </a:r>
            <a:r>
              <a:rPr sz="2400" b="1" spc="-40" dirty="0">
                <a:solidFill>
                  <a:srgbClr val="3B3B41"/>
                </a:solidFill>
                <a:latin typeface="Segoe UI Semibold"/>
                <a:cs typeface="Segoe UI Semibold"/>
              </a:rPr>
              <a:t>see</a:t>
            </a:r>
            <a:r>
              <a:rPr sz="2400" b="1" spc="-90" dirty="0">
                <a:solidFill>
                  <a:srgbClr val="3B3B41"/>
                </a:solidFill>
                <a:latin typeface="Segoe UI Semibold"/>
                <a:cs typeface="Segoe UI Semibold"/>
              </a:rPr>
              <a:t> </a:t>
            </a:r>
            <a:r>
              <a:rPr sz="2400" b="1" spc="-40" dirty="0">
                <a:solidFill>
                  <a:srgbClr val="3B3B41"/>
                </a:solidFill>
                <a:latin typeface="Segoe UI Semibold"/>
                <a:cs typeface="Segoe UI Semibold"/>
              </a:rPr>
              <a:t>the</a:t>
            </a:r>
            <a:r>
              <a:rPr sz="2400" b="1" spc="-100" dirty="0">
                <a:solidFill>
                  <a:srgbClr val="3B3B41"/>
                </a:solidFill>
                <a:latin typeface="Segoe UI Semibold"/>
                <a:cs typeface="Segoe UI Semibold"/>
              </a:rPr>
              <a:t> </a:t>
            </a:r>
            <a:r>
              <a:rPr sz="2400" b="1" spc="-50" dirty="0">
                <a:solidFill>
                  <a:srgbClr val="3B3B41"/>
                </a:solidFill>
                <a:latin typeface="Segoe UI Semibold"/>
                <a:cs typeface="Segoe UI Semibold"/>
              </a:rPr>
              <a:t>role</a:t>
            </a:r>
            <a:r>
              <a:rPr sz="2400" b="1" spc="-90" dirty="0">
                <a:solidFill>
                  <a:srgbClr val="3B3B41"/>
                </a:solidFill>
                <a:latin typeface="Segoe UI Semibold"/>
                <a:cs typeface="Segoe UI Semibold"/>
              </a:rPr>
              <a:t> </a:t>
            </a:r>
            <a:r>
              <a:rPr sz="2400" b="1" spc="-45" dirty="0">
                <a:solidFill>
                  <a:srgbClr val="3B3B41"/>
                </a:solidFill>
                <a:latin typeface="Segoe UI Semibold"/>
                <a:cs typeface="Segoe UI Semibold"/>
              </a:rPr>
              <a:t>defined</a:t>
            </a:r>
            <a:r>
              <a:rPr sz="2400" b="1" spc="-114" dirty="0">
                <a:solidFill>
                  <a:srgbClr val="3B3B41"/>
                </a:solidFill>
                <a:latin typeface="Segoe UI Semibold"/>
                <a:cs typeface="Segoe UI Semibold"/>
              </a:rPr>
              <a:t> </a:t>
            </a:r>
            <a:r>
              <a:rPr sz="2400" b="1" spc="-30" dirty="0">
                <a:solidFill>
                  <a:srgbClr val="3B3B41"/>
                </a:solidFill>
                <a:latin typeface="Segoe UI Semibold"/>
                <a:cs typeface="Segoe UI Semibold"/>
              </a:rPr>
              <a:t>as</a:t>
            </a:r>
            <a:r>
              <a:rPr sz="2400" b="1" spc="-90" dirty="0">
                <a:solidFill>
                  <a:srgbClr val="3B3B41"/>
                </a:solidFill>
                <a:latin typeface="Segoe UI Semibold"/>
                <a:cs typeface="Segoe UI Semibold"/>
              </a:rPr>
              <a:t> </a:t>
            </a:r>
            <a:r>
              <a:rPr sz="2400" b="1" dirty="0">
                <a:solidFill>
                  <a:srgbClr val="3B3B41"/>
                </a:solidFill>
                <a:latin typeface="Segoe UI Semibold"/>
                <a:cs typeface="Segoe UI Semibold"/>
              </a:rPr>
              <a:t>a</a:t>
            </a:r>
            <a:r>
              <a:rPr sz="2400" b="1" spc="-105" dirty="0">
                <a:solidFill>
                  <a:srgbClr val="3B3B41"/>
                </a:solidFill>
                <a:latin typeface="Segoe UI Semibold"/>
                <a:cs typeface="Segoe UI Semibold"/>
              </a:rPr>
              <a:t> </a:t>
            </a:r>
            <a:r>
              <a:rPr sz="2400" b="1" spc="-45" dirty="0">
                <a:solidFill>
                  <a:srgbClr val="3B3B41"/>
                </a:solidFill>
                <a:latin typeface="Segoe UI Semibold"/>
                <a:cs typeface="Segoe UI Semibold"/>
              </a:rPr>
              <a:t>special</a:t>
            </a:r>
            <a:r>
              <a:rPr sz="2400" b="1" spc="-114" dirty="0">
                <a:solidFill>
                  <a:srgbClr val="3B3B41"/>
                </a:solidFill>
                <a:latin typeface="Segoe UI Semibold"/>
                <a:cs typeface="Segoe UI Semibold"/>
              </a:rPr>
              <a:t> </a:t>
            </a:r>
            <a:r>
              <a:rPr sz="2400" b="1" spc="-45" dirty="0">
                <a:solidFill>
                  <a:srgbClr val="3B3B41"/>
                </a:solidFill>
                <a:latin typeface="Segoe UI Semibold"/>
                <a:cs typeface="Segoe UI Semibold"/>
              </a:rPr>
              <a:t>claim.</a:t>
            </a:r>
            <a:endParaRPr sz="2400">
              <a:latin typeface="Segoe UI Semibold"/>
              <a:cs typeface="Segoe UI Semibold"/>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17042" y="259791"/>
            <a:ext cx="5384165" cy="452120"/>
          </a:xfrm>
          <a:prstGeom prst="rect">
            <a:avLst/>
          </a:prstGeom>
        </p:spPr>
        <p:txBody>
          <a:bodyPr vert="horz" wrap="square" lIns="0" tIns="12065" rIns="0" bIns="0" rtlCol="0">
            <a:spAutoFit/>
          </a:bodyPr>
          <a:lstStyle/>
          <a:p>
            <a:pPr marL="12700">
              <a:lnSpc>
                <a:spcPct val="100000"/>
              </a:lnSpc>
              <a:spcBef>
                <a:spcPts val="95"/>
              </a:spcBef>
            </a:pPr>
            <a:r>
              <a:rPr sz="2800" spc="-45" dirty="0">
                <a:solidFill>
                  <a:srgbClr val="0071C5"/>
                </a:solidFill>
              </a:rPr>
              <a:t>Choose </a:t>
            </a:r>
            <a:r>
              <a:rPr sz="2800" spc="-25" dirty="0">
                <a:solidFill>
                  <a:srgbClr val="0071C5"/>
                </a:solidFill>
              </a:rPr>
              <a:t>an </a:t>
            </a:r>
            <a:r>
              <a:rPr sz="2800" spc="-50" dirty="0">
                <a:solidFill>
                  <a:srgbClr val="0071C5"/>
                </a:solidFill>
              </a:rPr>
              <a:t>authorization</a:t>
            </a:r>
            <a:r>
              <a:rPr sz="2800" spc="-235" dirty="0">
                <a:solidFill>
                  <a:srgbClr val="0071C5"/>
                </a:solidFill>
              </a:rPr>
              <a:t> </a:t>
            </a:r>
            <a:r>
              <a:rPr sz="2800" spc="-55" dirty="0">
                <a:solidFill>
                  <a:srgbClr val="0071C5"/>
                </a:solidFill>
              </a:rPr>
              <a:t>approach</a:t>
            </a:r>
            <a:endParaRPr sz="2800"/>
          </a:p>
        </p:txBody>
      </p:sp>
      <p:sp>
        <p:nvSpPr>
          <p:cNvPr id="3" name="object 3"/>
          <p:cNvSpPr txBox="1"/>
          <p:nvPr/>
        </p:nvSpPr>
        <p:spPr>
          <a:xfrm>
            <a:off x="517042" y="1548129"/>
            <a:ext cx="11092180" cy="3321685"/>
          </a:xfrm>
          <a:prstGeom prst="rect">
            <a:avLst/>
          </a:prstGeom>
        </p:spPr>
        <p:txBody>
          <a:bodyPr vert="horz" wrap="square" lIns="0" tIns="12700" rIns="0" bIns="0" rtlCol="0">
            <a:spAutoFit/>
          </a:bodyPr>
          <a:lstStyle/>
          <a:p>
            <a:pPr marL="12700" marR="257810">
              <a:lnSpc>
                <a:spcPct val="100000"/>
              </a:lnSpc>
              <a:spcBef>
                <a:spcPts val="100"/>
              </a:spcBef>
            </a:pPr>
            <a:r>
              <a:rPr sz="2400" b="1" dirty="0">
                <a:solidFill>
                  <a:srgbClr val="3B3B41"/>
                </a:solidFill>
                <a:latin typeface="Segoe UI Semibold"/>
                <a:cs typeface="Segoe UI Semibold"/>
              </a:rPr>
              <a:t>A</a:t>
            </a:r>
            <a:r>
              <a:rPr sz="2400" b="1" spc="-90" dirty="0">
                <a:solidFill>
                  <a:srgbClr val="3B3B41"/>
                </a:solidFill>
                <a:latin typeface="Segoe UI Semibold"/>
                <a:cs typeface="Segoe UI Semibold"/>
              </a:rPr>
              <a:t> </a:t>
            </a:r>
            <a:r>
              <a:rPr sz="2400" b="1" spc="-50" dirty="0">
                <a:solidFill>
                  <a:srgbClr val="3B3B41"/>
                </a:solidFill>
                <a:latin typeface="Segoe UI Semibold"/>
                <a:cs typeface="Segoe UI Semibold"/>
              </a:rPr>
              <a:t>role</a:t>
            </a:r>
            <a:r>
              <a:rPr sz="2400" b="1" spc="-80" dirty="0">
                <a:solidFill>
                  <a:srgbClr val="3B3B41"/>
                </a:solidFill>
                <a:latin typeface="Segoe UI Semibold"/>
                <a:cs typeface="Segoe UI Semibold"/>
              </a:rPr>
              <a:t> </a:t>
            </a:r>
            <a:r>
              <a:rPr sz="2400" b="1" spc="-50" dirty="0">
                <a:solidFill>
                  <a:srgbClr val="3B3B41"/>
                </a:solidFill>
                <a:latin typeface="Segoe UI Semibold"/>
                <a:cs typeface="Segoe UI Semibold"/>
              </a:rPr>
              <a:t>assignment</a:t>
            </a:r>
            <a:r>
              <a:rPr sz="2400" b="1" spc="-105" dirty="0">
                <a:solidFill>
                  <a:srgbClr val="3B3B41"/>
                </a:solidFill>
                <a:latin typeface="Segoe UI Semibold"/>
                <a:cs typeface="Segoe UI Semibold"/>
              </a:rPr>
              <a:t> </a:t>
            </a:r>
            <a:r>
              <a:rPr sz="2400" b="1" spc="-50" dirty="0">
                <a:solidFill>
                  <a:srgbClr val="3B3B41"/>
                </a:solidFill>
                <a:latin typeface="Segoe UI Semibold"/>
                <a:cs typeface="Segoe UI Semibold"/>
              </a:rPr>
              <a:t>consists</a:t>
            </a:r>
            <a:r>
              <a:rPr sz="2400" b="1" spc="-90" dirty="0">
                <a:solidFill>
                  <a:srgbClr val="3B3B41"/>
                </a:solidFill>
                <a:latin typeface="Segoe UI Semibold"/>
                <a:cs typeface="Segoe UI Semibold"/>
              </a:rPr>
              <a:t> </a:t>
            </a:r>
            <a:r>
              <a:rPr sz="2400" b="1" spc="-45" dirty="0">
                <a:solidFill>
                  <a:srgbClr val="3B3B41"/>
                </a:solidFill>
                <a:latin typeface="Segoe UI Semibold"/>
                <a:cs typeface="Segoe UI Semibold"/>
              </a:rPr>
              <a:t>of</a:t>
            </a:r>
            <a:r>
              <a:rPr sz="2400" b="1" spc="-90" dirty="0">
                <a:solidFill>
                  <a:srgbClr val="3B3B41"/>
                </a:solidFill>
                <a:latin typeface="Segoe UI Semibold"/>
                <a:cs typeface="Segoe UI Semibold"/>
              </a:rPr>
              <a:t> </a:t>
            </a:r>
            <a:r>
              <a:rPr sz="2400" b="1" spc="-50" dirty="0">
                <a:solidFill>
                  <a:srgbClr val="3B3B41"/>
                </a:solidFill>
                <a:latin typeface="Segoe UI Semibold"/>
                <a:cs typeface="Segoe UI Semibold"/>
              </a:rPr>
              <a:t>three</a:t>
            </a:r>
            <a:r>
              <a:rPr sz="2400" b="1" spc="-80" dirty="0">
                <a:solidFill>
                  <a:srgbClr val="3B3B41"/>
                </a:solidFill>
                <a:latin typeface="Segoe UI Semibold"/>
                <a:cs typeface="Segoe UI Semibold"/>
              </a:rPr>
              <a:t> </a:t>
            </a:r>
            <a:r>
              <a:rPr sz="2400" b="1" spc="-50" dirty="0">
                <a:solidFill>
                  <a:srgbClr val="3B3B41"/>
                </a:solidFill>
                <a:latin typeface="Segoe UI Semibold"/>
                <a:cs typeface="Segoe UI Semibold"/>
              </a:rPr>
              <a:t>elements:</a:t>
            </a:r>
            <a:r>
              <a:rPr sz="2400" b="1" spc="-105" dirty="0">
                <a:solidFill>
                  <a:srgbClr val="3B3B41"/>
                </a:solidFill>
                <a:latin typeface="Segoe UI Semibold"/>
                <a:cs typeface="Segoe UI Semibold"/>
              </a:rPr>
              <a:t> </a:t>
            </a:r>
            <a:r>
              <a:rPr sz="2400" b="1" dirty="0">
                <a:solidFill>
                  <a:srgbClr val="3B3B41"/>
                </a:solidFill>
                <a:latin typeface="Segoe UI Semibold"/>
                <a:cs typeface="Segoe UI Semibold"/>
              </a:rPr>
              <a:t>a</a:t>
            </a:r>
            <a:r>
              <a:rPr sz="2400" b="1" spc="-95" dirty="0">
                <a:solidFill>
                  <a:srgbClr val="3B3B41"/>
                </a:solidFill>
                <a:latin typeface="Segoe UI Semibold"/>
                <a:cs typeface="Segoe UI Semibold"/>
              </a:rPr>
              <a:t> </a:t>
            </a:r>
            <a:r>
              <a:rPr sz="2400" b="1" spc="-50" dirty="0">
                <a:solidFill>
                  <a:srgbClr val="3B3B41"/>
                </a:solidFill>
                <a:latin typeface="Segoe UI Semibold"/>
                <a:cs typeface="Segoe UI Semibold"/>
              </a:rPr>
              <a:t>security</a:t>
            </a:r>
            <a:r>
              <a:rPr sz="2400" b="1" spc="-95" dirty="0">
                <a:solidFill>
                  <a:srgbClr val="3B3B41"/>
                </a:solidFill>
                <a:latin typeface="Segoe UI Semibold"/>
                <a:cs typeface="Segoe UI Semibold"/>
              </a:rPr>
              <a:t> </a:t>
            </a:r>
            <a:r>
              <a:rPr sz="2400" b="1" spc="-50" dirty="0">
                <a:solidFill>
                  <a:srgbClr val="3B3B41"/>
                </a:solidFill>
                <a:latin typeface="Segoe UI Semibold"/>
                <a:cs typeface="Segoe UI Semibold"/>
              </a:rPr>
              <a:t>principal,</a:t>
            </a:r>
            <a:r>
              <a:rPr sz="2400" b="1" spc="-125" dirty="0">
                <a:solidFill>
                  <a:srgbClr val="3B3B41"/>
                </a:solidFill>
                <a:latin typeface="Segoe UI Semibold"/>
                <a:cs typeface="Segoe UI Semibold"/>
              </a:rPr>
              <a:t> </a:t>
            </a:r>
            <a:r>
              <a:rPr sz="2400" b="1" dirty="0">
                <a:solidFill>
                  <a:srgbClr val="3B3B41"/>
                </a:solidFill>
                <a:latin typeface="Segoe UI Semibold"/>
                <a:cs typeface="Segoe UI Semibold"/>
              </a:rPr>
              <a:t>a</a:t>
            </a:r>
            <a:r>
              <a:rPr sz="2400" b="1" spc="-95" dirty="0">
                <a:solidFill>
                  <a:srgbClr val="3B3B41"/>
                </a:solidFill>
                <a:latin typeface="Segoe UI Semibold"/>
                <a:cs typeface="Segoe UI Semibold"/>
              </a:rPr>
              <a:t> </a:t>
            </a:r>
            <a:r>
              <a:rPr sz="2400" b="1" spc="-50" dirty="0">
                <a:solidFill>
                  <a:srgbClr val="3B3B41"/>
                </a:solidFill>
                <a:latin typeface="Segoe UI Semibold"/>
                <a:cs typeface="Segoe UI Semibold"/>
              </a:rPr>
              <a:t>role</a:t>
            </a:r>
            <a:r>
              <a:rPr sz="2400" b="1" spc="-80" dirty="0">
                <a:solidFill>
                  <a:srgbClr val="3B3B41"/>
                </a:solidFill>
                <a:latin typeface="Segoe UI Semibold"/>
                <a:cs typeface="Segoe UI Semibold"/>
              </a:rPr>
              <a:t> </a:t>
            </a:r>
            <a:r>
              <a:rPr sz="2400" b="1" spc="-50" dirty="0">
                <a:solidFill>
                  <a:srgbClr val="3B3B41"/>
                </a:solidFill>
                <a:latin typeface="Segoe UI Semibold"/>
                <a:cs typeface="Segoe UI Semibold"/>
              </a:rPr>
              <a:t>definition,  </a:t>
            </a:r>
            <a:r>
              <a:rPr sz="2400" b="1" spc="-35" dirty="0">
                <a:solidFill>
                  <a:srgbClr val="3B3B41"/>
                </a:solidFill>
                <a:latin typeface="Segoe UI Semibold"/>
                <a:cs typeface="Segoe UI Semibold"/>
              </a:rPr>
              <a:t>and </a:t>
            </a:r>
            <a:r>
              <a:rPr sz="2400" b="1" spc="-40" dirty="0">
                <a:solidFill>
                  <a:srgbClr val="3B3B41"/>
                </a:solidFill>
                <a:latin typeface="Segoe UI Semibold"/>
                <a:cs typeface="Segoe UI Semibold"/>
              </a:rPr>
              <a:t>the</a:t>
            </a:r>
            <a:r>
              <a:rPr sz="2400" b="1" spc="-165" dirty="0">
                <a:solidFill>
                  <a:srgbClr val="3B3B41"/>
                </a:solidFill>
                <a:latin typeface="Segoe UI Semibold"/>
                <a:cs typeface="Segoe UI Semibold"/>
              </a:rPr>
              <a:t> </a:t>
            </a:r>
            <a:r>
              <a:rPr sz="2400" b="1" spc="-45" dirty="0">
                <a:solidFill>
                  <a:srgbClr val="3B3B41"/>
                </a:solidFill>
                <a:latin typeface="Segoe UI Semibold"/>
                <a:cs typeface="Segoe UI Semibold"/>
              </a:rPr>
              <a:t>scope.</a:t>
            </a:r>
            <a:endParaRPr sz="2400">
              <a:latin typeface="Segoe UI Semibold"/>
              <a:cs typeface="Segoe UI Semibold"/>
            </a:endParaRPr>
          </a:p>
          <a:p>
            <a:pPr>
              <a:lnSpc>
                <a:spcPct val="100000"/>
              </a:lnSpc>
              <a:spcBef>
                <a:spcPts val="45"/>
              </a:spcBef>
            </a:pPr>
            <a:endParaRPr sz="2550">
              <a:latin typeface="Times New Roman"/>
              <a:cs typeface="Times New Roman"/>
            </a:endParaRPr>
          </a:p>
          <a:p>
            <a:pPr marL="12700" marR="5080">
              <a:lnSpc>
                <a:spcPts val="2880"/>
              </a:lnSpc>
            </a:pPr>
            <a:r>
              <a:rPr sz="2500" b="1" i="1" spc="-60" dirty="0">
                <a:solidFill>
                  <a:srgbClr val="3B3B41"/>
                </a:solidFill>
                <a:latin typeface="Segoe UI Semibold"/>
                <a:cs typeface="Segoe UI Semibold"/>
              </a:rPr>
              <a:t>A</a:t>
            </a:r>
            <a:r>
              <a:rPr sz="2500" b="1" i="1" spc="-135" dirty="0">
                <a:solidFill>
                  <a:srgbClr val="3B3B41"/>
                </a:solidFill>
                <a:latin typeface="Segoe UI Semibold"/>
                <a:cs typeface="Segoe UI Semibold"/>
              </a:rPr>
              <a:t> </a:t>
            </a:r>
            <a:r>
              <a:rPr sz="2400" b="1" i="1" spc="-50" dirty="0">
                <a:solidFill>
                  <a:srgbClr val="3B3B41"/>
                </a:solidFill>
                <a:latin typeface="Segoe UI Semibold"/>
                <a:cs typeface="Segoe UI Semibold"/>
              </a:rPr>
              <a:t>security</a:t>
            </a:r>
            <a:r>
              <a:rPr sz="2400" b="1" i="1" spc="-120" dirty="0">
                <a:solidFill>
                  <a:srgbClr val="3B3B41"/>
                </a:solidFill>
                <a:latin typeface="Segoe UI Semibold"/>
                <a:cs typeface="Segoe UI Semibold"/>
              </a:rPr>
              <a:t> </a:t>
            </a:r>
            <a:r>
              <a:rPr sz="2400" b="1" i="1" spc="-50" dirty="0">
                <a:solidFill>
                  <a:srgbClr val="3B3B41"/>
                </a:solidFill>
                <a:latin typeface="Segoe UI Semibold"/>
                <a:cs typeface="Segoe UI Semibold"/>
              </a:rPr>
              <a:t>principal</a:t>
            </a:r>
            <a:r>
              <a:rPr sz="2400" b="1" i="1" spc="-114" dirty="0">
                <a:solidFill>
                  <a:srgbClr val="3B3B41"/>
                </a:solidFill>
                <a:latin typeface="Segoe UI Semibold"/>
                <a:cs typeface="Segoe UI Semibold"/>
              </a:rPr>
              <a:t> </a:t>
            </a:r>
            <a:r>
              <a:rPr sz="2500" b="1" i="1" spc="-45" dirty="0">
                <a:solidFill>
                  <a:srgbClr val="3B3B41"/>
                </a:solidFill>
                <a:latin typeface="Segoe UI Semibold"/>
                <a:cs typeface="Segoe UI Semibold"/>
              </a:rPr>
              <a:t>is</a:t>
            </a:r>
            <a:r>
              <a:rPr sz="2500" b="1" i="1" spc="-160" dirty="0">
                <a:solidFill>
                  <a:srgbClr val="3B3B41"/>
                </a:solidFill>
                <a:latin typeface="Segoe UI Semibold"/>
                <a:cs typeface="Segoe UI Semibold"/>
              </a:rPr>
              <a:t> </a:t>
            </a:r>
            <a:r>
              <a:rPr sz="2500" b="1" i="1" spc="-85" dirty="0">
                <a:solidFill>
                  <a:srgbClr val="3B3B41"/>
                </a:solidFill>
                <a:latin typeface="Segoe UI Semibold"/>
                <a:cs typeface="Segoe UI Semibold"/>
              </a:rPr>
              <a:t>an</a:t>
            </a:r>
            <a:r>
              <a:rPr sz="2500" b="1" i="1" spc="-125" dirty="0">
                <a:solidFill>
                  <a:srgbClr val="3B3B41"/>
                </a:solidFill>
                <a:latin typeface="Segoe UI Semibold"/>
                <a:cs typeface="Segoe UI Semibold"/>
              </a:rPr>
              <a:t> </a:t>
            </a:r>
            <a:r>
              <a:rPr sz="2500" b="1" i="1" spc="-85" dirty="0">
                <a:solidFill>
                  <a:srgbClr val="3B3B41"/>
                </a:solidFill>
                <a:latin typeface="Segoe UI Semibold"/>
                <a:cs typeface="Segoe UI Semibold"/>
              </a:rPr>
              <a:t>object</a:t>
            </a:r>
            <a:r>
              <a:rPr sz="2500" b="1" i="1" spc="-160" dirty="0">
                <a:solidFill>
                  <a:srgbClr val="3B3B41"/>
                </a:solidFill>
                <a:latin typeface="Segoe UI Semibold"/>
                <a:cs typeface="Segoe UI Semibold"/>
              </a:rPr>
              <a:t> </a:t>
            </a:r>
            <a:r>
              <a:rPr sz="2500" b="1" i="1" spc="-80" dirty="0">
                <a:solidFill>
                  <a:srgbClr val="3B3B41"/>
                </a:solidFill>
                <a:latin typeface="Segoe UI Semibold"/>
                <a:cs typeface="Segoe UI Semibold"/>
              </a:rPr>
              <a:t>that</a:t>
            </a:r>
            <a:r>
              <a:rPr sz="2500" b="1" i="1" spc="-155" dirty="0">
                <a:solidFill>
                  <a:srgbClr val="3B3B41"/>
                </a:solidFill>
                <a:latin typeface="Segoe UI Semibold"/>
                <a:cs typeface="Segoe UI Semibold"/>
              </a:rPr>
              <a:t> </a:t>
            </a:r>
            <a:r>
              <a:rPr sz="2500" b="1" i="1" spc="-95" dirty="0">
                <a:solidFill>
                  <a:srgbClr val="3B3B41"/>
                </a:solidFill>
                <a:latin typeface="Segoe UI Semibold"/>
                <a:cs typeface="Segoe UI Semibold"/>
              </a:rPr>
              <a:t>represents</a:t>
            </a:r>
            <a:r>
              <a:rPr sz="2500" b="1" i="1" spc="-185" dirty="0">
                <a:solidFill>
                  <a:srgbClr val="3B3B41"/>
                </a:solidFill>
                <a:latin typeface="Segoe UI Semibold"/>
                <a:cs typeface="Segoe UI Semibold"/>
              </a:rPr>
              <a:t> </a:t>
            </a:r>
            <a:r>
              <a:rPr sz="2500" b="1" i="1" spc="-170" dirty="0">
                <a:solidFill>
                  <a:srgbClr val="3B3B41"/>
                </a:solidFill>
                <a:latin typeface="Segoe UI Semibold"/>
                <a:cs typeface="Segoe UI Semibold"/>
              </a:rPr>
              <a:t>a</a:t>
            </a:r>
            <a:r>
              <a:rPr sz="2500" b="1" i="1" spc="-5" dirty="0">
                <a:solidFill>
                  <a:srgbClr val="3B3B41"/>
                </a:solidFill>
                <a:latin typeface="Segoe UI Semibold"/>
                <a:cs typeface="Segoe UI Semibold"/>
              </a:rPr>
              <a:t> </a:t>
            </a:r>
            <a:r>
              <a:rPr sz="2500" b="1" i="1" spc="-130" dirty="0">
                <a:solidFill>
                  <a:srgbClr val="3B3B41"/>
                </a:solidFill>
                <a:latin typeface="Segoe UI Semibold"/>
                <a:cs typeface="Segoe UI Semibold"/>
              </a:rPr>
              <a:t>user,</a:t>
            </a:r>
            <a:r>
              <a:rPr sz="2500" b="1" i="1" spc="-125" dirty="0">
                <a:solidFill>
                  <a:srgbClr val="3B3B41"/>
                </a:solidFill>
                <a:latin typeface="Segoe UI Semibold"/>
                <a:cs typeface="Segoe UI Semibold"/>
              </a:rPr>
              <a:t> </a:t>
            </a:r>
            <a:r>
              <a:rPr sz="2500" b="1" i="1" spc="-100" dirty="0">
                <a:solidFill>
                  <a:srgbClr val="3B3B41"/>
                </a:solidFill>
                <a:latin typeface="Segoe UI Semibold"/>
                <a:cs typeface="Segoe UI Semibold"/>
              </a:rPr>
              <a:t>group,</a:t>
            </a:r>
            <a:r>
              <a:rPr sz="2500" b="1" i="1" spc="-105" dirty="0">
                <a:solidFill>
                  <a:srgbClr val="3B3B41"/>
                </a:solidFill>
                <a:latin typeface="Segoe UI Semibold"/>
                <a:cs typeface="Segoe UI Semibold"/>
              </a:rPr>
              <a:t> </a:t>
            </a:r>
            <a:r>
              <a:rPr sz="2500" b="1" i="1" spc="-80" dirty="0">
                <a:solidFill>
                  <a:srgbClr val="3B3B41"/>
                </a:solidFill>
                <a:latin typeface="Segoe UI Semibold"/>
                <a:cs typeface="Segoe UI Semibold"/>
              </a:rPr>
              <a:t>or</a:t>
            </a:r>
            <a:r>
              <a:rPr sz="2500" b="1" i="1" spc="-110" dirty="0">
                <a:solidFill>
                  <a:srgbClr val="3B3B41"/>
                </a:solidFill>
                <a:latin typeface="Segoe UI Semibold"/>
                <a:cs typeface="Segoe UI Semibold"/>
              </a:rPr>
              <a:t> </a:t>
            </a:r>
            <a:r>
              <a:rPr sz="2500" b="1" i="1" spc="-75" dirty="0">
                <a:solidFill>
                  <a:srgbClr val="3B3B41"/>
                </a:solidFill>
                <a:latin typeface="Segoe UI Semibold"/>
                <a:cs typeface="Segoe UI Semibold"/>
              </a:rPr>
              <a:t>service</a:t>
            </a:r>
            <a:r>
              <a:rPr sz="2500" b="1" i="1" spc="-204" dirty="0">
                <a:solidFill>
                  <a:srgbClr val="3B3B41"/>
                </a:solidFill>
                <a:latin typeface="Segoe UI Semibold"/>
                <a:cs typeface="Segoe UI Semibold"/>
              </a:rPr>
              <a:t> </a:t>
            </a:r>
            <a:r>
              <a:rPr sz="2500" b="1" i="1" spc="-105" dirty="0">
                <a:solidFill>
                  <a:srgbClr val="3B3B41"/>
                </a:solidFill>
                <a:latin typeface="Segoe UI Semibold"/>
                <a:cs typeface="Segoe UI Semibold"/>
              </a:rPr>
              <a:t>principal</a:t>
            </a:r>
            <a:r>
              <a:rPr sz="2500" b="1" i="1" spc="-90" dirty="0">
                <a:solidFill>
                  <a:srgbClr val="3B3B41"/>
                </a:solidFill>
                <a:latin typeface="Segoe UI Semibold"/>
                <a:cs typeface="Segoe UI Semibold"/>
              </a:rPr>
              <a:t> </a:t>
            </a:r>
            <a:r>
              <a:rPr sz="2500" b="1" i="1" spc="-80" dirty="0">
                <a:solidFill>
                  <a:srgbClr val="3B3B41"/>
                </a:solidFill>
                <a:latin typeface="Segoe UI Semibold"/>
                <a:cs typeface="Segoe UI Semibold"/>
              </a:rPr>
              <a:t>that  </a:t>
            </a:r>
            <a:r>
              <a:rPr sz="2500" b="1" i="1" spc="-45" dirty="0">
                <a:solidFill>
                  <a:srgbClr val="3B3B41"/>
                </a:solidFill>
                <a:latin typeface="Segoe UI Semibold"/>
                <a:cs typeface="Segoe UI Semibold"/>
              </a:rPr>
              <a:t>is</a:t>
            </a:r>
            <a:r>
              <a:rPr sz="2500" b="1" i="1" spc="-175" dirty="0">
                <a:solidFill>
                  <a:srgbClr val="3B3B41"/>
                </a:solidFill>
                <a:latin typeface="Segoe UI Semibold"/>
                <a:cs typeface="Segoe UI Semibold"/>
              </a:rPr>
              <a:t> </a:t>
            </a:r>
            <a:r>
              <a:rPr sz="2500" b="1" i="1" spc="-90" dirty="0">
                <a:solidFill>
                  <a:srgbClr val="3B3B41"/>
                </a:solidFill>
                <a:latin typeface="Segoe UI Semibold"/>
                <a:cs typeface="Segoe UI Semibold"/>
              </a:rPr>
              <a:t>requesting</a:t>
            </a:r>
            <a:r>
              <a:rPr sz="2500" b="1" i="1" spc="-240" dirty="0">
                <a:solidFill>
                  <a:srgbClr val="3B3B41"/>
                </a:solidFill>
                <a:latin typeface="Segoe UI Semibold"/>
                <a:cs typeface="Segoe UI Semibold"/>
              </a:rPr>
              <a:t> </a:t>
            </a:r>
            <a:r>
              <a:rPr sz="2500" b="1" i="1" spc="-95" dirty="0">
                <a:solidFill>
                  <a:srgbClr val="3B3B41"/>
                </a:solidFill>
                <a:latin typeface="Segoe UI Semibold"/>
                <a:cs typeface="Segoe UI Semibold"/>
              </a:rPr>
              <a:t>access</a:t>
            </a:r>
            <a:r>
              <a:rPr sz="2500" b="1" i="1" spc="-165" dirty="0">
                <a:solidFill>
                  <a:srgbClr val="3B3B41"/>
                </a:solidFill>
                <a:latin typeface="Segoe UI Semibold"/>
                <a:cs typeface="Segoe UI Semibold"/>
              </a:rPr>
              <a:t> </a:t>
            </a:r>
            <a:r>
              <a:rPr sz="2500" b="1" i="1" spc="-25" dirty="0">
                <a:solidFill>
                  <a:srgbClr val="3B3B41"/>
                </a:solidFill>
                <a:latin typeface="Segoe UI Semibold"/>
                <a:cs typeface="Segoe UI Semibold"/>
              </a:rPr>
              <a:t>to</a:t>
            </a:r>
            <a:r>
              <a:rPr sz="2500" b="1" i="1" spc="-225" dirty="0">
                <a:solidFill>
                  <a:srgbClr val="3B3B41"/>
                </a:solidFill>
                <a:latin typeface="Segoe UI Semibold"/>
                <a:cs typeface="Segoe UI Semibold"/>
              </a:rPr>
              <a:t> </a:t>
            </a:r>
            <a:r>
              <a:rPr sz="2500" b="1" i="1" spc="-85" dirty="0">
                <a:solidFill>
                  <a:srgbClr val="3B3B41"/>
                </a:solidFill>
                <a:latin typeface="Segoe UI Semibold"/>
                <a:cs typeface="Segoe UI Semibold"/>
              </a:rPr>
              <a:t>Azure</a:t>
            </a:r>
            <a:r>
              <a:rPr sz="2500" b="1" i="1" spc="-215" dirty="0">
                <a:solidFill>
                  <a:srgbClr val="3B3B41"/>
                </a:solidFill>
                <a:latin typeface="Segoe UI Semibold"/>
                <a:cs typeface="Segoe UI Semibold"/>
              </a:rPr>
              <a:t> </a:t>
            </a:r>
            <a:r>
              <a:rPr sz="2500" b="1" i="1" spc="-105" dirty="0">
                <a:solidFill>
                  <a:srgbClr val="3B3B41"/>
                </a:solidFill>
                <a:latin typeface="Segoe UI Semibold"/>
                <a:cs typeface="Segoe UI Semibold"/>
              </a:rPr>
              <a:t>resources.</a:t>
            </a:r>
            <a:endParaRPr sz="2500">
              <a:latin typeface="Segoe UI Semibold"/>
              <a:cs typeface="Segoe UI Semibold"/>
            </a:endParaRPr>
          </a:p>
          <a:p>
            <a:pPr marL="12700">
              <a:lnSpc>
                <a:spcPct val="100000"/>
              </a:lnSpc>
              <a:spcBef>
                <a:spcPts val="2685"/>
              </a:spcBef>
            </a:pPr>
            <a:r>
              <a:rPr sz="2500" b="1" i="1" spc="-60" dirty="0">
                <a:solidFill>
                  <a:srgbClr val="3B3B41"/>
                </a:solidFill>
                <a:latin typeface="Segoe UI Semibold"/>
                <a:cs typeface="Segoe UI Semibold"/>
              </a:rPr>
              <a:t>A </a:t>
            </a:r>
            <a:r>
              <a:rPr sz="2400" b="1" i="1" spc="-45" dirty="0">
                <a:solidFill>
                  <a:srgbClr val="3B3B41"/>
                </a:solidFill>
                <a:latin typeface="Segoe UI Semibold"/>
                <a:cs typeface="Segoe UI Semibold"/>
              </a:rPr>
              <a:t>role </a:t>
            </a:r>
            <a:r>
              <a:rPr sz="2500" b="1" i="1" spc="-90" dirty="0">
                <a:solidFill>
                  <a:srgbClr val="3B3B41"/>
                </a:solidFill>
                <a:latin typeface="Segoe UI Semibold"/>
                <a:cs typeface="Segoe UI Semibold"/>
              </a:rPr>
              <a:t>definition </a:t>
            </a:r>
            <a:r>
              <a:rPr sz="2500" b="1" i="1" spc="-45" dirty="0">
                <a:solidFill>
                  <a:srgbClr val="3B3B41"/>
                </a:solidFill>
                <a:latin typeface="Segoe UI Semibold"/>
                <a:cs typeface="Segoe UI Semibold"/>
              </a:rPr>
              <a:t>is </a:t>
            </a:r>
            <a:r>
              <a:rPr sz="2500" b="1" i="1" spc="-165" dirty="0">
                <a:solidFill>
                  <a:srgbClr val="3B3B41"/>
                </a:solidFill>
                <a:latin typeface="Segoe UI Semibold"/>
                <a:cs typeface="Segoe UI Semibold"/>
              </a:rPr>
              <a:t>a </a:t>
            </a:r>
            <a:r>
              <a:rPr sz="2500" b="1" i="1" spc="-90" dirty="0">
                <a:solidFill>
                  <a:srgbClr val="3B3B41"/>
                </a:solidFill>
                <a:latin typeface="Segoe UI Semibold"/>
                <a:cs typeface="Segoe UI Semibold"/>
              </a:rPr>
              <a:t>collection </a:t>
            </a:r>
            <a:r>
              <a:rPr sz="2500" b="1" i="1" spc="-85" dirty="0">
                <a:solidFill>
                  <a:srgbClr val="3B3B41"/>
                </a:solidFill>
                <a:latin typeface="Segoe UI Semibold"/>
                <a:cs typeface="Segoe UI Semibold"/>
              </a:rPr>
              <a:t>of</a:t>
            </a:r>
            <a:r>
              <a:rPr sz="2500" b="1" i="1" spc="-434" dirty="0">
                <a:solidFill>
                  <a:srgbClr val="3B3B41"/>
                </a:solidFill>
                <a:latin typeface="Segoe UI Semibold"/>
                <a:cs typeface="Segoe UI Semibold"/>
              </a:rPr>
              <a:t> </a:t>
            </a:r>
            <a:r>
              <a:rPr sz="2500" b="1" i="1" spc="-95" dirty="0">
                <a:solidFill>
                  <a:srgbClr val="3B3B41"/>
                </a:solidFill>
                <a:latin typeface="Segoe UI Semibold"/>
                <a:cs typeface="Segoe UI Semibold"/>
              </a:rPr>
              <a:t>permissions.</a:t>
            </a:r>
            <a:endParaRPr sz="2500">
              <a:latin typeface="Segoe UI Semibold"/>
              <a:cs typeface="Segoe UI Semibold"/>
            </a:endParaRPr>
          </a:p>
          <a:p>
            <a:pPr marL="12700">
              <a:lnSpc>
                <a:spcPct val="100000"/>
              </a:lnSpc>
              <a:spcBef>
                <a:spcPts val="2760"/>
              </a:spcBef>
            </a:pPr>
            <a:r>
              <a:rPr sz="2500" b="1" i="1" spc="-70" dirty="0">
                <a:solidFill>
                  <a:srgbClr val="3B3B41"/>
                </a:solidFill>
                <a:latin typeface="Segoe UI Semibold"/>
                <a:cs typeface="Segoe UI Semibold"/>
              </a:rPr>
              <a:t>The</a:t>
            </a:r>
            <a:r>
              <a:rPr sz="2500" b="1" i="1" spc="-190" dirty="0">
                <a:solidFill>
                  <a:srgbClr val="3B3B41"/>
                </a:solidFill>
                <a:latin typeface="Segoe UI Semibold"/>
                <a:cs typeface="Segoe UI Semibold"/>
              </a:rPr>
              <a:t> </a:t>
            </a:r>
            <a:r>
              <a:rPr sz="2400" b="1" i="1" spc="-50" dirty="0">
                <a:solidFill>
                  <a:srgbClr val="3B3B41"/>
                </a:solidFill>
                <a:latin typeface="Segoe UI Semibold"/>
                <a:cs typeface="Segoe UI Semibold"/>
              </a:rPr>
              <a:t>Scope</a:t>
            </a:r>
            <a:r>
              <a:rPr sz="2400" b="1" i="1" spc="-95" dirty="0">
                <a:solidFill>
                  <a:srgbClr val="3B3B41"/>
                </a:solidFill>
                <a:latin typeface="Segoe UI Semibold"/>
                <a:cs typeface="Segoe UI Semibold"/>
              </a:rPr>
              <a:t> </a:t>
            </a:r>
            <a:r>
              <a:rPr sz="2500" b="1" i="1" spc="-45" dirty="0">
                <a:solidFill>
                  <a:srgbClr val="3B3B41"/>
                </a:solidFill>
                <a:latin typeface="Segoe UI Semibold"/>
                <a:cs typeface="Segoe UI Semibold"/>
              </a:rPr>
              <a:t>is</a:t>
            </a:r>
            <a:r>
              <a:rPr sz="2500" b="1" i="1" spc="-175" dirty="0">
                <a:solidFill>
                  <a:srgbClr val="3B3B41"/>
                </a:solidFill>
                <a:latin typeface="Segoe UI Semibold"/>
                <a:cs typeface="Segoe UI Semibold"/>
              </a:rPr>
              <a:t> </a:t>
            </a:r>
            <a:r>
              <a:rPr sz="2500" b="1" i="1" spc="-60" dirty="0">
                <a:solidFill>
                  <a:srgbClr val="3B3B41"/>
                </a:solidFill>
                <a:latin typeface="Segoe UI Semibold"/>
                <a:cs typeface="Segoe UI Semibold"/>
              </a:rPr>
              <a:t>the</a:t>
            </a:r>
            <a:r>
              <a:rPr sz="2500" b="1" i="1" spc="-200" dirty="0">
                <a:solidFill>
                  <a:srgbClr val="3B3B41"/>
                </a:solidFill>
                <a:latin typeface="Segoe UI Semibold"/>
                <a:cs typeface="Segoe UI Semibold"/>
              </a:rPr>
              <a:t> </a:t>
            </a:r>
            <a:r>
              <a:rPr sz="2500" b="1" i="1" spc="-90" dirty="0">
                <a:solidFill>
                  <a:srgbClr val="3B3B41"/>
                </a:solidFill>
                <a:latin typeface="Segoe UI Semibold"/>
                <a:cs typeface="Segoe UI Semibold"/>
              </a:rPr>
              <a:t>boundary</a:t>
            </a:r>
            <a:r>
              <a:rPr sz="2500" b="1" i="1" spc="-120" dirty="0">
                <a:solidFill>
                  <a:srgbClr val="3B3B41"/>
                </a:solidFill>
                <a:latin typeface="Segoe UI Semibold"/>
                <a:cs typeface="Segoe UI Semibold"/>
              </a:rPr>
              <a:t> </a:t>
            </a:r>
            <a:r>
              <a:rPr sz="2500" b="1" i="1" spc="-75" dirty="0">
                <a:solidFill>
                  <a:srgbClr val="3B3B41"/>
                </a:solidFill>
                <a:latin typeface="Segoe UI Semibold"/>
                <a:cs typeface="Segoe UI Semibold"/>
              </a:rPr>
              <a:t>that</a:t>
            </a:r>
            <a:r>
              <a:rPr sz="2500" b="1" i="1" spc="-160" dirty="0">
                <a:solidFill>
                  <a:srgbClr val="3B3B41"/>
                </a:solidFill>
                <a:latin typeface="Segoe UI Semibold"/>
                <a:cs typeface="Segoe UI Semibold"/>
              </a:rPr>
              <a:t> </a:t>
            </a:r>
            <a:r>
              <a:rPr sz="2500" b="1" i="1" spc="-60" dirty="0">
                <a:solidFill>
                  <a:srgbClr val="3B3B41"/>
                </a:solidFill>
                <a:latin typeface="Segoe UI Semibold"/>
                <a:cs typeface="Segoe UI Semibold"/>
              </a:rPr>
              <a:t>the</a:t>
            </a:r>
            <a:r>
              <a:rPr sz="2500" b="1" i="1" spc="-200" dirty="0">
                <a:solidFill>
                  <a:srgbClr val="3B3B41"/>
                </a:solidFill>
                <a:latin typeface="Segoe UI Semibold"/>
                <a:cs typeface="Segoe UI Semibold"/>
              </a:rPr>
              <a:t> </a:t>
            </a:r>
            <a:r>
              <a:rPr sz="2500" b="1" i="1" spc="-90" dirty="0">
                <a:solidFill>
                  <a:srgbClr val="3B3B41"/>
                </a:solidFill>
                <a:latin typeface="Segoe UI Semibold"/>
                <a:cs typeface="Segoe UI Semibold"/>
              </a:rPr>
              <a:t>access</a:t>
            </a:r>
            <a:r>
              <a:rPr sz="2500" b="1" i="1" spc="-175" dirty="0">
                <a:solidFill>
                  <a:srgbClr val="3B3B41"/>
                </a:solidFill>
                <a:latin typeface="Segoe UI Semibold"/>
                <a:cs typeface="Segoe UI Semibold"/>
              </a:rPr>
              <a:t> </a:t>
            </a:r>
            <a:r>
              <a:rPr sz="2500" b="1" i="1" spc="-85" dirty="0">
                <a:solidFill>
                  <a:srgbClr val="3B3B41"/>
                </a:solidFill>
                <a:latin typeface="Segoe UI Semibold"/>
                <a:cs typeface="Segoe UI Semibold"/>
              </a:rPr>
              <a:t>applies</a:t>
            </a:r>
            <a:r>
              <a:rPr sz="2500" b="1" i="1" spc="-160" dirty="0">
                <a:solidFill>
                  <a:srgbClr val="3B3B41"/>
                </a:solidFill>
                <a:latin typeface="Segoe UI Semibold"/>
                <a:cs typeface="Segoe UI Semibold"/>
              </a:rPr>
              <a:t> </a:t>
            </a:r>
            <a:r>
              <a:rPr sz="2500" b="1" i="1" spc="-75" dirty="0">
                <a:solidFill>
                  <a:srgbClr val="3B3B41"/>
                </a:solidFill>
                <a:latin typeface="Segoe UI Semibold"/>
                <a:cs typeface="Segoe UI Semibold"/>
              </a:rPr>
              <a:t>to.</a:t>
            </a:r>
            <a:endParaRPr sz="2500">
              <a:latin typeface="Segoe UI Semibold"/>
              <a:cs typeface="Segoe UI Semibold"/>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981145" y="643248"/>
            <a:ext cx="1007110" cy="194310"/>
          </a:xfrm>
          <a:custGeom>
            <a:avLst/>
            <a:gdLst/>
            <a:ahLst/>
            <a:cxnLst/>
            <a:rect l="l" t="t" r="r" b="b"/>
            <a:pathLst>
              <a:path w="1007110" h="194309">
                <a:moveTo>
                  <a:pt x="44202" y="13215"/>
                </a:moveTo>
                <a:lnTo>
                  <a:pt x="0" y="13215"/>
                </a:lnTo>
                <a:lnTo>
                  <a:pt x="0" y="191215"/>
                </a:lnTo>
                <a:lnTo>
                  <a:pt x="29169" y="191215"/>
                </a:lnTo>
                <a:lnTo>
                  <a:pt x="29169" y="66967"/>
                </a:lnTo>
                <a:lnTo>
                  <a:pt x="28383" y="58156"/>
                </a:lnTo>
                <a:lnTo>
                  <a:pt x="28304" y="49344"/>
                </a:lnTo>
                <a:lnTo>
                  <a:pt x="27410" y="45819"/>
                </a:lnTo>
                <a:lnTo>
                  <a:pt x="57071" y="45819"/>
                </a:lnTo>
                <a:lnTo>
                  <a:pt x="44202" y="13215"/>
                </a:lnTo>
                <a:close/>
              </a:path>
              <a:path w="1007110" h="194309">
                <a:moveTo>
                  <a:pt x="57071" y="45819"/>
                </a:moveTo>
                <a:lnTo>
                  <a:pt x="28304" y="45819"/>
                </a:lnTo>
                <a:lnTo>
                  <a:pt x="30064" y="52871"/>
                </a:lnTo>
                <a:lnTo>
                  <a:pt x="31824" y="58156"/>
                </a:lnTo>
                <a:lnTo>
                  <a:pt x="32719" y="61680"/>
                </a:lnTo>
                <a:lnTo>
                  <a:pt x="85749" y="191215"/>
                </a:lnTo>
                <a:lnTo>
                  <a:pt x="106061" y="191215"/>
                </a:lnTo>
                <a:lnTo>
                  <a:pt x="123500" y="148039"/>
                </a:lnTo>
                <a:lnTo>
                  <a:pt x="96337" y="148039"/>
                </a:lnTo>
                <a:lnTo>
                  <a:pt x="95443" y="142751"/>
                </a:lnTo>
                <a:lnTo>
                  <a:pt x="92818" y="134819"/>
                </a:lnTo>
                <a:lnTo>
                  <a:pt x="88374" y="125127"/>
                </a:lnTo>
                <a:lnTo>
                  <a:pt x="57071" y="45819"/>
                </a:lnTo>
                <a:close/>
              </a:path>
              <a:path w="1007110" h="194309">
                <a:moveTo>
                  <a:pt x="192675" y="45819"/>
                </a:moveTo>
                <a:lnTo>
                  <a:pt x="163505" y="45819"/>
                </a:lnTo>
                <a:lnTo>
                  <a:pt x="162988" y="55375"/>
                </a:lnTo>
                <a:lnTo>
                  <a:pt x="162722" y="64104"/>
                </a:lnTo>
                <a:lnTo>
                  <a:pt x="162611" y="191215"/>
                </a:lnTo>
                <a:lnTo>
                  <a:pt x="192675" y="191215"/>
                </a:lnTo>
                <a:lnTo>
                  <a:pt x="192675" y="45819"/>
                </a:lnTo>
                <a:close/>
              </a:path>
              <a:path w="1007110" h="194309">
                <a:moveTo>
                  <a:pt x="192675" y="13215"/>
                </a:moveTo>
                <a:lnTo>
                  <a:pt x="151128" y="13215"/>
                </a:lnTo>
                <a:lnTo>
                  <a:pt x="105166" y="125127"/>
                </a:lnTo>
                <a:lnTo>
                  <a:pt x="97232" y="148039"/>
                </a:lnTo>
                <a:lnTo>
                  <a:pt x="123500" y="148039"/>
                </a:lnTo>
                <a:lnTo>
                  <a:pt x="159091" y="59919"/>
                </a:lnTo>
                <a:lnTo>
                  <a:pt x="160851" y="57275"/>
                </a:lnTo>
                <a:lnTo>
                  <a:pt x="161746" y="51107"/>
                </a:lnTo>
                <a:lnTo>
                  <a:pt x="163505" y="45819"/>
                </a:lnTo>
                <a:lnTo>
                  <a:pt x="192675" y="45819"/>
                </a:lnTo>
                <a:lnTo>
                  <a:pt x="192675" y="13215"/>
                </a:lnTo>
                <a:close/>
              </a:path>
              <a:path w="1007110" h="194309">
                <a:moveTo>
                  <a:pt x="251880" y="63443"/>
                </a:moveTo>
                <a:lnTo>
                  <a:pt x="221815" y="63443"/>
                </a:lnTo>
                <a:lnTo>
                  <a:pt x="221815" y="191215"/>
                </a:lnTo>
                <a:lnTo>
                  <a:pt x="251880" y="191215"/>
                </a:lnTo>
                <a:lnTo>
                  <a:pt x="251880" y="63443"/>
                </a:lnTo>
                <a:close/>
              </a:path>
              <a:path w="1007110" h="194309">
                <a:moveTo>
                  <a:pt x="242156" y="9691"/>
                </a:moveTo>
                <a:lnTo>
                  <a:pt x="232433" y="9691"/>
                </a:lnTo>
                <a:lnTo>
                  <a:pt x="228019" y="11455"/>
                </a:lnTo>
                <a:lnTo>
                  <a:pt x="224470" y="14979"/>
                </a:lnTo>
                <a:lnTo>
                  <a:pt x="220950" y="17623"/>
                </a:lnTo>
                <a:lnTo>
                  <a:pt x="219190" y="22027"/>
                </a:lnTo>
                <a:lnTo>
                  <a:pt x="219190" y="31720"/>
                </a:lnTo>
                <a:lnTo>
                  <a:pt x="242156" y="44059"/>
                </a:lnTo>
                <a:lnTo>
                  <a:pt x="246571" y="42295"/>
                </a:lnTo>
                <a:lnTo>
                  <a:pt x="250120" y="39651"/>
                </a:lnTo>
                <a:lnTo>
                  <a:pt x="253639" y="36127"/>
                </a:lnTo>
                <a:lnTo>
                  <a:pt x="255399" y="31720"/>
                </a:lnTo>
                <a:lnTo>
                  <a:pt x="255399" y="22028"/>
                </a:lnTo>
                <a:lnTo>
                  <a:pt x="253639" y="18503"/>
                </a:lnTo>
                <a:lnTo>
                  <a:pt x="246571" y="11455"/>
                </a:lnTo>
                <a:lnTo>
                  <a:pt x="242156" y="9691"/>
                </a:lnTo>
                <a:close/>
              </a:path>
              <a:path w="1007110" h="194309">
                <a:moveTo>
                  <a:pt x="352632" y="60800"/>
                </a:moveTo>
                <a:lnTo>
                  <a:pt x="313172" y="65633"/>
                </a:lnTo>
                <a:lnTo>
                  <a:pt x="281049" y="94284"/>
                </a:lnTo>
                <a:lnTo>
                  <a:pt x="273086" y="130415"/>
                </a:lnTo>
                <a:lnTo>
                  <a:pt x="273584" y="139350"/>
                </a:lnTo>
                <a:lnTo>
                  <a:pt x="290419" y="176125"/>
                </a:lnTo>
                <a:lnTo>
                  <a:pt x="326873" y="193364"/>
                </a:lnTo>
                <a:lnTo>
                  <a:pt x="335840" y="193859"/>
                </a:lnTo>
                <a:lnTo>
                  <a:pt x="346099" y="193364"/>
                </a:lnTo>
                <a:lnTo>
                  <a:pt x="355614" y="191877"/>
                </a:lnTo>
                <a:lnTo>
                  <a:pt x="364302" y="189398"/>
                </a:lnTo>
                <a:lnTo>
                  <a:pt x="372078" y="185928"/>
                </a:lnTo>
                <a:lnTo>
                  <a:pt x="372943" y="185047"/>
                </a:lnTo>
                <a:lnTo>
                  <a:pt x="372943" y="169187"/>
                </a:lnTo>
                <a:lnTo>
                  <a:pt x="342014" y="169187"/>
                </a:lnTo>
                <a:lnTo>
                  <a:pt x="333745" y="168526"/>
                </a:lnTo>
                <a:lnTo>
                  <a:pt x="304666" y="137050"/>
                </a:lnTo>
                <a:lnTo>
                  <a:pt x="304015" y="127771"/>
                </a:lnTo>
                <a:lnTo>
                  <a:pt x="304680" y="118863"/>
                </a:lnTo>
                <a:lnTo>
                  <a:pt x="334640" y="86147"/>
                </a:lnTo>
                <a:lnTo>
                  <a:pt x="342908" y="85472"/>
                </a:lnTo>
                <a:lnTo>
                  <a:pt x="372943" y="85472"/>
                </a:lnTo>
                <a:lnTo>
                  <a:pt x="372943" y="66968"/>
                </a:lnTo>
                <a:lnTo>
                  <a:pt x="372078" y="66968"/>
                </a:lnTo>
                <a:lnTo>
                  <a:pt x="368529" y="65207"/>
                </a:lnTo>
                <a:lnTo>
                  <a:pt x="364115" y="63444"/>
                </a:lnTo>
                <a:lnTo>
                  <a:pt x="357911" y="62563"/>
                </a:lnTo>
                <a:lnTo>
                  <a:pt x="352632" y="60800"/>
                </a:lnTo>
                <a:close/>
              </a:path>
              <a:path w="1007110" h="194309">
                <a:moveTo>
                  <a:pt x="372943" y="157731"/>
                </a:moveTo>
                <a:lnTo>
                  <a:pt x="371183" y="158612"/>
                </a:lnTo>
                <a:lnTo>
                  <a:pt x="366769" y="162136"/>
                </a:lnTo>
                <a:lnTo>
                  <a:pt x="362355" y="164780"/>
                </a:lnTo>
                <a:lnTo>
                  <a:pt x="351737" y="168304"/>
                </a:lnTo>
                <a:lnTo>
                  <a:pt x="346428" y="169187"/>
                </a:lnTo>
                <a:lnTo>
                  <a:pt x="372943" y="169187"/>
                </a:lnTo>
                <a:lnTo>
                  <a:pt x="372943" y="157731"/>
                </a:lnTo>
                <a:close/>
              </a:path>
              <a:path w="1007110" h="194309">
                <a:moveTo>
                  <a:pt x="372943" y="85472"/>
                </a:moveTo>
                <a:lnTo>
                  <a:pt x="342908" y="85472"/>
                </a:lnTo>
                <a:lnTo>
                  <a:pt x="350187" y="86119"/>
                </a:lnTo>
                <a:lnTo>
                  <a:pt x="357382" y="88007"/>
                </a:lnTo>
                <a:lnTo>
                  <a:pt x="364408" y="91050"/>
                </a:lnTo>
                <a:lnTo>
                  <a:pt x="371183" y="95167"/>
                </a:lnTo>
                <a:lnTo>
                  <a:pt x="372943" y="96048"/>
                </a:lnTo>
                <a:lnTo>
                  <a:pt x="372943" y="85472"/>
                </a:lnTo>
                <a:close/>
              </a:path>
              <a:path w="1007110" h="194309">
                <a:moveTo>
                  <a:pt x="425079" y="63444"/>
                </a:moveTo>
                <a:lnTo>
                  <a:pt x="395044" y="63444"/>
                </a:lnTo>
                <a:lnTo>
                  <a:pt x="395044" y="191216"/>
                </a:lnTo>
                <a:lnTo>
                  <a:pt x="425079" y="191216"/>
                </a:lnTo>
                <a:lnTo>
                  <a:pt x="425079" y="126008"/>
                </a:lnTo>
                <a:lnTo>
                  <a:pt x="425577" y="117898"/>
                </a:lnTo>
                <a:lnTo>
                  <a:pt x="444525" y="88116"/>
                </a:lnTo>
                <a:lnTo>
                  <a:pt x="469281" y="88116"/>
                </a:lnTo>
                <a:lnTo>
                  <a:pt x="469281" y="85472"/>
                </a:lnTo>
                <a:lnTo>
                  <a:pt x="425079" y="85472"/>
                </a:lnTo>
                <a:lnTo>
                  <a:pt x="425079" y="63444"/>
                </a:lnTo>
                <a:close/>
              </a:path>
              <a:path w="1007110" h="194309">
                <a:moveTo>
                  <a:pt x="469281" y="88116"/>
                </a:moveTo>
                <a:lnTo>
                  <a:pt x="455144" y="88116"/>
                </a:lnTo>
                <a:lnTo>
                  <a:pt x="457798" y="88999"/>
                </a:lnTo>
                <a:lnTo>
                  <a:pt x="464867" y="90760"/>
                </a:lnTo>
                <a:lnTo>
                  <a:pt x="468386" y="92523"/>
                </a:lnTo>
                <a:lnTo>
                  <a:pt x="469281" y="93404"/>
                </a:lnTo>
                <a:lnTo>
                  <a:pt x="469281" y="88116"/>
                </a:lnTo>
                <a:close/>
              </a:path>
              <a:path w="1007110" h="194309">
                <a:moveTo>
                  <a:pt x="466627" y="61680"/>
                </a:moveTo>
                <a:lnTo>
                  <a:pt x="449834" y="61680"/>
                </a:lnTo>
                <a:lnTo>
                  <a:pt x="442766" y="63444"/>
                </a:lnTo>
                <a:lnTo>
                  <a:pt x="437457" y="68731"/>
                </a:lnTo>
                <a:lnTo>
                  <a:pt x="432148" y="73136"/>
                </a:lnTo>
                <a:lnTo>
                  <a:pt x="428628" y="78424"/>
                </a:lnTo>
                <a:lnTo>
                  <a:pt x="425974" y="85472"/>
                </a:lnTo>
                <a:lnTo>
                  <a:pt x="469281" y="85472"/>
                </a:lnTo>
                <a:lnTo>
                  <a:pt x="469281" y="63444"/>
                </a:lnTo>
                <a:lnTo>
                  <a:pt x="466627" y="61680"/>
                </a:lnTo>
                <a:close/>
              </a:path>
              <a:path w="1007110" h="194309">
                <a:moveTo>
                  <a:pt x="539104" y="60800"/>
                </a:moveTo>
                <a:lnTo>
                  <a:pt x="498822" y="70837"/>
                </a:lnTo>
                <a:lnTo>
                  <a:pt x="472185" y="113616"/>
                </a:lnTo>
                <a:lnTo>
                  <a:pt x="471041" y="128652"/>
                </a:lnTo>
                <a:lnTo>
                  <a:pt x="472185" y="143026"/>
                </a:lnTo>
                <a:lnTo>
                  <a:pt x="498154" y="183822"/>
                </a:lnTo>
                <a:lnTo>
                  <a:pt x="535554" y="193860"/>
                </a:lnTo>
                <a:lnTo>
                  <a:pt x="550100" y="192703"/>
                </a:lnTo>
                <a:lnTo>
                  <a:pt x="563162" y="189234"/>
                </a:lnTo>
                <a:lnTo>
                  <a:pt x="574574" y="183451"/>
                </a:lnTo>
                <a:lnTo>
                  <a:pt x="584171" y="175355"/>
                </a:lnTo>
                <a:lnTo>
                  <a:pt x="589140" y="169187"/>
                </a:lnTo>
                <a:lnTo>
                  <a:pt x="537314" y="169187"/>
                </a:lnTo>
                <a:lnTo>
                  <a:pt x="529712" y="168526"/>
                </a:lnTo>
                <a:lnTo>
                  <a:pt x="502621" y="137175"/>
                </a:lnTo>
                <a:lnTo>
                  <a:pt x="502031" y="128652"/>
                </a:lnTo>
                <a:lnTo>
                  <a:pt x="502092" y="126008"/>
                </a:lnTo>
                <a:lnTo>
                  <a:pt x="522848" y="88117"/>
                </a:lnTo>
                <a:lnTo>
                  <a:pt x="537314" y="85472"/>
                </a:lnTo>
                <a:lnTo>
                  <a:pt x="591237" y="85472"/>
                </a:lnTo>
                <a:lnTo>
                  <a:pt x="585930" y="78424"/>
                </a:lnTo>
                <a:lnTo>
                  <a:pt x="576500" y="70466"/>
                </a:lnTo>
                <a:lnTo>
                  <a:pt x="565492" y="64986"/>
                </a:lnTo>
                <a:lnTo>
                  <a:pt x="552997" y="61819"/>
                </a:lnTo>
                <a:lnTo>
                  <a:pt x="539104" y="60800"/>
                </a:lnTo>
                <a:close/>
              </a:path>
              <a:path w="1007110" h="194309">
                <a:moveTo>
                  <a:pt x="591237" y="85472"/>
                </a:moveTo>
                <a:lnTo>
                  <a:pt x="537314" y="85472"/>
                </a:lnTo>
                <a:lnTo>
                  <a:pt x="544789" y="86133"/>
                </a:lnTo>
                <a:lnTo>
                  <a:pt x="551347" y="88117"/>
                </a:lnTo>
                <a:lnTo>
                  <a:pt x="570850" y="126008"/>
                </a:lnTo>
                <a:lnTo>
                  <a:pt x="570810" y="128652"/>
                </a:lnTo>
                <a:lnTo>
                  <a:pt x="552119" y="166543"/>
                </a:lnTo>
                <a:lnTo>
                  <a:pt x="537314" y="169187"/>
                </a:lnTo>
                <a:lnTo>
                  <a:pt x="589140" y="169187"/>
                </a:lnTo>
                <a:lnTo>
                  <a:pt x="592279" y="165291"/>
                </a:lnTo>
                <a:lnTo>
                  <a:pt x="598077" y="153656"/>
                </a:lnTo>
                <a:lnTo>
                  <a:pt x="601560" y="140534"/>
                </a:lnTo>
                <a:lnTo>
                  <a:pt x="602722" y="126008"/>
                </a:lnTo>
                <a:lnTo>
                  <a:pt x="601588" y="111633"/>
                </a:lnTo>
                <a:lnTo>
                  <a:pt x="598297" y="98911"/>
                </a:lnTo>
                <a:lnTo>
                  <a:pt x="593021" y="87842"/>
                </a:lnTo>
                <a:lnTo>
                  <a:pt x="591237" y="85472"/>
                </a:lnTo>
                <a:close/>
              </a:path>
              <a:path w="1007110" h="194309">
                <a:moveTo>
                  <a:pt x="616860" y="157731"/>
                </a:moveTo>
                <a:lnTo>
                  <a:pt x="616860" y="186811"/>
                </a:lnTo>
                <a:lnTo>
                  <a:pt x="617755" y="186811"/>
                </a:lnTo>
                <a:lnTo>
                  <a:pt x="621274" y="189452"/>
                </a:lnTo>
                <a:lnTo>
                  <a:pt x="627448" y="190335"/>
                </a:lnTo>
                <a:lnTo>
                  <a:pt x="633652" y="192096"/>
                </a:lnTo>
                <a:lnTo>
                  <a:pt x="646030" y="193860"/>
                </a:lnTo>
                <a:lnTo>
                  <a:pt x="687547" y="183284"/>
                </a:lnTo>
                <a:lnTo>
                  <a:pt x="698262" y="170068"/>
                </a:lnTo>
                <a:lnTo>
                  <a:pt x="646892" y="170067"/>
                </a:lnTo>
                <a:lnTo>
                  <a:pt x="641615" y="169187"/>
                </a:lnTo>
                <a:lnTo>
                  <a:pt x="635412" y="167424"/>
                </a:lnTo>
                <a:lnTo>
                  <a:pt x="623034" y="162136"/>
                </a:lnTo>
                <a:lnTo>
                  <a:pt x="618620" y="158612"/>
                </a:lnTo>
                <a:lnTo>
                  <a:pt x="616860" y="157731"/>
                </a:lnTo>
                <a:close/>
              </a:path>
              <a:path w="1007110" h="194309">
                <a:moveTo>
                  <a:pt x="675170" y="60800"/>
                </a:moveTo>
                <a:lnTo>
                  <a:pt x="630997" y="71375"/>
                </a:lnTo>
                <a:lnTo>
                  <a:pt x="616860" y="99572"/>
                </a:lnTo>
                <a:lnTo>
                  <a:pt x="616860" y="105740"/>
                </a:lnTo>
                <a:lnTo>
                  <a:pt x="617755" y="111028"/>
                </a:lnTo>
                <a:lnTo>
                  <a:pt x="619514" y="115435"/>
                </a:lnTo>
                <a:lnTo>
                  <a:pt x="624823" y="124247"/>
                </a:lnTo>
                <a:lnTo>
                  <a:pt x="629238" y="126888"/>
                </a:lnTo>
                <a:lnTo>
                  <a:pt x="632757" y="130415"/>
                </a:lnTo>
                <a:lnTo>
                  <a:pt x="638961" y="133939"/>
                </a:lnTo>
                <a:lnTo>
                  <a:pt x="647789" y="137464"/>
                </a:lnTo>
                <a:lnTo>
                  <a:pt x="653963" y="140108"/>
                </a:lnTo>
                <a:lnTo>
                  <a:pt x="666341" y="146276"/>
                </a:lnTo>
                <a:lnTo>
                  <a:pt x="668101" y="148039"/>
                </a:lnTo>
                <a:lnTo>
                  <a:pt x="669890" y="150680"/>
                </a:lnTo>
                <a:lnTo>
                  <a:pt x="670755" y="152444"/>
                </a:lnTo>
                <a:lnTo>
                  <a:pt x="671650" y="154207"/>
                </a:lnTo>
                <a:lnTo>
                  <a:pt x="671650" y="165660"/>
                </a:lnTo>
                <a:lnTo>
                  <a:pt x="665476" y="170068"/>
                </a:lnTo>
                <a:lnTo>
                  <a:pt x="698262" y="170067"/>
                </a:lnTo>
                <a:lnTo>
                  <a:pt x="700843" y="162467"/>
                </a:lnTo>
                <a:lnTo>
                  <a:pt x="701685" y="154207"/>
                </a:lnTo>
                <a:lnTo>
                  <a:pt x="701685" y="145395"/>
                </a:lnTo>
                <a:lnTo>
                  <a:pt x="668996" y="116316"/>
                </a:lnTo>
                <a:lnTo>
                  <a:pt x="659272" y="112791"/>
                </a:lnTo>
                <a:lnTo>
                  <a:pt x="653098" y="109264"/>
                </a:lnTo>
                <a:lnTo>
                  <a:pt x="651309" y="106623"/>
                </a:lnTo>
                <a:lnTo>
                  <a:pt x="648684" y="104860"/>
                </a:lnTo>
                <a:lnTo>
                  <a:pt x="646895" y="101335"/>
                </a:lnTo>
                <a:lnTo>
                  <a:pt x="646895" y="93404"/>
                </a:lnTo>
                <a:lnTo>
                  <a:pt x="648684" y="90760"/>
                </a:lnTo>
                <a:lnTo>
                  <a:pt x="652204" y="88116"/>
                </a:lnTo>
                <a:lnTo>
                  <a:pt x="654858" y="85472"/>
                </a:lnTo>
                <a:lnTo>
                  <a:pt x="659272" y="84592"/>
                </a:lnTo>
                <a:lnTo>
                  <a:pt x="694616" y="84592"/>
                </a:lnTo>
                <a:lnTo>
                  <a:pt x="694616" y="66088"/>
                </a:lnTo>
                <a:lnTo>
                  <a:pt x="691097" y="64324"/>
                </a:lnTo>
                <a:lnTo>
                  <a:pt x="686681" y="63443"/>
                </a:lnTo>
                <a:lnTo>
                  <a:pt x="680479" y="61680"/>
                </a:lnTo>
                <a:lnTo>
                  <a:pt x="675170" y="60800"/>
                </a:lnTo>
                <a:close/>
              </a:path>
              <a:path w="1007110" h="194309">
                <a:moveTo>
                  <a:pt x="694616" y="84592"/>
                </a:moveTo>
                <a:lnTo>
                  <a:pt x="669890" y="84592"/>
                </a:lnTo>
                <a:lnTo>
                  <a:pt x="680479" y="86355"/>
                </a:lnTo>
                <a:lnTo>
                  <a:pt x="685788" y="88116"/>
                </a:lnTo>
                <a:lnTo>
                  <a:pt x="690202" y="90760"/>
                </a:lnTo>
                <a:lnTo>
                  <a:pt x="693751" y="92524"/>
                </a:lnTo>
                <a:lnTo>
                  <a:pt x="694616" y="93404"/>
                </a:lnTo>
                <a:lnTo>
                  <a:pt x="694616" y="84592"/>
                </a:lnTo>
                <a:close/>
              </a:path>
              <a:path w="1007110" h="194309">
                <a:moveTo>
                  <a:pt x="782125" y="60800"/>
                </a:moveTo>
                <a:lnTo>
                  <a:pt x="742712" y="70837"/>
                </a:lnTo>
                <a:lnTo>
                  <a:pt x="716101" y="113617"/>
                </a:lnTo>
                <a:lnTo>
                  <a:pt x="714957" y="128652"/>
                </a:lnTo>
                <a:lnTo>
                  <a:pt x="716101" y="143026"/>
                </a:lnTo>
                <a:lnTo>
                  <a:pt x="742058" y="183822"/>
                </a:lnTo>
                <a:lnTo>
                  <a:pt x="779471" y="193860"/>
                </a:lnTo>
                <a:lnTo>
                  <a:pt x="794017" y="192703"/>
                </a:lnTo>
                <a:lnTo>
                  <a:pt x="807075" y="189234"/>
                </a:lnTo>
                <a:lnTo>
                  <a:pt x="818478" y="183451"/>
                </a:lnTo>
                <a:lnTo>
                  <a:pt x="828057" y="175356"/>
                </a:lnTo>
                <a:lnTo>
                  <a:pt x="832951" y="169187"/>
                </a:lnTo>
                <a:lnTo>
                  <a:pt x="781231" y="169187"/>
                </a:lnTo>
                <a:lnTo>
                  <a:pt x="773251" y="168526"/>
                </a:lnTo>
                <a:lnTo>
                  <a:pt x="746534" y="137175"/>
                </a:lnTo>
                <a:lnTo>
                  <a:pt x="745947" y="128652"/>
                </a:lnTo>
                <a:lnTo>
                  <a:pt x="746008" y="126008"/>
                </a:lnTo>
                <a:lnTo>
                  <a:pt x="766430" y="88117"/>
                </a:lnTo>
                <a:lnTo>
                  <a:pt x="781231" y="85472"/>
                </a:lnTo>
                <a:lnTo>
                  <a:pt x="834541" y="85472"/>
                </a:lnTo>
                <a:lnTo>
                  <a:pt x="828952" y="78424"/>
                </a:lnTo>
                <a:lnTo>
                  <a:pt x="820012" y="70466"/>
                </a:lnTo>
                <a:lnTo>
                  <a:pt x="809174" y="64986"/>
                </a:lnTo>
                <a:lnTo>
                  <a:pt x="796518" y="61819"/>
                </a:lnTo>
                <a:lnTo>
                  <a:pt x="782125" y="60800"/>
                </a:lnTo>
                <a:close/>
              </a:path>
              <a:path w="1007110" h="194309">
                <a:moveTo>
                  <a:pt x="834541" y="85472"/>
                </a:moveTo>
                <a:lnTo>
                  <a:pt x="781231" y="85472"/>
                </a:lnTo>
                <a:lnTo>
                  <a:pt x="788706" y="86133"/>
                </a:lnTo>
                <a:lnTo>
                  <a:pt x="795264" y="88117"/>
                </a:lnTo>
                <a:lnTo>
                  <a:pt x="814767" y="126008"/>
                </a:lnTo>
                <a:lnTo>
                  <a:pt x="814724" y="128652"/>
                </a:lnTo>
                <a:lnTo>
                  <a:pt x="795599" y="166543"/>
                </a:lnTo>
                <a:lnTo>
                  <a:pt x="781231" y="169187"/>
                </a:lnTo>
                <a:lnTo>
                  <a:pt x="832951" y="169187"/>
                </a:lnTo>
                <a:lnTo>
                  <a:pt x="836043" y="165291"/>
                </a:lnTo>
                <a:lnTo>
                  <a:pt x="841542" y="153656"/>
                </a:lnTo>
                <a:lnTo>
                  <a:pt x="844721" y="140534"/>
                </a:lnTo>
                <a:lnTo>
                  <a:pt x="845744" y="126008"/>
                </a:lnTo>
                <a:lnTo>
                  <a:pt x="844735" y="111633"/>
                </a:lnTo>
                <a:lnTo>
                  <a:pt x="841654" y="98911"/>
                </a:lnTo>
                <a:lnTo>
                  <a:pt x="836420" y="87842"/>
                </a:lnTo>
                <a:lnTo>
                  <a:pt x="834541" y="85472"/>
                </a:lnTo>
                <a:close/>
              </a:path>
              <a:path w="1007110" h="194309">
                <a:moveTo>
                  <a:pt x="975666" y="88116"/>
                </a:moveTo>
                <a:lnTo>
                  <a:pt x="945601" y="88116"/>
                </a:lnTo>
                <a:lnTo>
                  <a:pt x="945601" y="153324"/>
                </a:lnTo>
                <a:lnTo>
                  <a:pt x="966854" y="191368"/>
                </a:lnTo>
                <a:lnTo>
                  <a:pt x="991563" y="193860"/>
                </a:lnTo>
                <a:lnTo>
                  <a:pt x="995977" y="192980"/>
                </a:lnTo>
                <a:lnTo>
                  <a:pt x="1003941" y="190336"/>
                </a:lnTo>
                <a:lnTo>
                  <a:pt x="1005701" y="189452"/>
                </a:lnTo>
                <a:lnTo>
                  <a:pt x="1006596" y="189452"/>
                </a:lnTo>
                <a:lnTo>
                  <a:pt x="1006596" y="169188"/>
                </a:lnTo>
                <a:lnTo>
                  <a:pt x="987149" y="169188"/>
                </a:lnTo>
                <a:lnTo>
                  <a:pt x="982735" y="167424"/>
                </a:lnTo>
                <a:lnTo>
                  <a:pt x="980080" y="164780"/>
                </a:lnTo>
                <a:lnTo>
                  <a:pt x="977426" y="161256"/>
                </a:lnTo>
                <a:lnTo>
                  <a:pt x="975666" y="155968"/>
                </a:lnTo>
                <a:lnTo>
                  <a:pt x="975666" y="88116"/>
                </a:lnTo>
                <a:close/>
              </a:path>
              <a:path w="1007110" h="194309">
                <a:moveTo>
                  <a:pt x="900534" y="88116"/>
                </a:moveTo>
                <a:lnTo>
                  <a:pt x="870500" y="88116"/>
                </a:lnTo>
                <a:lnTo>
                  <a:pt x="870500" y="191216"/>
                </a:lnTo>
                <a:lnTo>
                  <a:pt x="900534" y="191216"/>
                </a:lnTo>
                <a:lnTo>
                  <a:pt x="900534" y="88116"/>
                </a:lnTo>
                <a:close/>
              </a:path>
              <a:path w="1007110" h="194309">
                <a:moveTo>
                  <a:pt x="1006596" y="164780"/>
                </a:moveTo>
                <a:lnTo>
                  <a:pt x="1001287" y="167424"/>
                </a:lnTo>
                <a:lnTo>
                  <a:pt x="995977" y="169188"/>
                </a:lnTo>
                <a:lnTo>
                  <a:pt x="1006596" y="169188"/>
                </a:lnTo>
                <a:lnTo>
                  <a:pt x="1006596" y="164780"/>
                </a:lnTo>
                <a:close/>
              </a:path>
              <a:path w="1007110" h="194309">
                <a:moveTo>
                  <a:pt x="1006596" y="63444"/>
                </a:moveTo>
                <a:lnTo>
                  <a:pt x="849293" y="63444"/>
                </a:lnTo>
                <a:lnTo>
                  <a:pt x="849293" y="88116"/>
                </a:lnTo>
                <a:lnTo>
                  <a:pt x="1006596" y="88116"/>
                </a:lnTo>
                <a:lnTo>
                  <a:pt x="1006596" y="63444"/>
                </a:lnTo>
                <a:close/>
              </a:path>
              <a:path w="1007110" h="194309">
                <a:moveTo>
                  <a:pt x="923500" y="0"/>
                </a:moveTo>
                <a:lnTo>
                  <a:pt x="885502" y="9692"/>
                </a:lnTo>
                <a:lnTo>
                  <a:pt x="870500" y="37008"/>
                </a:lnTo>
                <a:lnTo>
                  <a:pt x="870500" y="63444"/>
                </a:lnTo>
                <a:lnTo>
                  <a:pt x="900534" y="63444"/>
                </a:lnTo>
                <a:lnTo>
                  <a:pt x="900534" y="40532"/>
                </a:lnTo>
                <a:lnTo>
                  <a:pt x="902294" y="34364"/>
                </a:lnTo>
                <a:lnTo>
                  <a:pt x="905843" y="30840"/>
                </a:lnTo>
                <a:lnTo>
                  <a:pt x="908498" y="26435"/>
                </a:lnTo>
                <a:lnTo>
                  <a:pt x="913777" y="24672"/>
                </a:lnTo>
                <a:lnTo>
                  <a:pt x="934118" y="24672"/>
                </a:lnTo>
                <a:lnTo>
                  <a:pt x="934118" y="2643"/>
                </a:lnTo>
                <a:lnTo>
                  <a:pt x="933224" y="2643"/>
                </a:lnTo>
                <a:lnTo>
                  <a:pt x="928809" y="880"/>
                </a:lnTo>
                <a:lnTo>
                  <a:pt x="923500" y="0"/>
                </a:lnTo>
                <a:close/>
              </a:path>
              <a:path w="1007110" h="194309">
                <a:moveTo>
                  <a:pt x="975666" y="25552"/>
                </a:moveTo>
                <a:lnTo>
                  <a:pt x="974771" y="25552"/>
                </a:lnTo>
                <a:lnTo>
                  <a:pt x="946496" y="34364"/>
                </a:lnTo>
                <a:lnTo>
                  <a:pt x="945601" y="35247"/>
                </a:lnTo>
                <a:lnTo>
                  <a:pt x="945601" y="63444"/>
                </a:lnTo>
                <a:lnTo>
                  <a:pt x="975666" y="63444"/>
                </a:lnTo>
                <a:lnTo>
                  <a:pt x="975666" y="25552"/>
                </a:lnTo>
                <a:close/>
              </a:path>
              <a:path w="1007110" h="194309">
                <a:moveTo>
                  <a:pt x="934118" y="24672"/>
                </a:moveTo>
                <a:lnTo>
                  <a:pt x="923500" y="24672"/>
                </a:lnTo>
                <a:lnTo>
                  <a:pt x="927945" y="25552"/>
                </a:lnTo>
                <a:lnTo>
                  <a:pt x="932359" y="28196"/>
                </a:lnTo>
                <a:lnTo>
                  <a:pt x="934118" y="28196"/>
                </a:lnTo>
                <a:lnTo>
                  <a:pt x="934118" y="24672"/>
                </a:lnTo>
                <a:close/>
              </a:path>
            </a:pathLst>
          </a:custGeom>
          <a:solidFill>
            <a:srgbClr val="737373"/>
          </a:solidFill>
        </p:spPr>
        <p:txBody>
          <a:bodyPr wrap="square" lIns="0" tIns="0" rIns="0" bIns="0" rtlCol="0"/>
          <a:lstStyle/>
          <a:p>
            <a:endParaRPr/>
          </a:p>
        </p:txBody>
      </p:sp>
      <p:sp>
        <p:nvSpPr>
          <p:cNvPr id="3" name="object 3"/>
          <p:cNvSpPr/>
          <p:nvPr/>
        </p:nvSpPr>
        <p:spPr>
          <a:xfrm>
            <a:off x="594968" y="597426"/>
            <a:ext cx="296932" cy="296076"/>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640359" y="2028697"/>
            <a:ext cx="3056991" cy="460248"/>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640359" y="2588005"/>
            <a:ext cx="2895447" cy="355980"/>
          </a:xfrm>
          <a:prstGeom prst="rect">
            <a:avLst/>
          </a:prstGeom>
          <a:blipFill>
            <a:blip r:embed="rId4" cstate="print"/>
            <a:stretch>
              <a:fillRect/>
            </a:stretch>
          </a:blipFill>
        </p:spPr>
        <p:txBody>
          <a:bodyPr wrap="square" lIns="0" tIns="0" rIns="0" bIns="0" rtlCol="0"/>
          <a:lstStyle/>
          <a:p>
            <a:endParaRPr/>
          </a:p>
        </p:txBody>
      </p:sp>
      <p:sp>
        <p:nvSpPr>
          <p:cNvPr id="6" name="object 6"/>
          <p:cNvSpPr/>
          <p:nvPr/>
        </p:nvSpPr>
        <p:spPr>
          <a:xfrm>
            <a:off x="640130" y="3152520"/>
            <a:ext cx="1551127" cy="455040"/>
          </a:xfrm>
          <a:prstGeom prst="rect">
            <a:avLst/>
          </a:prstGeom>
          <a:blipFill>
            <a:blip r:embed="rId5" cstate="print"/>
            <a:stretch>
              <a:fillRect/>
            </a:stretch>
          </a:blipFill>
        </p:spPr>
        <p:txBody>
          <a:bodyPr wrap="square" lIns="0" tIns="0" rIns="0" bIns="0" rtlCol="0"/>
          <a:lstStyle/>
          <a:p>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435840" cy="6995159"/>
          </a:xfrm>
          <a:custGeom>
            <a:avLst/>
            <a:gdLst/>
            <a:ahLst/>
            <a:cxnLst/>
            <a:rect l="l" t="t" r="r" b="b"/>
            <a:pathLst>
              <a:path w="12435840" h="6995159">
                <a:moveTo>
                  <a:pt x="0" y="6995159"/>
                </a:moveTo>
                <a:lnTo>
                  <a:pt x="12435840" y="6995159"/>
                </a:lnTo>
                <a:lnTo>
                  <a:pt x="12435840" y="0"/>
                </a:lnTo>
                <a:lnTo>
                  <a:pt x="0" y="0"/>
                </a:lnTo>
                <a:lnTo>
                  <a:pt x="0" y="6995159"/>
                </a:lnTo>
                <a:close/>
              </a:path>
            </a:pathLst>
          </a:custGeom>
          <a:solidFill>
            <a:srgbClr val="D2D2D2"/>
          </a:solidFill>
        </p:spPr>
        <p:txBody>
          <a:bodyPr wrap="square" lIns="0" tIns="0" rIns="0" bIns="0" rtlCol="0"/>
          <a:lstStyle/>
          <a:p>
            <a:endParaRPr/>
          </a:p>
        </p:txBody>
      </p:sp>
      <p:sp>
        <p:nvSpPr>
          <p:cNvPr id="3" name="object 3"/>
          <p:cNvSpPr/>
          <p:nvPr/>
        </p:nvSpPr>
        <p:spPr>
          <a:xfrm>
            <a:off x="9531095" y="3976115"/>
            <a:ext cx="2310383" cy="2417064"/>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637260" y="3153663"/>
            <a:ext cx="852957" cy="350647"/>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1533525" y="3351961"/>
            <a:ext cx="124327" cy="38938"/>
          </a:xfrm>
          <a:prstGeom prst="rect">
            <a:avLst/>
          </a:prstGeom>
          <a:blipFill>
            <a:blip r:embed="rId4" cstate="print"/>
            <a:stretch>
              <a:fillRect/>
            </a:stretch>
          </a:blipFill>
        </p:spPr>
        <p:txBody>
          <a:bodyPr wrap="square" lIns="0" tIns="0" rIns="0" bIns="0" rtlCol="0"/>
          <a:lstStyle/>
          <a:p>
            <a:endParaRPr/>
          </a:p>
        </p:txBody>
      </p:sp>
      <p:sp>
        <p:nvSpPr>
          <p:cNvPr id="6" name="object 6"/>
          <p:cNvSpPr/>
          <p:nvPr/>
        </p:nvSpPr>
        <p:spPr>
          <a:xfrm>
            <a:off x="1716404" y="3153663"/>
            <a:ext cx="4291330" cy="350647"/>
          </a:xfrm>
          <a:prstGeom prst="rect">
            <a:avLst/>
          </a:prstGeom>
          <a:blipFill>
            <a:blip r:embed="rId5" cstate="print"/>
            <a:stretch>
              <a:fillRect/>
            </a:stretch>
          </a:blipFill>
        </p:spPr>
        <p:txBody>
          <a:bodyPr wrap="square" lIns="0" tIns="0" rIns="0" bIns="0" rtlCol="0"/>
          <a:lstStyle/>
          <a:p>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640359" y="575309"/>
            <a:ext cx="852906" cy="350647"/>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536572" y="773607"/>
            <a:ext cx="124327" cy="38938"/>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1725422" y="575309"/>
            <a:ext cx="4289933" cy="350647"/>
          </a:xfrm>
          <a:prstGeom prst="rect">
            <a:avLst/>
          </a:prstGeom>
          <a:blipFill>
            <a:blip r:embed="rId4" cstate="print"/>
            <a:stretch>
              <a:fillRect/>
            </a:stretch>
          </a:blipFill>
        </p:spPr>
        <p:txBody>
          <a:bodyPr wrap="square" lIns="0" tIns="0" rIns="0" bIns="0" rtlCol="0"/>
          <a:lstStyle/>
          <a:p>
            <a:endParaRPr/>
          </a:p>
        </p:txBody>
      </p:sp>
      <p:sp>
        <p:nvSpPr>
          <p:cNvPr id="5" name="object 5"/>
          <p:cNvSpPr/>
          <p:nvPr/>
        </p:nvSpPr>
        <p:spPr>
          <a:xfrm>
            <a:off x="616724" y="4580254"/>
            <a:ext cx="159829" cy="236728"/>
          </a:xfrm>
          <a:prstGeom prst="rect">
            <a:avLst/>
          </a:prstGeom>
          <a:blipFill>
            <a:blip r:embed="rId5" cstate="print"/>
            <a:stretch>
              <a:fillRect/>
            </a:stretch>
          </a:blipFill>
        </p:spPr>
        <p:txBody>
          <a:bodyPr wrap="square" lIns="0" tIns="0" rIns="0" bIns="0" rtlCol="0"/>
          <a:lstStyle/>
          <a:p>
            <a:endParaRPr/>
          </a:p>
        </p:txBody>
      </p:sp>
      <p:sp>
        <p:nvSpPr>
          <p:cNvPr id="6" name="object 6"/>
          <p:cNvSpPr/>
          <p:nvPr/>
        </p:nvSpPr>
        <p:spPr>
          <a:xfrm>
            <a:off x="1150797" y="4541900"/>
            <a:ext cx="9633407" cy="329564"/>
          </a:xfrm>
          <a:prstGeom prst="rect">
            <a:avLst/>
          </a:prstGeom>
          <a:blipFill>
            <a:blip r:embed="rId6" cstate="print"/>
            <a:stretch>
              <a:fillRect/>
            </a:stretch>
          </a:blipFill>
        </p:spPr>
        <p:txBody>
          <a:bodyPr wrap="square" lIns="0" tIns="0" rIns="0" bIns="0" rtlCol="0"/>
          <a:lstStyle/>
          <a:p>
            <a:endParaRPr/>
          </a:p>
        </p:txBody>
      </p:sp>
      <p:sp>
        <p:nvSpPr>
          <p:cNvPr id="7" name="object 7"/>
          <p:cNvSpPr/>
          <p:nvPr/>
        </p:nvSpPr>
        <p:spPr>
          <a:xfrm>
            <a:off x="1144244" y="4979669"/>
            <a:ext cx="1133627" cy="326135"/>
          </a:xfrm>
          <a:prstGeom prst="rect">
            <a:avLst/>
          </a:prstGeom>
          <a:blipFill>
            <a:blip r:embed="rId7" cstate="print"/>
            <a:stretch>
              <a:fillRect/>
            </a:stretch>
          </a:blipFill>
        </p:spPr>
        <p:txBody>
          <a:bodyPr wrap="square" lIns="0" tIns="0" rIns="0" bIns="0" rtlCol="0"/>
          <a:lstStyle/>
          <a:p>
            <a:endParaRPr/>
          </a:p>
        </p:txBody>
      </p:sp>
      <p:sp>
        <p:nvSpPr>
          <p:cNvPr id="8" name="object 8"/>
          <p:cNvSpPr/>
          <p:nvPr/>
        </p:nvSpPr>
        <p:spPr>
          <a:xfrm>
            <a:off x="619759" y="5538596"/>
            <a:ext cx="207086" cy="235419"/>
          </a:xfrm>
          <a:prstGeom prst="rect">
            <a:avLst/>
          </a:prstGeom>
          <a:blipFill>
            <a:blip r:embed="rId8" cstate="print"/>
            <a:stretch>
              <a:fillRect/>
            </a:stretch>
          </a:blipFill>
        </p:spPr>
        <p:txBody>
          <a:bodyPr wrap="square" lIns="0" tIns="0" rIns="0" bIns="0" rtlCol="0"/>
          <a:lstStyle/>
          <a:p>
            <a:endParaRPr/>
          </a:p>
        </p:txBody>
      </p:sp>
      <p:sp>
        <p:nvSpPr>
          <p:cNvPr id="9" name="object 9"/>
          <p:cNvSpPr/>
          <p:nvPr/>
        </p:nvSpPr>
        <p:spPr>
          <a:xfrm>
            <a:off x="1134846" y="5502401"/>
            <a:ext cx="10506481" cy="353618"/>
          </a:xfrm>
          <a:prstGeom prst="rect">
            <a:avLst/>
          </a:prstGeom>
          <a:blipFill>
            <a:blip r:embed="rId9" cstate="print"/>
            <a:stretch>
              <a:fillRect/>
            </a:stretch>
          </a:blipFill>
        </p:spPr>
        <p:txBody>
          <a:bodyPr wrap="square" lIns="0" tIns="0" rIns="0" bIns="0" rtlCol="0"/>
          <a:lstStyle/>
          <a:p>
            <a:endParaRPr/>
          </a:p>
        </p:txBody>
      </p:sp>
      <p:sp>
        <p:nvSpPr>
          <p:cNvPr id="10" name="object 10"/>
          <p:cNvSpPr/>
          <p:nvPr/>
        </p:nvSpPr>
        <p:spPr>
          <a:xfrm>
            <a:off x="623100" y="6061379"/>
            <a:ext cx="203746" cy="236169"/>
          </a:xfrm>
          <a:prstGeom prst="rect">
            <a:avLst/>
          </a:prstGeom>
          <a:blipFill>
            <a:blip r:embed="rId10" cstate="print"/>
            <a:stretch>
              <a:fillRect/>
            </a:stretch>
          </a:blipFill>
        </p:spPr>
        <p:txBody>
          <a:bodyPr wrap="square" lIns="0" tIns="0" rIns="0" bIns="0" rtlCol="0"/>
          <a:lstStyle/>
          <a:p>
            <a:endParaRPr/>
          </a:p>
        </p:txBody>
      </p:sp>
      <p:sp>
        <p:nvSpPr>
          <p:cNvPr id="11" name="object 11"/>
          <p:cNvSpPr/>
          <p:nvPr/>
        </p:nvSpPr>
        <p:spPr>
          <a:xfrm>
            <a:off x="1150797" y="6021704"/>
            <a:ext cx="9881819" cy="357047"/>
          </a:xfrm>
          <a:prstGeom prst="rect">
            <a:avLst/>
          </a:prstGeom>
          <a:blipFill>
            <a:blip r:embed="rId11" cstate="print"/>
            <a:stretch>
              <a:fillRect/>
            </a:stretch>
          </a:blipFill>
        </p:spPr>
        <p:txBody>
          <a:bodyPr wrap="square" lIns="0" tIns="0" rIns="0" bIns="0" rtlCol="0"/>
          <a:lstStyle/>
          <a:p>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640359" y="575309"/>
            <a:ext cx="3707739" cy="350647"/>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624255" y="4672329"/>
            <a:ext cx="47142" cy="47117"/>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835901" y="4545329"/>
            <a:ext cx="9302889" cy="353568"/>
          </a:xfrm>
          <a:prstGeom prst="rect">
            <a:avLst/>
          </a:prstGeom>
          <a:blipFill>
            <a:blip r:embed="rId4" cstate="print"/>
            <a:stretch>
              <a:fillRect/>
            </a:stretch>
          </a:blipFill>
        </p:spPr>
        <p:txBody>
          <a:bodyPr wrap="square" lIns="0" tIns="0" rIns="0" bIns="0" rtlCol="0"/>
          <a:lstStyle/>
          <a:p>
            <a:endParaRPr/>
          </a:p>
        </p:txBody>
      </p:sp>
      <p:sp>
        <p:nvSpPr>
          <p:cNvPr id="5" name="object 5"/>
          <p:cNvSpPr/>
          <p:nvPr/>
        </p:nvSpPr>
        <p:spPr>
          <a:xfrm>
            <a:off x="624255" y="5193538"/>
            <a:ext cx="47142" cy="47117"/>
          </a:xfrm>
          <a:prstGeom prst="rect">
            <a:avLst/>
          </a:prstGeom>
          <a:blipFill>
            <a:blip r:embed="rId5" cstate="print"/>
            <a:stretch>
              <a:fillRect/>
            </a:stretch>
          </a:blipFill>
        </p:spPr>
        <p:txBody>
          <a:bodyPr wrap="square" lIns="0" tIns="0" rIns="0" bIns="0" rtlCol="0"/>
          <a:lstStyle/>
          <a:p>
            <a:endParaRPr/>
          </a:p>
        </p:txBody>
      </p:sp>
      <p:sp>
        <p:nvSpPr>
          <p:cNvPr id="6" name="object 6"/>
          <p:cNvSpPr/>
          <p:nvPr/>
        </p:nvSpPr>
        <p:spPr>
          <a:xfrm>
            <a:off x="835901" y="5066538"/>
            <a:ext cx="6403098" cy="353568"/>
          </a:xfrm>
          <a:prstGeom prst="rect">
            <a:avLst/>
          </a:prstGeom>
          <a:blipFill>
            <a:blip r:embed="rId6" cstate="print"/>
            <a:stretch>
              <a:fillRect/>
            </a:stretch>
          </a:blipFill>
        </p:spPr>
        <p:txBody>
          <a:bodyPr wrap="square" lIns="0" tIns="0" rIns="0" bIns="0" rtlCol="0"/>
          <a:lstStyle/>
          <a:p>
            <a:endParaRPr/>
          </a:p>
        </p:txBody>
      </p:sp>
      <p:sp>
        <p:nvSpPr>
          <p:cNvPr id="7" name="object 7"/>
          <p:cNvSpPr/>
          <p:nvPr/>
        </p:nvSpPr>
        <p:spPr>
          <a:xfrm>
            <a:off x="624255" y="5716269"/>
            <a:ext cx="47142" cy="47155"/>
          </a:xfrm>
          <a:prstGeom prst="rect">
            <a:avLst/>
          </a:prstGeom>
          <a:blipFill>
            <a:blip r:embed="rId7" cstate="print"/>
            <a:stretch>
              <a:fillRect/>
            </a:stretch>
          </a:blipFill>
        </p:spPr>
        <p:txBody>
          <a:bodyPr wrap="square" lIns="0" tIns="0" rIns="0" bIns="0" rtlCol="0"/>
          <a:lstStyle/>
          <a:p>
            <a:endParaRPr/>
          </a:p>
        </p:txBody>
      </p:sp>
      <p:sp>
        <p:nvSpPr>
          <p:cNvPr id="8" name="object 8"/>
          <p:cNvSpPr/>
          <p:nvPr/>
        </p:nvSpPr>
        <p:spPr>
          <a:xfrm>
            <a:off x="835901" y="5589269"/>
            <a:ext cx="10480941" cy="353618"/>
          </a:xfrm>
          <a:prstGeom prst="rect">
            <a:avLst/>
          </a:prstGeom>
          <a:blipFill>
            <a:blip r:embed="rId8" cstate="print"/>
            <a:stretch>
              <a:fillRect/>
            </a:stretch>
          </a:blipFill>
        </p:spPr>
        <p:txBody>
          <a:bodyPr wrap="square" lIns="0" tIns="0" rIns="0" bIns="0" rtlCol="0"/>
          <a:lstStyle/>
          <a:p>
            <a:endParaRPr/>
          </a:p>
        </p:txBody>
      </p:sp>
      <p:sp>
        <p:nvSpPr>
          <p:cNvPr id="9" name="object 9"/>
          <p:cNvSpPr/>
          <p:nvPr/>
        </p:nvSpPr>
        <p:spPr>
          <a:xfrm>
            <a:off x="846353" y="6021704"/>
            <a:ext cx="7584033" cy="357047"/>
          </a:xfrm>
          <a:prstGeom prst="rect">
            <a:avLst/>
          </a:prstGeom>
          <a:blipFill>
            <a:blip r:embed="rId9" cstate="print"/>
            <a:stretch>
              <a:fillRect/>
            </a:stretch>
          </a:blipFill>
        </p:spPr>
        <p:txBody>
          <a:bodyPr wrap="square" lIns="0" tIns="0" rIns="0" bIns="0" rtlCol="0"/>
          <a:lstStyle/>
          <a:p>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640359" y="575309"/>
            <a:ext cx="891260" cy="350647"/>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570100" y="773607"/>
            <a:ext cx="124327" cy="38938"/>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1748282" y="575309"/>
            <a:ext cx="1557782" cy="350647"/>
          </a:xfrm>
          <a:prstGeom prst="rect">
            <a:avLst/>
          </a:prstGeom>
          <a:blipFill>
            <a:blip r:embed="rId4" cstate="print"/>
            <a:stretch>
              <a:fillRect/>
            </a:stretch>
          </a:blipFill>
        </p:spPr>
        <p:txBody>
          <a:bodyPr wrap="square" lIns="0" tIns="0" rIns="0" bIns="0" rtlCol="0"/>
          <a:lstStyle/>
          <a:p>
            <a:endParaRPr/>
          </a:p>
        </p:txBody>
      </p:sp>
      <p:sp>
        <p:nvSpPr>
          <p:cNvPr id="5" name="object 5"/>
          <p:cNvSpPr/>
          <p:nvPr/>
        </p:nvSpPr>
        <p:spPr>
          <a:xfrm>
            <a:off x="624255" y="1676272"/>
            <a:ext cx="47142" cy="47116"/>
          </a:xfrm>
          <a:prstGeom prst="rect">
            <a:avLst/>
          </a:prstGeom>
          <a:blipFill>
            <a:blip r:embed="rId5" cstate="print"/>
            <a:stretch>
              <a:fillRect/>
            </a:stretch>
          </a:blipFill>
        </p:spPr>
        <p:txBody>
          <a:bodyPr wrap="square" lIns="0" tIns="0" rIns="0" bIns="0" rtlCol="0"/>
          <a:lstStyle/>
          <a:p>
            <a:endParaRPr/>
          </a:p>
        </p:txBody>
      </p:sp>
      <p:sp>
        <p:nvSpPr>
          <p:cNvPr id="6" name="object 6"/>
          <p:cNvSpPr/>
          <p:nvPr/>
        </p:nvSpPr>
        <p:spPr>
          <a:xfrm>
            <a:off x="836968" y="1549145"/>
            <a:ext cx="3054692" cy="353694"/>
          </a:xfrm>
          <a:prstGeom prst="rect">
            <a:avLst/>
          </a:prstGeom>
          <a:blipFill>
            <a:blip r:embed="rId6" cstate="print"/>
            <a:stretch>
              <a:fillRect/>
            </a:stretch>
          </a:blipFill>
        </p:spPr>
        <p:txBody>
          <a:bodyPr wrap="square" lIns="0" tIns="0" rIns="0" bIns="0" rtlCol="0"/>
          <a:lstStyle/>
          <a:p>
            <a:endParaRPr/>
          </a:p>
        </p:txBody>
      </p:sp>
      <p:sp>
        <p:nvSpPr>
          <p:cNvPr id="7" name="object 7"/>
          <p:cNvSpPr/>
          <p:nvPr/>
        </p:nvSpPr>
        <p:spPr>
          <a:xfrm>
            <a:off x="624255" y="2197480"/>
            <a:ext cx="47142" cy="47116"/>
          </a:xfrm>
          <a:prstGeom prst="rect">
            <a:avLst/>
          </a:prstGeom>
          <a:blipFill>
            <a:blip r:embed="rId7" cstate="print"/>
            <a:stretch>
              <a:fillRect/>
            </a:stretch>
          </a:blipFill>
        </p:spPr>
        <p:txBody>
          <a:bodyPr wrap="square" lIns="0" tIns="0" rIns="0" bIns="0" rtlCol="0"/>
          <a:lstStyle/>
          <a:p>
            <a:endParaRPr/>
          </a:p>
        </p:txBody>
      </p:sp>
      <p:sp>
        <p:nvSpPr>
          <p:cNvPr id="8" name="object 8"/>
          <p:cNvSpPr/>
          <p:nvPr/>
        </p:nvSpPr>
        <p:spPr>
          <a:xfrm>
            <a:off x="847775" y="2080640"/>
            <a:ext cx="1015695" cy="262636"/>
          </a:xfrm>
          <a:prstGeom prst="rect">
            <a:avLst/>
          </a:prstGeom>
          <a:blipFill>
            <a:blip r:embed="rId8" cstate="print"/>
            <a:stretch>
              <a:fillRect/>
            </a:stretch>
          </a:blipFill>
        </p:spPr>
        <p:txBody>
          <a:bodyPr wrap="square" lIns="0" tIns="0" rIns="0" bIns="0" rtlCol="0"/>
          <a:lstStyle/>
          <a:p>
            <a:endParaRPr/>
          </a:p>
        </p:txBody>
      </p:sp>
      <p:sp>
        <p:nvSpPr>
          <p:cNvPr id="9" name="object 9"/>
          <p:cNvSpPr/>
          <p:nvPr/>
        </p:nvSpPr>
        <p:spPr>
          <a:xfrm>
            <a:off x="1996058" y="2067051"/>
            <a:ext cx="4581144" cy="276225"/>
          </a:xfrm>
          <a:prstGeom prst="rect">
            <a:avLst/>
          </a:prstGeom>
          <a:blipFill>
            <a:blip r:embed="rId9" cstate="print"/>
            <a:stretch>
              <a:fillRect/>
            </a:stretch>
          </a:blipFill>
        </p:spPr>
        <p:txBody>
          <a:bodyPr wrap="square" lIns="0" tIns="0" rIns="0" bIns="0" rtlCol="0"/>
          <a:lstStyle/>
          <a:p>
            <a:endParaRPr/>
          </a:p>
        </p:txBody>
      </p:sp>
      <p:sp>
        <p:nvSpPr>
          <p:cNvPr id="10" name="object 10"/>
          <p:cNvSpPr/>
          <p:nvPr/>
        </p:nvSpPr>
        <p:spPr>
          <a:xfrm>
            <a:off x="854151" y="2506217"/>
            <a:ext cx="6190030" cy="353694"/>
          </a:xfrm>
          <a:prstGeom prst="rect">
            <a:avLst/>
          </a:prstGeom>
          <a:blipFill>
            <a:blip r:embed="rId10" cstate="print"/>
            <a:stretch>
              <a:fillRect/>
            </a:stretch>
          </a:blipFill>
        </p:spPr>
        <p:txBody>
          <a:bodyPr wrap="square" lIns="0" tIns="0" rIns="0" bIns="0" rtlCol="0"/>
          <a:lstStyle/>
          <a:p>
            <a:endParaRPr/>
          </a:p>
        </p:txBody>
      </p:sp>
      <p:sp>
        <p:nvSpPr>
          <p:cNvPr id="11" name="object 11"/>
          <p:cNvSpPr/>
          <p:nvPr/>
        </p:nvSpPr>
        <p:spPr>
          <a:xfrm>
            <a:off x="846353" y="2942081"/>
            <a:ext cx="1023340" cy="272795"/>
          </a:xfrm>
          <a:prstGeom prst="rect">
            <a:avLst/>
          </a:prstGeom>
          <a:blipFill>
            <a:blip r:embed="rId11" cstate="print"/>
            <a:stretch>
              <a:fillRect/>
            </a:stretch>
          </a:blipFill>
        </p:spPr>
        <p:txBody>
          <a:bodyPr wrap="square" lIns="0" tIns="0" rIns="0" bIns="0" rtlCol="0"/>
          <a:lstStyle/>
          <a:p>
            <a:endParaRPr/>
          </a:p>
        </p:txBody>
      </p:sp>
      <p:sp>
        <p:nvSpPr>
          <p:cNvPr id="12" name="object 12"/>
          <p:cNvSpPr/>
          <p:nvPr/>
        </p:nvSpPr>
        <p:spPr>
          <a:xfrm>
            <a:off x="624255" y="3590416"/>
            <a:ext cx="47142" cy="47116"/>
          </a:xfrm>
          <a:prstGeom prst="rect">
            <a:avLst/>
          </a:prstGeom>
          <a:blipFill>
            <a:blip r:embed="rId12" cstate="print"/>
            <a:stretch>
              <a:fillRect/>
            </a:stretch>
          </a:blipFill>
        </p:spPr>
        <p:txBody>
          <a:bodyPr wrap="square" lIns="0" tIns="0" rIns="0" bIns="0" rtlCol="0"/>
          <a:lstStyle/>
          <a:p>
            <a:endParaRPr/>
          </a:p>
        </p:txBody>
      </p:sp>
      <p:sp>
        <p:nvSpPr>
          <p:cNvPr id="13" name="object 13"/>
          <p:cNvSpPr/>
          <p:nvPr/>
        </p:nvSpPr>
        <p:spPr>
          <a:xfrm>
            <a:off x="847775" y="3463289"/>
            <a:ext cx="1782267" cy="272923"/>
          </a:xfrm>
          <a:prstGeom prst="rect">
            <a:avLst/>
          </a:prstGeom>
          <a:blipFill>
            <a:blip r:embed="rId13" cstate="print"/>
            <a:stretch>
              <a:fillRect/>
            </a:stretch>
          </a:blipFill>
        </p:spPr>
        <p:txBody>
          <a:bodyPr wrap="square" lIns="0" tIns="0" rIns="0" bIns="0" rtlCol="0"/>
          <a:lstStyle/>
          <a:p>
            <a:endParaRPr/>
          </a:p>
        </p:txBody>
      </p:sp>
      <p:sp>
        <p:nvSpPr>
          <p:cNvPr id="14" name="object 14"/>
          <p:cNvSpPr/>
          <p:nvPr/>
        </p:nvSpPr>
        <p:spPr>
          <a:xfrm>
            <a:off x="2750057" y="3463289"/>
            <a:ext cx="4038727" cy="353695"/>
          </a:xfrm>
          <a:prstGeom prst="rect">
            <a:avLst/>
          </a:prstGeom>
          <a:blipFill>
            <a:blip r:embed="rId14" cstate="print"/>
            <a:stretch>
              <a:fillRect/>
            </a:stretch>
          </a:blipFill>
        </p:spPr>
        <p:txBody>
          <a:bodyPr wrap="square" lIns="0" tIns="0" rIns="0" bIns="0" rtlCol="0"/>
          <a:lstStyle/>
          <a:p>
            <a:endParaRPr/>
          </a:p>
        </p:txBody>
      </p:sp>
      <p:sp>
        <p:nvSpPr>
          <p:cNvPr id="15" name="object 15"/>
          <p:cNvSpPr/>
          <p:nvPr/>
        </p:nvSpPr>
        <p:spPr>
          <a:xfrm>
            <a:off x="835723" y="3895851"/>
            <a:ext cx="6188138" cy="356996"/>
          </a:xfrm>
          <a:prstGeom prst="rect">
            <a:avLst/>
          </a:prstGeom>
          <a:blipFill>
            <a:blip r:embed="rId15" cstate="print"/>
            <a:stretch>
              <a:fillRect/>
            </a:stretch>
          </a:blipFill>
        </p:spPr>
        <p:txBody>
          <a:bodyPr wrap="square" lIns="0" tIns="0" rIns="0" bIns="0" rtlCol="0"/>
          <a:lstStyle/>
          <a:p>
            <a:endParaRPr/>
          </a:p>
        </p:txBody>
      </p:sp>
      <p:sp>
        <p:nvSpPr>
          <p:cNvPr id="16" name="object 16"/>
          <p:cNvSpPr/>
          <p:nvPr/>
        </p:nvSpPr>
        <p:spPr>
          <a:xfrm>
            <a:off x="847242" y="4333494"/>
            <a:ext cx="2459456" cy="272923"/>
          </a:xfrm>
          <a:prstGeom prst="rect">
            <a:avLst/>
          </a:prstGeom>
          <a:blipFill>
            <a:blip r:embed="rId16" cstate="print"/>
            <a:stretch>
              <a:fillRect/>
            </a:stretch>
          </a:blipFill>
        </p:spPr>
        <p:txBody>
          <a:bodyPr wrap="square" lIns="0" tIns="0" rIns="0" bIns="0" rtlCol="0"/>
          <a:lstStyle/>
          <a:p>
            <a:endParaRPr/>
          </a:p>
        </p:txBody>
      </p:sp>
      <p:sp>
        <p:nvSpPr>
          <p:cNvPr id="17" name="object 17"/>
          <p:cNvSpPr/>
          <p:nvPr/>
        </p:nvSpPr>
        <p:spPr>
          <a:xfrm>
            <a:off x="624255" y="4983352"/>
            <a:ext cx="47142" cy="47117"/>
          </a:xfrm>
          <a:prstGeom prst="rect">
            <a:avLst/>
          </a:prstGeom>
          <a:blipFill>
            <a:blip r:embed="rId17" cstate="print"/>
            <a:stretch>
              <a:fillRect/>
            </a:stretch>
          </a:blipFill>
        </p:spPr>
        <p:txBody>
          <a:bodyPr wrap="square" lIns="0" tIns="0" rIns="0" bIns="0" rtlCol="0"/>
          <a:lstStyle/>
          <a:p>
            <a:endParaRPr/>
          </a:p>
        </p:txBody>
      </p:sp>
      <p:sp>
        <p:nvSpPr>
          <p:cNvPr id="18" name="object 18"/>
          <p:cNvSpPr/>
          <p:nvPr/>
        </p:nvSpPr>
        <p:spPr>
          <a:xfrm>
            <a:off x="862825" y="4856225"/>
            <a:ext cx="1046365" cy="272795"/>
          </a:xfrm>
          <a:prstGeom prst="rect">
            <a:avLst/>
          </a:prstGeom>
          <a:blipFill>
            <a:blip r:embed="rId18" cstate="print"/>
            <a:stretch>
              <a:fillRect/>
            </a:stretch>
          </a:blipFill>
        </p:spPr>
        <p:txBody>
          <a:bodyPr wrap="square" lIns="0" tIns="0" rIns="0" bIns="0" rtlCol="0"/>
          <a:lstStyle/>
          <a:p>
            <a:endParaRPr/>
          </a:p>
        </p:txBody>
      </p:sp>
      <p:sp>
        <p:nvSpPr>
          <p:cNvPr id="19" name="object 19"/>
          <p:cNvSpPr/>
          <p:nvPr/>
        </p:nvSpPr>
        <p:spPr>
          <a:xfrm>
            <a:off x="2029205" y="4865242"/>
            <a:ext cx="5156073" cy="344678"/>
          </a:xfrm>
          <a:prstGeom prst="rect">
            <a:avLst/>
          </a:prstGeom>
          <a:blipFill>
            <a:blip r:embed="rId19" cstate="print"/>
            <a:stretch>
              <a:fillRect/>
            </a:stretch>
          </a:blipFill>
        </p:spPr>
        <p:txBody>
          <a:bodyPr wrap="square" lIns="0" tIns="0" rIns="0" bIns="0" rtlCol="0"/>
          <a:lstStyle/>
          <a:p>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640359" y="569975"/>
            <a:ext cx="3205200" cy="355981"/>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624255" y="1676272"/>
            <a:ext cx="47142" cy="47116"/>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862825" y="1545843"/>
            <a:ext cx="7979168" cy="276225"/>
          </a:xfrm>
          <a:prstGeom prst="rect">
            <a:avLst/>
          </a:prstGeom>
          <a:blipFill>
            <a:blip r:embed="rId4" cstate="print"/>
            <a:stretch>
              <a:fillRect/>
            </a:stretch>
          </a:blipFill>
        </p:spPr>
        <p:txBody>
          <a:bodyPr wrap="square" lIns="0" tIns="0" rIns="0" bIns="0" rtlCol="0"/>
          <a:lstStyle/>
          <a:p>
            <a:endParaRPr/>
          </a:p>
        </p:txBody>
      </p:sp>
      <p:sp>
        <p:nvSpPr>
          <p:cNvPr id="5" name="object 5"/>
          <p:cNvSpPr/>
          <p:nvPr/>
        </p:nvSpPr>
        <p:spPr>
          <a:xfrm>
            <a:off x="624255" y="2197480"/>
            <a:ext cx="47142" cy="47116"/>
          </a:xfrm>
          <a:prstGeom prst="rect">
            <a:avLst/>
          </a:prstGeom>
          <a:blipFill>
            <a:blip r:embed="rId5" cstate="print"/>
            <a:stretch>
              <a:fillRect/>
            </a:stretch>
          </a:blipFill>
        </p:spPr>
        <p:txBody>
          <a:bodyPr wrap="square" lIns="0" tIns="0" rIns="0" bIns="0" rtlCol="0"/>
          <a:lstStyle/>
          <a:p>
            <a:endParaRPr/>
          </a:p>
        </p:txBody>
      </p:sp>
      <p:sp>
        <p:nvSpPr>
          <p:cNvPr id="6" name="object 6"/>
          <p:cNvSpPr/>
          <p:nvPr/>
        </p:nvSpPr>
        <p:spPr>
          <a:xfrm>
            <a:off x="838733" y="2070353"/>
            <a:ext cx="549376" cy="272795"/>
          </a:xfrm>
          <a:prstGeom prst="rect">
            <a:avLst/>
          </a:prstGeom>
          <a:blipFill>
            <a:blip r:embed="rId6" cstate="print"/>
            <a:stretch>
              <a:fillRect/>
            </a:stretch>
          </a:blipFill>
        </p:spPr>
        <p:txBody>
          <a:bodyPr wrap="square" lIns="0" tIns="0" rIns="0" bIns="0" rtlCol="0"/>
          <a:lstStyle/>
          <a:p>
            <a:endParaRPr/>
          </a:p>
        </p:txBody>
      </p:sp>
      <p:sp>
        <p:nvSpPr>
          <p:cNvPr id="7" name="object 7"/>
          <p:cNvSpPr/>
          <p:nvPr/>
        </p:nvSpPr>
        <p:spPr>
          <a:xfrm>
            <a:off x="1510411" y="2077465"/>
            <a:ext cx="1133475" cy="265811"/>
          </a:xfrm>
          <a:prstGeom prst="rect">
            <a:avLst/>
          </a:prstGeom>
          <a:blipFill>
            <a:blip r:embed="rId7" cstate="print"/>
            <a:stretch>
              <a:fillRect/>
            </a:stretch>
          </a:blipFill>
        </p:spPr>
        <p:txBody>
          <a:bodyPr wrap="square" lIns="0" tIns="0" rIns="0" bIns="0" rtlCol="0"/>
          <a:lstStyle/>
          <a:p>
            <a:endParaRPr/>
          </a:p>
        </p:txBody>
      </p:sp>
      <p:sp>
        <p:nvSpPr>
          <p:cNvPr id="8" name="object 8"/>
          <p:cNvSpPr/>
          <p:nvPr/>
        </p:nvSpPr>
        <p:spPr>
          <a:xfrm>
            <a:off x="2767457" y="2070353"/>
            <a:ext cx="542670" cy="272795"/>
          </a:xfrm>
          <a:prstGeom prst="rect">
            <a:avLst/>
          </a:prstGeom>
          <a:blipFill>
            <a:blip r:embed="rId8" cstate="print"/>
            <a:stretch>
              <a:fillRect/>
            </a:stretch>
          </a:blipFill>
        </p:spPr>
        <p:txBody>
          <a:bodyPr wrap="square" lIns="0" tIns="0" rIns="0" bIns="0" rtlCol="0"/>
          <a:lstStyle/>
          <a:p>
            <a:endParaRPr/>
          </a:p>
        </p:txBody>
      </p:sp>
      <p:sp>
        <p:nvSpPr>
          <p:cNvPr id="9" name="object 9"/>
          <p:cNvSpPr/>
          <p:nvPr/>
        </p:nvSpPr>
        <p:spPr>
          <a:xfrm>
            <a:off x="3472688" y="2077465"/>
            <a:ext cx="1696465" cy="265811"/>
          </a:xfrm>
          <a:prstGeom prst="rect">
            <a:avLst/>
          </a:prstGeom>
          <a:blipFill>
            <a:blip r:embed="rId9" cstate="print"/>
            <a:stretch>
              <a:fillRect/>
            </a:stretch>
          </a:blipFill>
        </p:spPr>
        <p:txBody>
          <a:bodyPr wrap="square" lIns="0" tIns="0" rIns="0" bIns="0" rtlCol="0"/>
          <a:lstStyle/>
          <a:p>
            <a:endParaRPr/>
          </a:p>
        </p:txBody>
      </p:sp>
      <p:sp>
        <p:nvSpPr>
          <p:cNvPr id="10" name="object 10"/>
          <p:cNvSpPr/>
          <p:nvPr/>
        </p:nvSpPr>
        <p:spPr>
          <a:xfrm>
            <a:off x="5309234" y="2070353"/>
            <a:ext cx="4936236" cy="353694"/>
          </a:xfrm>
          <a:prstGeom prst="rect">
            <a:avLst/>
          </a:prstGeom>
          <a:blipFill>
            <a:blip r:embed="rId10" cstate="print"/>
            <a:stretch>
              <a:fillRect/>
            </a:stretch>
          </a:blipFill>
        </p:spPr>
        <p:txBody>
          <a:bodyPr wrap="square" lIns="0" tIns="0" rIns="0" bIns="0" rtlCol="0"/>
          <a:lstStyle/>
          <a:p>
            <a:endParaRPr/>
          </a:p>
        </p:txBody>
      </p:sp>
      <p:sp>
        <p:nvSpPr>
          <p:cNvPr id="11" name="object 11"/>
          <p:cNvSpPr/>
          <p:nvPr/>
        </p:nvSpPr>
        <p:spPr>
          <a:xfrm>
            <a:off x="624255" y="2720212"/>
            <a:ext cx="47142" cy="47117"/>
          </a:xfrm>
          <a:prstGeom prst="rect">
            <a:avLst/>
          </a:prstGeom>
          <a:blipFill>
            <a:blip r:embed="rId11" cstate="print"/>
            <a:stretch>
              <a:fillRect/>
            </a:stretch>
          </a:blipFill>
        </p:spPr>
        <p:txBody>
          <a:bodyPr wrap="square" lIns="0" tIns="0" rIns="0" bIns="0" rtlCol="0"/>
          <a:lstStyle/>
          <a:p>
            <a:endParaRPr/>
          </a:p>
        </p:txBody>
      </p:sp>
      <p:sp>
        <p:nvSpPr>
          <p:cNvPr id="12" name="object 12"/>
          <p:cNvSpPr/>
          <p:nvPr/>
        </p:nvSpPr>
        <p:spPr>
          <a:xfrm>
            <a:off x="838733" y="2593085"/>
            <a:ext cx="549376" cy="272796"/>
          </a:xfrm>
          <a:prstGeom prst="rect">
            <a:avLst/>
          </a:prstGeom>
          <a:blipFill>
            <a:blip r:embed="rId6" cstate="print"/>
            <a:stretch>
              <a:fillRect/>
            </a:stretch>
          </a:blipFill>
        </p:spPr>
        <p:txBody>
          <a:bodyPr wrap="square" lIns="0" tIns="0" rIns="0" bIns="0" rtlCol="0"/>
          <a:lstStyle/>
          <a:p>
            <a:endParaRPr/>
          </a:p>
        </p:txBody>
      </p:sp>
      <p:sp>
        <p:nvSpPr>
          <p:cNvPr id="13" name="object 13"/>
          <p:cNvSpPr/>
          <p:nvPr/>
        </p:nvSpPr>
        <p:spPr>
          <a:xfrm>
            <a:off x="1510411" y="2591307"/>
            <a:ext cx="2759583" cy="353822"/>
          </a:xfrm>
          <a:prstGeom prst="rect">
            <a:avLst/>
          </a:prstGeom>
          <a:blipFill>
            <a:blip r:embed="rId12" cstate="print"/>
            <a:stretch>
              <a:fillRect/>
            </a:stretch>
          </a:blipFill>
        </p:spPr>
        <p:txBody>
          <a:bodyPr wrap="square" lIns="0" tIns="0" rIns="0" bIns="0" rtlCol="0"/>
          <a:lstStyle/>
          <a:p>
            <a:endParaRPr/>
          </a:p>
        </p:txBody>
      </p:sp>
      <p:sp>
        <p:nvSpPr>
          <p:cNvPr id="14" name="object 14"/>
          <p:cNvSpPr/>
          <p:nvPr/>
        </p:nvSpPr>
        <p:spPr>
          <a:xfrm>
            <a:off x="4408551" y="2589783"/>
            <a:ext cx="6858762" cy="356997"/>
          </a:xfrm>
          <a:prstGeom prst="rect">
            <a:avLst/>
          </a:prstGeom>
          <a:blipFill>
            <a:blip r:embed="rId13" cstate="print"/>
            <a:stretch>
              <a:fillRect/>
            </a:stretch>
          </a:blipFill>
        </p:spPr>
        <p:txBody>
          <a:bodyPr wrap="square" lIns="0" tIns="0" rIns="0" bIns="0" rtlCol="0"/>
          <a:lstStyle/>
          <a:p>
            <a:endParaRPr/>
          </a:p>
        </p:txBody>
      </p:sp>
      <p:sp>
        <p:nvSpPr>
          <p:cNvPr id="15" name="object 15"/>
          <p:cNvSpPr/>
          <p:nvPr/>
        </p:nvSpPr>
        <p:spPr>
          <a:xfrm>
            <a:off x="859104" y="3111880"/>
            <a:ext cx="4555286" cy="270763"/>
          </a:xfrm>
          <a:prstGeom prst="rect">
            <a:avLst/>
          </a:prstGeom>
          <a:blipFill>
            <a:blip r:embed="rId14" cstate="print"/>
            <a:stretch>
              <a:fillRect/>
            </a:stretch>
          </a:blipFill>
        </p:spPr>
        <p:txBody>
          <a:bodyPr wrap="square" lIns="0" tIns="0" rIns="0" bIns="0" rtlCol="0"/>
          <a:lstStyle/>
          <a:p>
            <a:endParaRPr/>
          </a:p>
        </p:txBody>
      </p:sp>
      <p:sp>
        <p:nvSpPr>
          <p:cNvPr id="16" name="object 16"/>
          <p:cNvSpPr txBox="1"/>
          <p:nvPr/>
        </p:nvSpPr>
        <p:spPr>
          <a:xfrm>
            <a:off x="1021486" y="3731716"/>
            <a:ext cx="8519160" cy="2638425"/>
          </a:xfrm>
          <a:prstGeom prst="rect">
            <a:avLst/>
          </a:prstGeom>
        </p:spPr>
        <p:txBody>
          <a:bodyPr vert="horz" wrap="square" lIns="0" tIns="12700" rIns="0" bIns="0" rtlCol="0">
            <a:spAutoFit/>
          </a:bodyPr>
          <a:lstStyle/>
          <a:p>
            <a:pPr marL="12700">
              <a:lnSpc>
                <a:spcPct val="100000"/>
              </a:lnSpc>
              <a:spcBef>
                <a:spcPts val="100"/>
              </a:spcBef>
            </a:pPr>
            <a:r>
              <a:rPr sz="2450" spc="-5" dirty="0">
                <a:solidFill>
                  <a:srgbClr val="3B3B3B"/>
                </a:solidFill>
                <a:latin typeface="Segoe UI"/>
                <a:cs typeface="Segoe UI"/>
              </a:rPr>
              <a:t>Name:</a:t>
            </a:r>
            <a:r>
              <a:rPr sz="2450" spc="-20" dirty="0">
                <a:solidFill>
                  <a:srgbClr val="3B3B3B"/>
                </a:solidFill>
                <a:latin typeface="Segoe UI"/>
                <a:cs typeface="Segoe UI"/>
              </a:rPr>
              <a:t> </a:t>
            </a:r>
            <a:r>
              <a:rPr sz="2450" spc="-5" dirty="0">
                <a:solidFill>
                  <a:srgbClr val="3B3B3B"/>
                </a:solidFill>
                <a:latin typeface="Segoe UI"/>
                <a:cs typeface="Segoe UI"/>
              </a:rPr>
              <a:t>Owner</a:t>
            </a:r>
            <a:endParaRPr sz="2450">
              <a:latin typeface="Segoe UI"/>
              <a:cs typeface="Segoe UI"/>
            </a:endParaRPr>
          </a:p>
          <a:p>
            <a:pPr marL="12700" marR="2733040">
              <a:lnSpc>
                <a:spcPct val="100000"/>
              </a:lnSpc>
            </a:pPr>
            <a:r>
              <a:rPr sz="2450" spc="-5" dirty="0">
                <a:solidFill>
                  <a:srgbClr val="3B3B3B"/>
                </a:solidFill>
                <a:latin typeface="Segoe UI"/>
                <a:cs typeface="Segoe UI"/>
              </a:rPr>
              <a:t>ID: 8e3af657-a8ff-443c-a75c-2fe8c4bcb65  </a:t>
            </a:r>
            <a:r>
              <a:rPr sz="2450" spc="-10" dirty="0">
                <a:solidFill>
                  <a:srgbClr val="3B3B3B"/>
                </a:solidFill>
                <a:latin typeface="Segoe UI"/>
                <a:cs typeface="Segoe UI"/>
              </a:rPr>
              <a:t>IsCustom:</a:t>
            </a:r>
            <a:r>
              <a:rPr sz="2450" spc="-5" dirty="0">
                <a:solidFill>
                  <a:srgbClr val="3B3B3B"/>
                </a:solidFill>
                <a:latin typeface="Segoe UI"/>
                <a:cs typeface="Segoe UI"/>
              </a:rPr>
              <a:t> </a:t>
            </a:r>
            <a:r>
              <a:rPr sz="2450" spc="-20" dirty="0">
                <a:solidFill>
                  <a:srgbClr val="3B3B3B"/>
                </a:solidFill>
                <a:latin typeface="Segoe UI"/>
                <a:cs typeface="Segoe UI"/>
              </a:rPr>
              <a:t>False</a:t>
            </a:r>
            <a:endParaRPr sz="2450">
              <a:latin typeface="Segoe UI"/>
              <a:cs typeface="Segoe UI"/>
            </a:endParaRPr>
          </a:p>
          <a:p>
            <a:pPr marL="12700" marR="5080">
              <a:lnSpc>
                <a:spcPts val="2940"/>
              </a:lnSpc>
              <a:spcBef>
                <a:spcPts val="90"/>
              </a:spcBef>
            </a:pPr>
            <a:r>
              <a:rPr sz="2450" spc="-5" dirty="0">
                <a:solidFill>
                  <a:srgbClr val="3B3B3B"/>
                </a:solidFill>
                <a:latin typeface="Segoe UI"/>
                <a:cs typeface="Segoe UI"/>
              </a:rPr>
              <a:t>Description: Manage </a:t>
            </a:r>
            <a:r>
              <a:rPr sz="2450" spc="5" dirty="0">
                <a:solidFill>
                  <a:srgbClr val="3B3B3B"/>
                </a:solidFill>
                <a:latin typeface="Segoe UI"/>
                <a:cs typeface="Segoe UI"/>
              </a:rPr>
              <a:t>everything, </a:t>
            </a:r>
            <a:r>
              <a:rPr sz="2450" spc="-10" dirty="0">
                <a:solidFill>
                  <a:srgbClr val="3B3B3B"/>
                </a:solidFill>
                <a:latin typeface="Segoe UI"/>
                <a:cs typeface="Segoe UI"/>
              </a:rPr>
              <a:t>including </a:t>
            </a:r>
            <a:r>
              <a:rPr sz="2450" spc="-5" dirty="0">
                <a:solidFill>
                  <a:srgbClr val="3B3B3B"/>
                </a:solidFill>
                <a:latin typeface="Segoe UI"/>
                <a:cs typeface="Segoe UI"/>
              </a:rPr>
              <a:t>access </a:t>
            </a:r>
            <a:r>
              <a:rPr sz="2450" spc="-20" dirty="0">
                <a:solidFill>
                  <a:srgbClr val="3B3B3B"/>
                </a:solidFill>
                <a:latin typeface="Segoe UI"/>
                <a:cs typeface="Segoe UI"/>
              </a:rPr>
              <a:t>to </a:t>
            </a:r>
            <a:r>
              <a:rPr sz="2450" spc="-10" dirty="0">
                <a:solidFill>
                  <a:srgbClr val="3B3B3B"/>
                </a:solidFill>
                <a:latin typeface="Segoe UI"/>
                <a:cs typeface="Segoe UI"/>
              </a:rPr>
              <a:t>resources  </a:t>
            </a:r>
            <a:r>
              <a:rPr sz="2450" spc="-5" dirty="0">
                <a:solidFill>
                  <a:srgbClr val="3B3B3B"/>
                </a:solidFill>
                <a:latin typeface="Segoe UI"/>
                <a:cs typeface="Segoe UI"/>
              </a:rPr>
              <a:t>Actions:</a:t>
            </a:r>
            <a:r>
              <a:rPr sz="2450" spc="-20" dirty="0">
                <a:solidFill>
                  <a:srgbClr val="3B3B3B"/>
                </a:solidFill>
                <a:latin typeface="Segoe UI"/>
                <a:cs typeface="Segoe UI"/>
              </a:rPr>
              <a:t> </a:t>
            </a:r>
            <a:r>
              <a:rPr sz="2450" dirty="0">
                <a:solidFill>
                  <a:srgbClr val="3B3B3B"/>
                </a:solidFill>
                <a:latin typeface="Segoe UI"/>
                <a:cs typeface="Segoe UI"/>
              </a:rPr>
              <a:t>{*}</a:t>
            </a:r>
            <a:endParaRPr sz="2450">
              <a:latin typeface="Segoe UI"/>
              <a:cs typeface="Segoe UI"/>
            </a:endParaRPr>
          </a:p>
          <a:p>
            <a:pPr marL="12700" marR="5595620">
              <a:lnSpc>
                <a:spcPts val="2940"/>
              </a:lnSpc>
            </a:pPr>
            <a:r>
              <a:rPr sz="2450" spc="-5" dirty="0">
                <a:solidFill>
                  <a:srgbClr val="3B3B3B"/>
                </a:solidFill>
                <a:latin typeface="Segoe UI"/>
                <a:cs typeface="Segoe UI"/>
              </a:rPr>
              <a:t>NotActions: {}  AssignableScopes:</a:t>
            </a:r>
            <a:r>
              <a:rPr sz="2450" spc="-90" dirty="0">
                <a:solidFill>
                  <a:srgbClr val="3B3B3B"/>
                </a:solidFill>
                <a:latin typeface="Segoe UI"/>
                <a:cs typeface="Segoe UI"/>
              </a:rPr>
              <a:t> </a:t>
            </a:r>
            <a:r>
              <a:rPr sz="2450" spc="-5" dirty="0">
                <a:solidFill>
                  <a:srgbClr val="3B3B3B"/>
                </a:solidFill>
                <a:latin typeface="Segoe UI"/>
                <a:cs typeface="Segoe UI"/>
              </a:rPr>
              <a:t>{/}</a:t>
            </a:r>
            <a:endParaRPr sz="2450">
              <a:latin typeface="Segoe UI"/>
              <a:cs typeface="Segoe UI"/>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17042" y="259791"/>
            <a:ext cx="2245995" cy="452120"/>
          </a:xfrm>
          <a:prstGeom prst="rect">
            <a:avLst/>
          </a:prstGeom>
        </p:spPr>
        <p:txBody>
          <a:bodyPr vert="horz" wrap="square" lIns="0" tIns="12065" rIns="0" bIns="0" rtlCol="0">
            <a:spAutoFit/>
          </a:bodyPr>
          <a:lstStyle/>
          <a:p>
            <a:pPr marL="12700">
              <a:lnSpc>
                <a:spcPct val="100000"/>
              </a:lnSpc>
              <a:spcBef>
                <a:spcPts val="95"/>
              </a:spcBef>
            </a:pPr>
            <a:r>
              <a:rPr sz="2800" spc="-45" dirty="0">
                <a:solidFill>
                  <a:srgbClr val="0071C5"/>
                </a:solidFill>
              </a:rPr>
              <a:t>Series</a:t>
            </a:r>
            <a:r>
              <a:rPr sz="2800" spc="-150" dirty="0">
                <a:solidFill>
                  <a:srgbClr val="0071C5"/>
                </a:solidFill>
              </a:rPr>
              <a:t> </a:t>
            </a:r>
            <a:r>
              <a:rPr sz="2800" spc="-50" dirty="0">
                <a:solidFill>
                  <a:srgbClr val="0071C5"/>
                </a:solidFill>
              </a:rPr>
              <a:t>Agenda</a:t>
            </a:r>
            <a:endParaRPr sz="2800"/>
          </a:p>
        </p:txBody>
      </p:sp>
      <p:graphicFrame>
        <p:nvGraphicFramePr>
          <p:cNvPr id="4" name="object 4"/>
          <p:cNvGraphicFramePr>
            <a:graphicFrameLocks noGrp="1"/>
          </p:cNvGraphicFramePr>
          <p:nvPr/>
        </p:nvGraphicFramePr>
        <p:xfrm>
          <a:off x="445008" y="1412747"/>
          <a:ext cx="6539865" cy="4450077"/>
        </p:xfrm>
        <a:graphic>
          <a:graphicData uri="http://schemas.openxmlformats.org/drawingml/2006/table">
            <a:tbl>
              <a:tblPr firstRow="1" bandRow="1">
                <a:tableStyleId>{2D5ABB26-0587-4C30-8999-92F81FD0307C}</a:tableStyleId>
              </a:tblPr>
              <a:tblGrid>
                <a:gridCol w="726440">
                  <a:extLst>
                    <a:ext uri="{9D8B030D-6E8A-4147-A177-3AD203B41FA5}">
                      <a16:colId xmlns:a16="http://schemas.microsoft.com/office/drawing/2014/main" val="20000"/>
                    </a:ext>
                  </a:extLst>
                </a:gridCol>
                <a:gridCol w="5813425">
                  <a:extLst>
                    <a:ext uri="{9D8B030D-6E8A-4147-A177-3AD203B41FA5}">
                      <a16:colId xmlns:a16="http://schemas.microsoft.com/office/drawing/2014/main" val="20001"/>
                    </a:ext>
                  </a:extLst>
                </a:gridCol>
              </a:tblGrid>
              <a:tr h="719328">
                <a:tc>
                  <a:txBody>
                    <a:bodyPr/>
                    <a:lstStyle/>
                    <a:p>
                      <a:pPr algn="ctr">
                        <a:lnSpc>
                          <a:spcPct val="100000"/>
                        </a:lnSpc>
                        <a:spcBef>
                          <a:spcPts val="1480"/>
                        </a:spcBef>
                      </a:pPr>
                      <a:r>
                        <a:rPr sz="1950" dirty="0">
                          <a:solidFill>
                            <a:srgbClr val="FFFFFF"/>
                          </a:solidFill>
                          <a:latin typeface="Segoe UI"/>
                          <a:cs typeface="Segoe UI"/>
                        </a:rPr>
                        <a:t>1</a:t>
                      </a:r>
                      <a:endParaRPr sz="1950">
                        <a:latin typeface="Segoe UI"/>
                        <a:cs typeface="Segoe UI"/>
                      </a:endParaRPr>
                    </a:p>
                  </a:txBody>
                  <a:tcPr marL="0" marR="0" marT="187960" marB="0">
                    <a:lnR w="12700">
                      <a:solidFill>
                        <a:srgbClr val="FFFFFF"/>
                      </a:solidFill>
                      <a:prstDash val="solid"/>
                    </a:lnR>
                    <a:lnB w="53975">
                      <a:solidFill>
                        <a:srgbClr val="FFFFFF"/>
                      </a:solidFill>
                      <a:prstDash val="solid"/>
                    </a:lnB>
                    <a:solidFill>
                      <a:srgbClr val="0071C5"/>
                    </a:solidFill>
                  </a:tcPr>
                </a:tc>
                <a:tc>
                  <a:txBody>
                    <a:bodyPr/>
                    <a:lstStyle/>
                    <a:p>
                      <a:pPr marL="279400">
                        <a:lnSpc>
                          <a:spcPct val="100000"/>
                        </a:lnSpc>
                        <a:spcBef>
                          <a:spcPts val="1420"/>
                        </a:spcBef>
                      </a:pPr>
                      <a:r>
                        <a:rPr sz="1800" spc="-10" dirty="0">
                          <a:solidFill>
                            <a:srgbClr val="BEBEBE"/>
                          </a:solidFill>
                          <a:latin typeface="Segoe UI"/>
                          <a:cs typeface="Segoe UI"/>
                        </a:rPr>
                        <a:t>Determine Workload </a:t>
                      </a:r>
                      <a:r>
                        <a:rPr sz="1800" spc="-15" dirty="0">
                          <a:solidFill>
                            <a:srgbClr val="BEBEBE"/>
                          </a:solidFill>
                          <a:latin typeface="Segoe UI"/>
                          <a:cs typeface="Segoe UI"/>
                        </a:rPr>
                        <a:t>Requirements</a:t>
                      </a:r>
                      <a:r>
                        <a:rPr sz="1800" spc="10" dirty="0">
                          <a:solidFill>
                            <a:srgbClr val="BEBEBE"/>
                          </a:solidFill>
                          <a:latin typeface="Segoe UI"/>
                          <a:cs typeface="Segoe UI"/>
                        </a:rPr>
                        <a:t> </a:t>
                      </a:r>
                      <a:r>
                        <a:rPr sz="1800" spc="-5" dirty="0">
                          <a:solidFill>
                            <a:srgbClr val="BEBEBE"/>
                          </a:solidFill>
                          <a:latin typeface="Segoe UI"/>
                          <a:cs typeface="Segoe UI"/>
                        </a:rPr>
                        <a:t>(10-15%)</a:t>
                      </a:r>
                      <a:endParaRPr sz="1800">
                        <a:latin typeface="Segoe UI"/>
                        <a:cs typeface="Segoe UI"/>
                      </a:endParaRPr>
                    </a:p>
                  </a:txBody>
                  <a:tcPr marL="0" marR="0" marT="180340" marB="0">
                    <a:lnL w="12700">
                      <a:solidFill>
                        <a:srgbClr val="FFFFFF"/>
                      </a:solidFill>
                      <a:prstDash val="solid"/>
                    </a:lnL>
                    <a:lnB w="53975">
                      <a:solidFill>
                        <a:srgbClr val="FFFFFF"/>
                      </a:solidFill>
                      <a:prstDash val="solid"/>
                    </a:lnB>
                    <a:solidFill>
                      <a:srgbClr val="F1F1F1"/>
                    </a:solidFill>
                  </a:tcPr>
                </a:tc>
                <a:extLst>
                  <a:ext uri="{0D108BD9-81ED-4DB2-BD59-A6C34878D82A}">
                    <a16:rowId xmlns:a16="http://schemas.microsoft.com/office/drawing/2014/main" val="10000"/>
                  </a:ext>
                </a:extLst>
              </a:tr>
              <a:tr h="753617">
                <a:tc>
                  <a:txBody>
                    <a:bodyPr/>
                    <a:lstStyle/>
                    <a:p>
                      <a:pPr marL="8890" algn="ctr">
                        <a:lnSpc>
                          <a:spcPct val="100000"/>
                        </a:lnSpc>
                        <a:spcBef>
                          <a:spcPts val="1675"/>
                        </a:spcBef>
                      </a:pPr>
                      <a:r>
                        <a:rPr sz="1950" dirty="0">
                          <a:solidFill>
                            <a:srgbClr val="FFFFFF"/>
                          </a:solidFill>
                          <a:latin typeface="Segoe UI"/>
                          <a:cs typeface="Segoe UI"/>
                        </a:rPr>
                        <a:t>2</a:t>
                      </a:r>
                      <a:endParaRPr sz="1950">
                        <a:latin typeface="Segoe UI"/>
                        <a:cs typeface="Segoe UI"/>
                      </a:endParaRPr>
                    </a:p>
                  </a:txBody>
                  <a:tcPr marL="0" marR="0" marT="212725" marB="0">
                    <a:lnR w="12700">
                      <a:solidFill>
                        <a:srgbClr val="FFFFFF"/>
                      </a:solidFill>
                      <a:prstDash val="solid"/>
                    </a:lnR>
                    <a:lnT w="53975">
                      <a:solidFill>
                        <a:srgbClr val="FFFFFF"/>
                      </a:solidFill>
                      <a:prstDash val="solid"/>
                    </a:lnT>
                    <a:lnB w="28575">
                      <a:solidFill>
                        <a:srgbClr val="FFFFFF"/>
                      </a:solidFill>
                      <a:prstDash val="solid"/>
                    </a:lnB>
                    <a:solidFill>
                      <a:srgbClr val="0071C5"/>
                    </a:solidFill>
                  </a:tcPr>
                </a:tc>
                <a:tc>
                  <a:txBody>
                    <a:bodyPr/>
                    <a:lstStyle/>
                    <a:p>
                      <a:pPr marL="275590">
                        <a:lnSpc>
                          <a:spcPct val="100000"/>
                        </a:lnSpc>
                        <a:spcBef>
                          <a:spcPts val="1635"/>
                        </a:spcBef>
                      </a:pPr>
                      <a:r>
                        <a:rPr sz="1800" spc="-5" dirty="0">
                          <a:latin typeface="Segoe UI"/>
                          <a:cs typeface="Segoe UI"/>
                        </a:rPr>
                        <a:t>Design </a:t>
                      </a:r>
                      <a:r>
                        <a:rPr sz="1800" dirty="0">
                          <a:latin typeface="Segoe UI"/>
                          <a:cs typeface="Segoe UI"/>
                        </a:rPr>
                        <a:t>for </a:t>
                      </a:r>
                      <a:r>
                        <a:rPr sz="1800" spc="-5" dirty="0">
                          <a:latin typeface="Segoe UI"/>
                          <a:cs typeface="Segoe UI"/>
                        </a:rPr>
                        <a:t>Identity and Security</a:t>
                      </a:r>
                      <a:r>
                        <a:rPr sz="1800" spc="-35" dirty="0">
                          <a:latin typeface="Segoe UI"/>
                          <a:cs typeface="Segoe UI"/>
                        </a:rPr>
                        <a:t> </a:t>
                      </a:r>
                      <a:r>
                        <a:rPr sz="1800" dirty="0">
                          <a:latin typeface="Segoe UI"/>
                          <a:cs typeface="Segoe UI"/>
                        </a:rPr>
                        <a:t>(20-25%)</a:t>
                      </a:r>
                      <a:endParaRPr sz="1800">
                        <a:latin typeface="Segoe UI"/>
                        <a:cs typeface="Segoe UI"/>
                      </a:endParaRPr>
                    </a:p>
                  </a:txBody>
                  <a:tcPr marL="0" marR="0" marT="207645" marB="0">
                    <a:lnL w="12700">
                      <a:solidFill>
                        <a:srgbClr val="FFFFFF"/>
                      </a:solidFill>
                      <a:prstDash val="solid"/>
                    </a:lnL>
                    <a:lnT w="53975">
                      <a:solidFill>
                        <a:srgbClr val="FFFFFF"/>
                      </a:solidFill>
                      <a:prstDash val="solid"/>
                    </a:lnT>
                    <a:lnB w="28575">
                      <a:solidFill>
                        <a:srgbClr val="FFFFFF"/>
                      </a:solidFill>
                      <a:prstDash val="solid"/>
                    </a:lnB>
                    <a:solidFill>
                      <a:srgbClr val="F1F1F1"/>
                    </a:solidFill>
                  </a:tcPr>
                </a:tc>
                <a:extLst>
                  <a:ext uri="{0D108BD9-81ED-4DB2-BD59-A6C34878D82A}">
                    <a16:rowId xmlns:a16="http://schemas.microsoft.com/office/drawing/2014/main" val="10001"/>
                  </a:ext>
                </a:extLst>
              </a:tr>
              <a:tr h="764286">
                <a:tc>
                  <a:txBody>
                    <a:bodyPr/>
                    <a:lstStyle/>
                    <a:p>
                      <a:pPr algn="ctr">
                        <a:lnSpc>
                          <a:spcPct val="100000"/>
                        </a:lnSpc>
                        <a:spcBef>
                          <a:spcPts val="1620"/>
                        </a:spcBef>
                      </a:pPr>
                      <a:r>
                        <a:rPr sz="1950" dirty="0">
                          <a:solidFill>
                            <a:srgbClr val="FFFFFF"/>
                          </a:solidFill>
                          <a:latin typeface="Segoe UI"/>
                          <a:cs typeface="Segoe UI"/>
                        </a:rPr>
                        <a:t>3</a:t>
                      </a:r>
                      <a:endParaRPr sz="1950">
                        <a:latin typeface="Segoe UI"/>
                        <a:cs typeface="Segoe UI"/>
                      </a:endParaRPr>
                    </a:p>
                  </a:txBody>
                  <a:tcPr marL="0" marR="0" marT="205740" marB="0">
                    <a:lnR w="12700">
                      <a:solidFill>
                        <a:srgbClr val="FFFFFF"/>
                      </a:solidFill>
                      <a:prstDash val="solid"/>
                    </a:lnR>
                    <a:lnT w="28575">
                      <a:solidFill>
                        <a:srgbClr val="FFFFFF"/>
                      </a:solidFill>
                      <a:prstDash val="solid"/>
                    </a:lnT>
                    <a:solidFill>
                      <a:srgbClr val="0071C5"/>
                    </a:solidFill>
                  </a:tcPr>
                </a:tc>
                <a:tc>
                  <a:txBody>
                    <a:bodyPr/>
                    <a:lstStyle/>
                    <a:p>
                      <a:pPr marL="275590">
                        <a:lnSpc>
                          <a:spcPct val="100000"/>
                        </a:lnSpc>
                        <a:spcBef>
                          <a:spcPts val="1580"/>
                        </a:spcBef>
                      </a:pPr>
                      <a:r>
                        <a:rPr sz="1800" spc="-5" dirty="0">
                          <a:solidFill>
                            <a:srgbClr val="BEBEBE"/>
                          </a:solidFill>
                          <a:latin typeface="Segoe UI"/>
                          <a:cs typeface="Segoe UI"/>
                        </a:rPr>
                        <a:t>Design </a:t>
                      </a:r>
                      <a:r>
                        <a:rPr sz="1800" dirty="0">
                          <a:solidFill>
                            <a:srgbClr val="BEBEBE"/>
                          </a:solidFill>
                          <a:latin typeface="Segoe UI"/>
                          <a:cs typeface="Segoe UI"/>
                        </a:rPr>
                        <a:t>a </a:t>
                      </a:r>
                      <a:r>
                        <a:rPr sz="1800" spc="-5" dirty="0">
                          <a:solidFill>
                            <a:srgbClr val="BEBEBE"/>
                          </a:solidFill>
                          <a:latin typeface="Segoe UI"/>
                          <a:cs typeface="Segoe UI"/>
                        </a:rPr>
                        <a:t>Data Platform Solution</a:t>
                      </a:r>
                      <a:r>
                        <a:rPr sz="1800" spc="-50" dirty="0">
                          <a:solidFill>
                            <a:srgbClr val="BEBEBE"/>
                          </a:solidFill>
                          <a:latin typeface="Segoe UI"/>
                          <a:cs typeface="Segoe UI"/>
                        </a:rPr>
                        <a:t> </a:t>
                      </a:r>
                      <a:r>
                        <a:rPr sz="1800" dirty="0">
                          <a:solidFill>
                            <a:srgbClr val="BEBEBE"/>
                          </a:solidFill>
                          <a:latin typeface="Segoe UI"/>
                          <a:cs typeface="Segoe UI"/>
                        </a:rPr>
                        <a:t>(15-20%)</a:t>
                      </a:r>
                      <a:endParaRPr sz="1800">
                        <a:latin typeface="Segoe UI"/>
                        <a:cs typeface="Segoe UI"/>
                      </a:endParaRPr>
                    </a:p>
                  </a:txBody>
                  <a:tcPr marL="0" marR="0" marT="200660" marB="0">
                    <a:lnL w="12700">
                      <a:solidFill>
                        <a:srgbClr val="FFFFFF"/>
                      </a:solidFill>
                      <a:prstDash val="solid"/>
                    </a:lnL>
                    <a:lnT w="28575">
                      <a:solidFill>
                        <a:srgbClr val="FFFFFF"/>
                      </a:solidFill>
                      <a:prstDash val="solid"/>
                    </a:lnT>
                    <a:solidFill>
                      <a:srgbClr val="F1F1F1"/>
                    </a:solidFill>
                  </a:tcPr>
                </a:tc>
                <a:extLst>
                  <a:ext uri="{0D108BD9-81ED-4DB2-BD59-A6C34878D82A}">
                    <a16:rowId xmlns:a16="http://schemas.microsoft.com/office/drawing/2014/main" val="10002"/>
                  </a:ext>
                </a:extLst>
              </a:tr>
              <a:tr h="734567">
                <a:tc>
                  <a:txBody>
                    <a:bodyPr/>
                    <a:lstStyle/>
                    <a:p>
                      <a:pPr marR="1905" algn="ctr">
                        <a:lnSpc>
                          <a:spcPct val="100000"/>
                        </a:lnSpc>
                        <a:spcBef>
                          <a:spcPts val="1485"/>
                        </a:spcBef>
                      </a:pPr>
                      <a:r>
                        <a:rPr sz="1950" dirty="0">
                          <a:solidFill>
                            <a:srgbClr val="FFFFFF"/>
                          </a:solidFill>
                          <a:latin typeface="Segoe UI"/>
                          <a:cs typeface="Segoe UI"/>
                        </a:rPr>
                        <a:t>4</a:t>
                      </a:r>
                      <a:endParaRPr sz="1950">
                        <a:latin typeface="Segoe UI"/>
                        <a:cs typeface="Segoe UI"/>
                      </a:endParaRPr>
                    </a:p>
                  </a:txBody>
                  <a:tcPr marL="0" marR="0" marT="188595" marB="0">
                    <a:lnR w="12700">
                      <a:solidFill>
                        <a:srgbClr val="FFFFFF"/>
                      </a:solidFill>
                      <a:prstDash val="solid"/>
                    </a:lnR>
                    <a:lnB w="38100">
                      <a:solidFill>
                        <a:srgbClr val="FFFFFF"/>
                      </a:solidFill>
                      <a:prstDash val="solid"/>
                    </a:lnB>
                    <a:solidFill>
                      <a:srgbClr val="0071C5"/>
                    </a:solidFill>
                  </a:tcPr>
                </a:tc>
                <a:tc>
                  <a:txBody>
                    <a:bodyPr/>
                    <a:lstStyle/>
                    <a:p>
                      <a:pPr marL="275590">
                        <a:lnSpc>
                          <a:spcPct val="100000"/>
                        </a:lnSpc>
                        <a:spcBef>
                          <a:spcPts val="1850"/>
                        </a:spcBef>
                      </a:pPr>
                      <a:r>
                        <a:rPr sz="1800" spc="-5" dirty="0">
                          <a:solidFill>
                            <a:srgbClr val="BEBEBE"/>
                          </a:solidFill>
                          <a:latin typeface="Segoe UI"/>
                          <a:cs typeface="Segoe UI"/>
                        </a:rPr>
                        <a:t>Design </a:t>
                      </a:r>
                      <a:r>
                        <a:rPr sz="1800" dirty="0">
                          <a:solidFill>
                            <a:srgbClr val="BEBEBE"/>
                          </a:solidFill>
                          <a:latin typeface="Segoe UI"/>
                          <a:cs typeface="Segoe UI"/>
                        </a:rPr>
                        <a:t>a </a:t>
                      </a:r>
                      <a:r>
                        <a:rPr sz="1800" spc="-5" dirty="0">
                          <a:solidFill>
                            <a:srgbClr val="BEBEBE"/>
                          </a:solidFill>
                          <a:latin typeface="Segoe UI"/>
                          <a:cs typeface="Segoe UI"/>
                        </a:rPr>
                        <a:t>Business Continuity </a:t>
                      </a:r>
                      <a:r>
                        <a:rPr sz="1800" spc="-15" dirty="0">
                          <a:solidFill>
                            <a:srgbClr val="BEBEBE"/>
                          </a:solidFill>
                          <a:latin typeface="Segoe UI"/>
                          <a:cs typeface="Segoe UI"/>
                        </a:rPr>
                        <a:t>Strategy</a:t>
                      </a:r>
                      <a:r>
                        <a:rPr sz="1800" spc="-65" dirty="0">
                          <a:solidFill>
                            <a:srgbClr val="BEBEBE"/>
                          </a:solidFill>
                          <a:latin typeface="Segoe UI"/>
                          <a:cs typeface="Segoe UI"/>
                        </a:rPr>
                        <a:t> </a:t>
                      </a:r>
                      <a:r>
                        <a:rPr sz="1800" dirty="0">
                          <a:solidFill>
                            <a:srgbClr val="BEBEBE"/>
                          </a:solidFill>
                          <a:latin typeface="Segoe UI"/>
                          <a:cs typeface="Segoe UI"/>
                        </a:rPr>
                        <a:t>(15-20%)</a:t>
                      </a:r>
                      <a:endParaRPr sz="1800">
                        <a:latin typeface="Segoe UI"/>
                        <a:cs typeface="Segoe UI"/>
                      </a:endParaRPr>
                    </a:p>
                  </a:txBody>
                  <a:tcPr marL="0" marR="0" marT="234950" marB="0">
                    <a:lnL w="12700">
                      <a:solidFill>
                        <a:srgbClr val="FFFFFF"/>
                      </a:solidFill>
                      <a:prstDash val="solid"/>
                    </a:lnL>
                    <a:lnB w="38100">
                      <a:solidFill>
                        <a:srgbClr val="FFFFFF"/>
                      </a:solidFill>
                      <a:prstDash val="solid"/>
                    </a:lnB>
                    <a:solidFill>
                      <a:srgbClr val="F1F1F1"/>
                    </a:solidFill>
                  </a:tcPr>
                </a:tc>
                <a:extLst>
                  <a:ext uri="{0D108BD9-81ED-4DB2-BD59-A6C34878D82A}">
                    <a16:rowId xmlns:a16="http://schemas.microsoft.com/office/drawing/2014/main" val="10003"/>
                  </a:ext>
                </a:extLst>
              </a:tr>
              <a:tr h="749045">
                <a:tc>
                  <a:txBody>
                    <a:bodyPr/>
                    <a:lstStyle/>
                    <a:p>
                      <a:pPr marR="635" algn="ctr">
                        <a:lnSpc>
                          <a:spcPct val="100000"/>
                        </a:lnSpc>
                        <a:spcBef>
                          <a:spcPts val="1575"/>
                        </a:spcBef>
                      </a:pPr>
                      <a:r>
                        <a:rPr sz="1950" dirty="0">
                          <a:solidFill>
                            <a:srgbClr val="FFFFFF"/>
                          </a:solidFill>
                          <a:latin typeface="Segoe UI"/>
                          <a:cs typeface="Segoe UI"/>
                        </a:rPr>
                        <a:t>5</a:t>
                      </a:r>
                      <a:endParaRPr sz="1950">
                        <a:latin typeface="Segoe UI"/>
                        <a:cs typeface="Segoe UI"/>
                      </a:endParaRPr>
                    </a:p>
                  </a:txBody>
                  <a:tcPr marL="0" marR="0" marT="200025" marB="0">
                    <a:lnR w="12700">
                      <a:solidFill>
                        <a:srgbClr val="FFFFFF"/>
                      </a:solidFill>
                      <a:prstDash val="solid"/>
                    </a:lnR>
                    <a:lnT w="38100">
                      <a:solidFill>
                        <a:srgbClr val="FFFFFF"/>
                      </a:solidFill>
                      <a:prstDash val="solid"/>
                    </a:lnT>
                    <a:lnB w="28575">
                      <a:solidFill>
                        <a:srgbClr val="FFFFFF"/>
                      </a:solidFill>
                      <a:prstDash val="solid"/>
                    </a:lnB>
                    <a:solidFill>
                      <a:srgbClr val="0071C5"/>
                    </a:solidFill>
                  </a:tcPr>
                </a:tc>
                <a:tc>
                  <a:txBody>
                    <a:bodyPr/>
                    <a:lstStyle/>
                    <a:p>
                      <a:pPr marL="279400" marR="426084">
                        <a:lnSpc>
                          <a:spcPts val="1939"/>
                        </a:lnSpc>
                        <a:spcBef>
                          <a:spcPts val="1019"/>
                        </a:spcBef>
                      </a:pPr>
                      <a:r>
                        <a:rPr sz="1800" spc="-5" dirty="0">
                          <a:solidFill>
                            <a:srgbClr val="BEBEBE"/>
                          </a:solidFill>
                          <a:latin typeface="Segoe UI"/>
                          <a:cs typeface="Segoe UI"/>
                        </a:rPr>
                        <a:t>Design </a:t>
                      </a:r>
                      <a:r>
                        <a:rPr sz="1800" dirty="0">
                          <a:solidFill>
                            <a:srgbClr val="BEBEBE"/>
                          </a:solidFill>
                          <a:latin typeface="Segoe UI"/>
                          <a:cs typeface="Segoe UI"/>
                        </a:rPr>
                        <a:t>for </a:t>
                      </a:r>
                      <a:r>
                        <a:rPr sz="1800" spc="-5" dirty="0">
                          <a:solidFill>
                            <a:srgbClr val="BEBEBE"/>
                          </a:solidFill>
                          <a:latin typeface="Segoe UI"/>
                          <a:cs typeface="Segoe UI"/>
                        </a:rPr>
                        <a:t>Deployment, Migration, </a:t>
                      </a:r>
                      <a:r>
                        <a:rPr sz="1800" dirty="0">
                          <a:solidFill>
                            <a:srgbClr val="BEBEBE"/>
                          </a:solidFill>
                          <a:latin typeface="Segoe UI"/>
                          <a:cs typeface="Segoe UI"/>
                        </a:rPr>
                        <a:t>and </a:t>
                      </a:r>
                      <a:r>
                        <a:rPr sz="1800" spc="-5" dirty="0">
                          <a:solidFill>
                            <a:srgbClr val="BEBEBE"/>
                          </a:solidFill>
                          <a:latin typeface="Segoe UI"/>
                          <a:cs typeface="Segoe UI"/>
                        </a:rPr>
                        <a:t>Integration  (10-15%)</a:t>
                      </a:r>
                      <a:endParaRPr sz="1800">
                        <a:latin typeface="Segoe UI"/>
                        <a:cs typeface="Segoe UI"/>
                      </a:endParaRPr>
                    </a:p>
                  </a:txBody>
                  <a:tcPr marL="0" marR="0" marT="129539" marB="0">
                    <a:lnL w="12700">
                      <a:solidFill>
                        <a:srgbClr val="FFFFFF"/>
                      </a:solidFill>
                      <a:prstDash val="solid"/>
                    </a:lnL>
                    <a:lnT w="38100">
                      <a:solidFill>
                        <a:srgbClr val="FFFFFF"/>
                      </a:solidFill>
                      <a:prstDash val="solid"/>
                    </a:lnT>
                    <a:lnB w="28575">
                      <a:solidFill>
                        <a:srgbClr val="FFFFFF"/>
                      </a:solidFill>
                      <a:prstDash val="solid"/>
                    </a:lnB>
                    <a:solidFill>
                      <a:srgbClr val="F1F1F1"/>
                    </a:solidFill>
                  </a:tcPr>
                </a:tc>
                <a:extLst>
                  <a:ext uri="{0D108BD9-81ED-4DB2-BD59-A6C34878D82A}">
                    <a16:rowId xmlns:a16="http://schemas.microsoft.com/office/drawing/2014/main" val="10004"/>
                  </a:ext>
                </a:extLst>
              </a:tr>
              <a:tr h="729234">
                <a:tc>
                  <a:txBody>
                    <a:bodyPr/>
                    <a:lstStyle/>
                    <a:p>
                      <a:pPr marR="635" algn="ctr">
                        <a:lnSpc>
                          <a:spcPct val="100000"/>
                        </a:lnSpc>
                        <a:spcBef>
                          <a:spcPts val="1590"/>
                        </a:spcBef>
                      </a:pPr>
                      <a:r>
                        <a:rPr sz="1950" dirty="0">
                          <a:solidFill>
                            <a:srgbClr val="FFFFFF"/>
                          </a:solidFill>
                          <a:latin typeface="Segoe UI"/>
                          <a:cs typeface="Segoe UI"/>
                        </a:rPr>
                        <a:t>6</a:t>
                      </a:r>
                      <a:endParaRPr sz="1950">
                        <a:latin typeface="Segoe UI"/>
                        <a:cs typeface="Segoe UI"/>
                      </a:endParaRPr>
                    </a:p>
                  </a:txBody>
                  <a:tcPr marL="0" marR="0" marT="201930" marB="0">
                    <a:lnR w="12700">
                      <a:solidFill>
                        <a:srgbClr val="FFFFFF"/>
                      </a:solidFill>
                      <a:prstDash val="solid"/>
                    </a:lnR>
                    <a:lnT w="28575">
                      <a:solidFill>
                        <a:srgbClr val="FFFFFF"/>
                      </a:solidFill>
                      <a:prstDash val="solid"/>
                    </a:lnT>
                    <a:solidFill>
                      <a:srgbClr val="0071C5"/>
                    </a:solidFill>
                  </a:tcPr>
                </a:tc>
                <a:tc>
                  <a:txBody>
                    <a:bodyPr/>
                    <a:lstStyle/>
                    <a:p>
                      <a:pPr marL="279400">
                        <a:lnSpc>
                          <a:spcPct val="100000"/>
                        </a:lnSpc>
                        <a:spcBef>
                          <a:spcPts val="1695"/>
                        </a:spcBef>
                      </a:pPr>
                      <a:r>
                        <a:rPr sz="1800" spc="-5" dirty="0">
                          <a:solidFill>
                            <a:srgbClr val="BEBEBE"/>
                          </a:solidFill>
                          <a:latin typeface="Segoe UI"/>
                          <a:cs typeface="Segoe UI"/>
                        </a:rPr>
                        <a:t>Design an </a:t>
                      </a:r>
                      <a:r>
                        <a:rPr sz="1800" spc="-10" dirty="0">
                          <a:solidFill>
                            <a:srgbClr val="BEBEBE"/>
                          </a:solidFill>
                          <a:latin typeface="Segoe UI"/>
                          <a:cs typeface="Segoe UI"/>
                        </a:rPr>
                        <a:t>Infrastructure </a:t>
                      </a:r>
                      <a:r>
                        <a:rPr sz="1800" spc="-15" dirty="0">
                          <a:solidFill>
                            <a:srgbClr val="BEBEBE"/>
                          </a:solidFill>
                          <a:latin typeface="Segoe UI"/>
                          <a:cs typeface="Segoe UI"/>
                        </a:rPr>
                        <a:t>Strategy</a:t>
                      </a:r>
                      <a:r>
                        <a:rPr sz="1800" spc="-35" dirty="0">
                          <a:solidFill>
                            <a:srgbClr val="BEBEBE"/>
                          </a:solidFill>
                          <a:latin typeface="Segoe UI"/>
                          <a:cs typeface="Segoe UI"/>
                        </a:rPr>
                        <a:t> </a:t>
                      </a:r>
                      <a:r>
                        <a:rPr sz="1800" dirty="0">
                          <a:solidFill>
                            <a:srgbClr val="BEBEBE"/>
                          </a:solidFill>
                          <a:latin typeface="Segoe UI"/>
                          <a:cs typeface="Segoe UI"/>
                        </a:rPr>
                        <a:t>(15-20%)</a:t>
                      </a:r>
                      <a:endParaRPr sz="1800">
                        <a:latin typeface="Segoe UI"/>
                        <a:cs typeface="Segoe UI"/>
                      </a:endParaRPr>
                    </a:p>
                  </a:txBody>
                  <a:tcPr marL="0" marR="0" marT="215265" marB="0">
                    <a:lnL w="12700">
                      <a:solidFill>
                        <a:srgbClr val="FFFFFF"/>
                      </a:solidFill>
                      <a:prstDash val="solid"/>
                    </a:lnL>
                    <a:lnT w="28575">
                      <a:solidFill>
                        <a:srgbClr val="FFFFFF"/>
                      </a:solidFill>
                      <a:prstDash val="solid"/>
                    </a:lnT>
                    <a:solidFill>
                      <a:srgbClr val="F1F1F1"/>
                    </a:solidFill>
                  </a:tcPr>
                </a:tc>
                <a:extLst>
                  <a:ext uri="{0D108BD9-81ED-4DB2-BD59-A6C34878D82A}">
                    <a16:rowId xmlns:a16="http://schemas.microsoft.com/office/drawing/2014/main" val="10005"/>
                  </a:ext>
                </a:extLst>
              </a:tr>
            </a:tbl>
          </a:graphicData>
        </a:graphic>
      </p:graphicFrame>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640359" y="575309"/>
            <a:ext cx="7910296" cy="454913"/>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624255" y="1490090"/>
            <a:ext cx="47142" cy="47117"/>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862825" y="1359534"/>
            <a:ext cx="10017899" cy="357124"/>
          </a:xfrm>
          <a:prstGeom prst="rect">
            <a:avLst/>
          </a:prstGeom>
          <a:blipFill>
            <a:blip r:embed="rId4" cstate="print"/>
            <a:stretch>
              <a:fillRect/>
            </a:stretch>
          </a:blipFill>
        </p:spPr>
        <p:txBody>
          <a:bodyPr wrap="square" lIns="0" tIns="0" rIns="0" bIns="0" rtlCol="0"/>
          <a:lstStyle/>
          <a:p>
            <a:endParaRPr/>
          </a:p>
        </p:txBody>
      </p:sp>
      <p:sp>
        <p:nvSpPr>
          <p:cNvPr id="5" name="object 5"/>
          <p:cNvSpPr/>
          <p:nvPr/>
        </p:nvSpPr>
        <p:spPr>
          <a:xfrm>
            <a:off x="834897" y="1860041"/>
            <a:ext cx="3907028" cy="303275"/>
          </a:xfrm>
          <a:prstGeom prst="rect">
            <a:avLst/>
          </a:prstGeom>
          <a:blipFill>
            <a:blip r:embed="rId5" cstate="print"/>
            <a:stretch>
              <a:fillRect/>
            </a:stretch>
          </a:blipFill>
        </p:spPr>
        <p:txBody>
          <a:bodyPr wrap="square" lIns="0" tIns="0" rIns="0" bIns="0" rtlCol="0"/>
          <a:lstStyle/>
          <a:p>
            <a:endParaRPr/>
          </a:p>
        </p:txBody>
      </p:sp>
      <p:sp>
        <p:nvSpPr>
          <p:cNvPr id="6" name="object 6"/>
          <p:cNvSpPr/>
          <p:nvPr/>
        </p:nvSpPr>
        <p:spPr>
          <a:xfrm>
            <a:off x="854481" y="2292857"/>
            <a:ext cx="3698468" cy="277113"/>
          </a:xfrm>
          <a:prstGeom prst="rect">
            <a:avLst/>
          </a:prstGeom>
          <a:blipFill>
            <a:blip r:embed="rId6" cstate="print"/>
            <a:stretch>
              <a:fillRect/>
            </a:stretch>
          </a:blipFill>
        </p:spPr>
        <p:txBody>
          <a:bodyPr wrap="square" lIns="0" tIns="0" rIns="0" bIns="0" rtlCol="0"/>
          <a:lstStyle/>
          <a:p>
            <a:endParaRPr/>
          </a:p>
        </p:txBody>
      </p:sp>
      <p:sp>
        <p:nvSpPr>
          <p:cNvPr id="7" name="object 7"/>
          <p:cNvSpPr/>
          <p:nvPr/>
        </p:nvSpPr>
        <p:spPr>
          <a:xfrm>
            <a:off x="854481" y="2740913"/>
            <a:ext cx="2407259" cy="318516"/>
          </a:xfrm>
          <a:prstGeom prst="rect">
            <a:avLst/>
          </a:prstGeom>
          <a:blipFill>
            <a:blip r:embed="rId7" cstate="print"/>
            <a:stretch>
              <a:fillRect/>
            </a:stretch>
          </a:blipFill>
        </p:spPr>
        <p:txBody>
          <a:bodyPr wrap="square" lIns="0" tIns="0" rIns="0" bIns="0" rtlCol="0"/>
          <a:lstStyle/>
          <a:p>
            <a:endParaRPr/>
          </a:p>
        </p:txBody>
      </p:sp>
      <p:sp>
        <p:nvSpPr>
          <p:cNvPr id="8" name="object 8"/>
          <p:cNvSpPr/>
          <p:nvPr/>
        </p:nvSpPr>
        <p:spPr>
          <a:xfrm>
            <a:off x="3352546" y="2752851"/>
            <a:ext cx="2822575" cy="306578"/>
          </a:xfrm>
          <a:prstGeom prst="rect">
            <a:avLst/>
          </a:prstGeom>
          <a:blipFill>
            <a:blip r:embed="rId8" cstate="print"/>
            <a:stretch>
              <a:fillRect/>
            </a:stretch>
          </a:blipFill>
        </p:spPr>
        <p:txBody>
          <a:bodyPr wrap="square" lIns="0" tIns="0" rIns="0" bIns="0" rtlCol="0"/>
          <a:lstStyle/>
          <a:p>
            <a:endParaRPr/>
          </a:p>
        </p:txBody>
      </p:sp>
      <p:sp>
        <p:nvSpPr>
          <p:cNvPr id="9" name="object 9"/>
          <p:cNvSpPr/>
          <p:nvPr/>
        </p:nvSpPr>
        <p:spPr>
          <a:xfrm>
            <a:off x="854481" y="3187445"/>
            <a:ext cx="5268188" cy="316864"/>
          </a:xfrm>
          <a:prstGeom prst="rect">
            <a:avLst/>
          </a:prstGeom>
          <a:blipFill>
            <a:blip r:embed="rId9" cstate="print"/>
            <a:stretch>
              <a:fillRect/>
            </a:stretch>
          </a:blipFill>
        </p:spPr>
        <p:txBody>
          <a:bodyPr wrap="square" lIns="0" tIns="0" rIns="0" bIns="0" rtlCol="0"/>
          <a:lstStyle/>
          <a:p>
            <a:endParaRPr/>
          </a:p>
        </p:txBody>
      </p:sp>
      <p:sp>
        <p:nvSpPr>
          <p:cNvPr id="10" name="object 10"/>
          <p:cNvSpPr/>
          <p:nvPr/>
        </p:nvSpPr>
        <p:spPr>
          <a:xfrm>
            <a:off x="624255" y="3801998"/>
            <a:ext cx="47142" cy="47117"/>
          </a:xfrm>
          <a:prstGeom prst="rect">
            <a:avLst/>
          </a:prstGeom>
          <a:blipFill>
            <a:blip r:embed="rId10" cstate="print"/>
            <a:stretch>
              <a:fillRect/>
            </a:stretch>
          </a:blipFill>
        </p:spPr>
        <p:txBody>
          <a:bodyPr wrap="square" lIns="0" tIns="0" rIns="0" bIns="0" rtlCol="0"/>
          <a:lstStyle/>
          <a:p>
            <a:endParaRPr/>
          </a:p>
        </p:txBody>
      </p:sp>
      <p:sp>
        <p:nvSpPr>
          <p:cNvPr id="11" name="object 11"/>
          <p:cNvSpPr/>
          <p:nvPr/>
        </p:nvSpPr>
        <p:spPr>
          <a:xfrm>
            <a:off x="836968" y="3674871"/>
            <a:ext cx="2652356" cy="272669"/>
          </a:xfrm>
          <a:prstGeom prst="rect">
            <a:avLst/>
          </a:prstGeom>
          <a:blipFill>
            <a:blip r:embed="rId11" cstate="print"/>
            <a:stretch>
              <a:fillRect/>
            </a:stretch>
          </a:blipFill>
        </p:spPr>
        <p:txBody>
          <a:bodyPr wrap="square" lIns="0" tIns="0" rIns="0" bIns="0" rtlCol="0"/>
          <a:lstStyle/>
          <a:p>
            <a:endParaRPr/>
          </a:p>
        </p:txBody>
      </p:sp>
      <p:sp>
        <p:nvSpPr>
          <p:cNvPr id="12" name="object 12"/>
          <p:cNvSpPr/>
          <p:nvPr/>
        </p:nvSpPr>
        <p:spPr>
          <a:xfrm>
            <a:off x="858418" y="4185919"/>
            <a:ext cx="588746" cy="221360"/>
          </a:xfrm>
          <a:prstGeom prst="rect">
            <a:avLst/>
          </a:prstGeom>
          <a:blipFill>
            <a:blip r:embed="rId12" cstate="print"/>
            <a:stretch>
              <a:fillRect/>
            </a:stretch>
          </a:blipFill>
        </p:spPr>
        <p:txBody>
          <a:bodyPr wrap="square" lIns="0" tIns="0" rIns="0" bIns="0" rtlCol="0"/>
          <a:lstStyle/>
          <a:p>
            <a:endParaRPr/>
          </a:p>
        </p:txBody>
      </p:sp>
      <p:sp>
        <p:nvSpPr>
          <p:cNvPr id="13" name="object 13"/>
          <p:cNvSpPr/>
          <p:nvPr/>
        </p:nvSpPr>
        <p:spPr>
          <a:xfrm>
            <a:off x="1472057" y="4307179"/>
            <a:ext cx="82885" cy="19583"/>
          </a:xfrm>
          <a:prstGeom prst="rect">
            <a:avLst/>
          </a:prstGeom>
          <a:blipFill>
            <a:blip r:embed="rId13" cstate="print"/>
            <a:stretch>
              <a:fillRect/>
            </a:stretch>
          </a:blipFill>
        </p:spPr>
        <p:txBody>
          <a:bodyPr wrap="square" lIns="0" tIns="0" rIns="0" bIns="0" rtlCol="0"/>
          <a:lstStyle/>
          <a:p>
            <a:endParaRPr/>
          </a:p>
        </p:txBody>
      </p:sp>
      <p:sp>
        <p:nvSpPr>
          <p:cNvPr id="14" name="object 14"/>
          <p:cNvSpPr/>
          <p:nvPr/>
        </p:nvSpPr>
        <p:spPr>
          <a:xfrm>
            <a:off x="1578483" y="4173473"/>
            <a:ext cx="3431540" cy="303275"/>
          </a:xfrm>
          <a:prstGeom prst="rect">
            <a:avLst/>
          </a:prstGeom>
          <a:blipFill>
            <a:blip r:embed="rId14" cstate="print"/>
            <a:stretch>
              <a:fillRect/>
            </a:stretch>
          </a:blipFill>
        </p:spPr>
        <p:txBody>
          <a:bodyPr wrap="square" lIns="0" tIns="0" rIns="0" bIns="0" rtlCol="0"/>
          <a:lstStyle/>
          <a:p>
            <a:endParaRPr/>
          </a:p>
        </p:txBody>
      </p:sp>
      <p:sp>
        <p:nvSpPr>
          <p:cNvPr id="15" name="object 15"/>
          <p:cNvSpPr/>
          <p:nvPr/>
        </p:nvSpPr>
        <p:spPr>
          <a:xfrm>
            <a:off x="5122036" y="4307179"/>
            <a:ext cx="82885" cy="19583"/>
          </a:xfrm>
          <a:prstGeom prst="rect">
            <a:avLst/>
          </a:prstGeom>
          <a:blipFill>
            <a:blip r:embed="rId15" cstate="print"/>
            <a:stretch>
              <a:fillRect/>
            </a:stretch>
          </a:blipFill>
        </p:spPr>
        <p:txBody>
          <a:bodyPr wrap="square" lIns="0" tIns="0" rIns="0" bIns="0" rtlCol="0"/>
          <a:lstStyle/>
          <a:p>
            <a:endParaRPr/>
          </a:p>
        </p:txBody>
      </p:sp>
      <p:sp>
        <p:nvSpPr>
          <p:cNvPr id="16" name="object 16"/>
          <p:cNvSpPr/>
          <p:nvPr/>
        </p:nvSpPr>
        <p:spPr>
          <a:xfrm>
            <a:off x="5253609" y="4158233"/>
            <a:ext cx="4314190" cy="277113"/>
          </a:xfrm>
          <a:prstGeom prst="rect">
            <a:avLst/>
          </a:prstGeom>
          <a:blipFill>
            <a:blip r:embed="rId16" cstate="print"/>
            <a:stretch>
              <a:fillRect/>
            </a:stretch>
          </a:blipFill>
        </p:spPr>
        <p:txBody>
          <a:bodyPr wrap="square" lIns="0" tIns="0" rIns="0" bIns="0" rtlCol="0"/>
          <a:lstStyle/>
          <a:p>
            <a:endParaRPr/>
          </a:p>
        </p:txBody>
      </p:sp>
      <p:sp>
        <p:nvSpPr>
          <p:cNvPr id="17" name="object 17"/>
          <p:cNvSpPr/>
          <p:nvPr/>
        </p:nvSpPr>
        <p:spPr>
          <a:xfrm>
            <a:off x="9684893" y="4307179"/>
            <a:ext cx="82885" cy="19583"/>
          </a:xfrm>
          <a:prstGeom prst="rect">
            <a:avLst/>
          </a:prstGeom>
          <a:blipFill>
            <a:blip r:embed="rId13" cstate="print"/>
            <a:stretch>
              <a:fillRect/>
            </a:stretch>
          </a:blipFill>
        </p:spPr>
        <p:txBody>
          <a:bodyPr wrap="square" lIns="0" tIns="0" rIns="0" bIns="0" rtlCol="0"/>
          <a:lstStyle/>
          <a:p>
            <a:endParaRPr/>
          </a:p>
        </p:txBody>
      </p:sp>
      <p:sp>
        <p:nvSpPr>
          <p:cNvPr id="18" name="object 18"/>
          <p:cNvSpPr/>
          <p:nvPr/>
        </p:nvSpPr>
        <p:spPr>
          <a:xfrm>
            <a:off x="9806305" y="4176394"/>
            <a:ext cx="1646681" cy="300354"/>
          </a:xfrm>
          <a:prstGeom prst="rect">
            <a:avLst/>
          </a:prstGeom>
          <a:blipFill>
            <a:blip r:embed="rId17" cstate="print"/>
            <a:stretch>
              <a:fillRect/>
            </a:stretch>
          </a:blipFill>
        </p:spPr>
        <p:txBody>
          <a:bodyPr wrap="square" lIns="0" tIns="0" rIns="0" bIns="0" rtlCol="0"/>
          <a:lstStyle/>
          <a:p>
            <a:endParaRPr/>
          </a:p>
        </p:txBody>
      </p:sp>
      <p:sp>
        <p:nvSpPr>
          <p:cNvPr id="19" name="object 19"/>
          <p:cNvSpPr/>
          <p:nvPr/>
        </p:nvSpPr>
        <p:spPr>
          <a:xfrm>
            <a:off x="854481" y="4531613"/>
            <a:ext cx="2135733" cy="318515"/>
          </a:xfrm>
          <a:prstGeom prst="rect">
            <a:avLst/>
          </a:prstGeom>
          <a:blipFill>
            <a:blip r:embed="rId18" cstate="print"/>
            <a:stretch>
              <a:fillRect/>
            </a:stretch>
          </a:blipFill>
        </p:spPr>
        <p:txBody>
          <a:bodyPr wrap="square" lIns="0" tIns="0" rIns="0" bIns="0" rtlCol="0"/>
          <a:lstStyle/>
          <a:p>
            <a:endParaRPr/>
          </a:p>
        </p:txBody>
      </p:sp>
      <p:sp>
        <p:nvSpPr>
          <p:cNvPr id="20" name="object 20"/>
          <p:cNvSpPr/>
          <p:nvPr/>
        </p:nvSpPr>
        <p:spPr>
          <a:xfrm>
            <a:off x="3105785" y="4680560"/>
            <a:ext cx="82885" cy="19582"/>
          </a:xfrm>
          <a:prstGeom prst="rect">
            <a:avLst/>
          </a:prstGeom>
          <a:blipFill>
            <a:blip r:embed="rId15" cstate="print"/>
            <a:stretch>
              <a:fillRect/>
            </a:stretch>
          </a:blipFill>
        </p:spPr>
        <p:txBody>
          <a:bodyPr wrap="square" lIns="0" tIns="0" rIns="0" bIns="0" rtlCol="0"/>
          <a:lstStyle/>
          <a:p>
            <a:endParaRPr/>
          </a:p>
        </p:txBody>
      </p:sp>
      <p:sp>
        <p:nvSpPr>
          <p:cNvPr id="21" name="object 21"/>
          <p:cNvSpPr/>
          <p:nvPr/>
        </p:nvSpPr>
        <p:spPr>
          <a:xfrm>
            <a:off x="3237357" y="4531613"/>
            <a:ext cx="5976874" cy="316864"/>
          </a:xfrm>
          <a:prstGeom prst="rect">
            <a:avLst/>
          </a:prstGeom>
          <a:blipFill>
            <a:blip r:embed="rId19" cstate="print"/>
            <a:stretch>
              <a:fillRect/>
            </a:stretch>
          </a:blipFill>
        </p:spPr>
        <p:txBody>
          <a:bodyPr wrap="square" lIns="0" tIns="0" rIns="0" bIns="0" rtlCol="0"/>
          <a:lstStyle/>
          <a:p>
            <a:endParaRPr/>
          </a:p>
        </p:txBody>
      </p:sp>
      <p:sp>
        <p:nvSpPr>
          <p:cNvPr id="22" name="object 22"/>
          <p:cNvSpPr/>
          <p:nvPr/>
        </p:nvSpPr>
        <p:spPr>
          <a:xfrm>
            <a:off x="624255" y="5146166"/>
            <a:ext cx="47142" cy="47117"/>
          </a:xfrm>
          <a:prstGeom prst="rect">
            <a:avLst/>
          </a:prstGeom>
          <a:blipFill>
            <a:blip r:embed="rId20" cstate="print"/>
            <a:stretch>
              <a:fillRect/>
            </a:stretch>
          </a:blipFill>
        </p:spPr>
        <p:txBody>
          <a:bodyPr wrap="square" lIns="0" tIns="0" rIns="0" bIns="0" rtlCol="0"/>
          <a:lstStyle/>
          <a:p>
            <a:endParaRPr/>
          </a:p>
        </p:txBody>
      </p:sp>
      <p:sp>
        <p:nvSpPr>
          <p:cNvPr id="23" name="object 23"/>
          <p:cNvSpPr/>
          <p:nvPr/>
        </p:nvSpPr>
        <p:spPr>
          <a:xfrm>
            <a:off x="847775" y="5029326"/>
            <a:ext cx="433273" cy="262635"/>
          </a:xfrm>
          <a:prstGeom prst="rect">
            <a:avLst/>
          </a:prstGeom>
          <a:blipFill>
            <a:blip r:embed="rId21" cstate="print"/>
            <a:stretch>
              <a:fillRect/>
            </a:stretch>
          </a:blipFill>
        </p:spPr>
        <p:txBody>
          <a:bodyPr wrap="square" lIns="0" tIns="0" rIns="0" bIns="0" rtlCol="0"/>
          <a:lstStyle/>
          <a:p>
            <a:endParaRPr/>
          </a:p>
        </p:txBody>
      </p:sp>
      <p:sp>
        <p:nvSpPr>
          <p:cNvPr id="24" name="object 24"/>
          <p:cNvSpPr/>
          <p:nvPr/>
        </p:nvSpPr>
        <p:spPr>
          <a:xfrm>
            <a:off x="843546" y="5516117"/>
            <a:ext cx="3454260" cy="303301"/>
          </a:xfrm>
          <a:prstGeom prst="rect">
            <a:avLst/>
          </a:prstGeom>
          <a:blipFill>
            <a:blip r:embed="rId22" cstate="print"/>
            <a:stretch>
              <a:fillRect/>
            </a:stretch>
          </a:blipFill>
        </p:spPr>
        <p:txBody>
          <a:bodyPr wrap="square" lIns="0" tIns="0" rIns="0" bIns="0" rtlCol="0"/>
          <a:lstStyle/>
          <a:p>
            <a:endParaRPr/>
          </a:p>
        </p:txBody>
      </p:sp>
      <p:sp>
        <p:nvSpPr>
          <p:cNvPr id="25" name="object 25"/>
          <p:cNvSpPr/>
          <p:nvPr/>
        </p:nvSpPr>
        <p:spPr>
          <a:xfrm>
            <a:off x="4394580" y="5649823"/>
            <a:ext cx="155448" cy="19583"/>
          </a:xfrm>
          <a:prstGeom prst="rect">
            <a:avLst/>
          </a:prstGeom>
          <a:blipFill>
            <a:blip r:embed="rId23" cstate="print"/>
            <a:stretch>
              <a:fillRect/>
            </a:stretch>
          </a:blipFill>
        </p:spPr>
        <p:txBody>
          <a:bodyPr wrap="square" lIns="0" tIns="0" rIns="0" bIns="0" rtlCol="0"/>
          <a:lstStyle/>
          <a:p>
            <a:endParaRPr/>
          </a:p>
        </p:txBody>
      </p:sp>
      <p:sp>
        <p:nvSpPr>
          <p:cNvPr id="26" name="object 26"/>
          <p:cNvSpPr/>
          <p:nvPr/>
        </p:nvSpPr>
        <p:spPr>
          <a:xfrm>
            <a:off x="4575175" y="5500877"/>
            <a:ext cx="2084831" cy="277088"/>
          </a:xfrm>
          <a:prstGeom prst="rect">
            <a:avLst/>
          </a:prstGeom>
          <a:blipFill>
            <a:blip r:embed="rId24" cstate="print"/>
            <a:stretch>
              <a:fillRect/>
            </a:stretch>
          </a:blipFill>
        </p:spPr>
        <p:txBody>
          <a:bodyPr wrap="square" lIns="0" tIns="0" rIns="0" bIns="0" rtlCol="0"/>
          <a:lstStyle/>
          <a:p>
            <a:endParaRPr/>
          </a:p>
        </p:txBody>
      </p:sp>
      <p:sp>
        <p:nvSpPr>
          <p:cNvPr id="27" name="object 27"/>
          <p:cNvSpPr/>
          <p:nvPr/>
        </p:nvSpPr>
        <p:spPr>
          <a:xfrm>
            <a:off x="6756781" y="5649823"/>
            <a:ext cx="155448" cy="19583"/>
          </a:xfrm>
          <a:prstGeom prst="rect">
            <a:avLst/>
          </a:prstGeom>
          <a:blipFill>
            <a:blip r:embed="rId23" cstate="print"/>
            <a:stretch>
              <a:fillRect/>
            </a:stretch>
          </a:blipFill>
        </p:spPr>
        <p:txBody>
          <a:bodyPr wrap="square" lIns="0" tIns="0" rIns="0" bIns="0" rtlCol="0"/>
          <a:lstStyle/>
          <a:p>
            <a:endParaRPr/>
          </a:p>
        </p:txBody>
      </p:sp>
      <p:sp>
        <p:nvSpPr>
          <p:cNvPr id="28" name="object 28"/>
          <p:cNvSpPr/>
          <p:nvPr/>
        </p:nvSpPr>
        <p:spPr>
          <a:xfrm>
            <a:off x="6925818" y="5500877"/>
            <a:ext cx="3411601" cy="318541"/>
          </a:xfrm>
          <a:prstGeom prst="rect">
            <a:avLst/>
          </a:prstGeom>
          <a:blipFill>
            <a:blip r:embed="rId25" cstate="print"/>
            <a:stretch>
              <a:fillRect/>
            </a:stretch>
          </a:blipFill>
        </p:spPr>
        <p:txBody>
          <a:bodyPr wrap="square" lIns="0" tIns="0" rIns="0" bIns="0" rtlCol="0"/>
          <a:lstStyle/>
          <a:p>
            <a:endParaRPr/>
          </a:p>
        </p:txBody>
      </p:sp>
      <p:sp>
        <p:nvSpPr>
          <p:cNvPr id="29" name="object 29"/>
          <p:cNvSpPr/>
          <p:nvPr/>
        </p:nvSpPr>
        <p:spPr>
          <a:xfrm>
            <a:off x="10431144" y="5649823"/>
            <a:ext cx="155448" cy="19583"/>
          </a:xfrm>
          <a:prstGeom prst="rect">
            <a:avLst/>
          </a:prstGeom>
          <a:blipFill>
            <a:blip r:embed="rId26" cstate="print"/>
            <a:stretch>
              <a:fillRect/>
            </a:stretch>
          </a:blipFill>
        </p:spPr>
        <p:txBody>
          <a:bodyPr wrap="square" lIns="0" tIns="0" rIns="0" bIns="0" rtlCol="0"/>
          <a:lstStyle/>
          <a:p>
            <a:endParaRPr/>
          </a:p>
        </p:txBody>
      </p:sp>
      <p:sp>
        <p:nvSpPr>
          <p:cNvPr id="30" name="object 30"/>
          <p:cNvSpPr/>
          <p:nvPr/>
        </p:nvSpPr>
        <p:spPr>
          <a:xfrm>
            <a:off x="855078" y="5960528"/>
            <a:ext cx="1129296" cy="162737"/>
          </a:xfrm>
          <a:prstGeom prst="rect">
            <a:avLst/>
          </a:prstGeom>
          <a:blipFill>
            <a:blip r:embed="rId27" cstate="print"/>
            <a:stretch>
              <a:fillRect/>
            </a:stretch>
          </a:blipFill>
        </p:spPr>
        <p:txBody>
          <a:bodyPr wrap="square" lIns="0" tIns="0" rIns="0" bIns="0" rtlCol="0"/>
          <a:lstStyle/>
          <a:p>
            <a:endParaRPr/>
          </a:p>
        </p:txBody>
      </p:sp>
      <p:sp>
        <p:nvSpPr>
          <p:cNvPr id="31" name="object 31"/>
          <p:cNvSpPr/>
          <p:nvPr/>
        </p:nvSpPr>
        <p:spPr>
          <a:xfrm>
            <a:off x="2019173" y="6023228"/>
            <a:ext cx="82885" cy="19583"/>
          </a:xfrm>
          <a:prstGeom prst="rect">
            <a:avLst/>
          </a:prstGeom>
          <a:blipFill>
            <a:blip r:embed="rId13" cstate="print"/>
            <a:stretch>
              <a:fillRect/>
            </a:stretch>
          </a:blipFill>
        </p:spPr>
        <p:txBody>
          <a:bodyPr wrap="square" lIns="0" tIns="0" rIns="0" bIns="0" rtlCol="0"/>
          <a:lstStyle/>
          <a:p>
            <a:endParaRPr/>
          </a:p>
        </p:txBody>
      </p:sp>
      <p:sp>
        <p:nvSpPr>
          <p:cNvPr id="32" name="object 32"/>
          <p:cNvSpPr/>
          <p:nvPr/>
        </p:nvSpPr>
        <p:spPr>
          <a:xfrm>
            <a:off x="2136775" y="5874308"/>
            <a:ext cx="3898391" cy="318490"/>
          </a:xfrm>
          <a:prstGeom prst="rect">
            <a:avLst/>
          </a:prstGeom>
          <a:blipFill>
            <a:blip r:embed="rId28" cstate="print"/>
            <a:stretch>
              <a:fillRect/>
            </a:stretch>
          </a:blipFill>
        </p:spPr>
        <p:txBody>
          <a:bodyPr wrap="square" lIns="0" tIns="0" rIns="0" bIns="0" rtlCol="0"/>
          <a:lstStyle/>
          <a:p>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821433" y="683894"/>
            <a:ext cx="66040" cy="241553"/>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2027301" y="575309"/>
            <a:ext cx="6850507" cy="452374"/>
          </a:xfrm>
          <a:prstGeom prst="rect">
            <a:avLst/>
          </a:prstGeom>
          <a:blipFill>
            <a:blip r:embed="rId3" cstate="print"/>
            <a:stretch>
              <a:fillRect/>
            </a:stretch>
          </a:blipFill>
        </p:spPr>
        <p:txBody>
          <a:bodyPr wrap="square" lIns="0" tIns="0" rIns="0" bIns="0" rtlCol="0"/>
          <a:lstStyle/>
          <a:p>
            <a:endParaRPr/>
          </a:p>
        </p:txBody>
      </p:sp>
      <p:pic>
        <p:nvPicPr>
          <p:cNvPr id="4" name="Picture 3">
            <a:extLst>
              <a:ext uri="{FF2B5EF4-FFF2-40B4-BE49-F238E27FC236}">
                <a16:creationId xmlns:a16="http://schemas.microsoft.com/office/drawing/2014/main" id="{0C73A80F-E445-47D4-8EB8-479FC3C705A2}"/>
              </a:ext>
            </a:extLst>
          </p:cNvPr>
          <p:cNvPicPr>
            <a:picLocks noChangeAspect="1"/>
          </p:cNvPicPr>
          <p:nvPr/>
        </p:nvPicPr>
        <p:blipFill>
          <a:blip r:embed="rId4"/>
          <a:stretch>
            <a:fillRect/>
          </a:stretch>
        </p:blipFill>
        <p:spPr>
          <a:xfrm>
            <a:off x="0" y="0"/>
            <a:ext cx="12433300" cy="6997700"/>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625106" y="578230"/>
            <a:ext cx="4535665" cy="451992"/>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624255" y="1676272"/>
            <a:ext cx="47142" cy="47116"/>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847775" y="1549145"/>
            <a:ext cx="5741746" cy="353694"/>
          </a:xfrm>
          <a:prstGeom prst="rect">
            <a:avLst/>
          </a:prstGeom>
          <a:blipFill>
            <a:blip r:embed="rId4" cstate="print"/>
            <a:stretch>
              <a:fillRect/>
            </a:stretch>
          </a:blipFill>
        </p:spPr>
        <p:txBody>
          <a:bodyPr wrap="square" lIns="0" tIns="0" rIns="0" bIns="0" rtlCol="0"/>
          <a:lstStyle/>
          <a:p>
            <a:endParaRPr/>
          </a:p>
        </p:txBody>
      </p:sp>
      <p:sp>
        <p:nvSpPr>
          <p:cNvPr id="5" name="object 5"/>
          <p:cNvSpPr/>
          <p:nvPr/>
        </p:nvSpPr>
        <p:spPr>
          <a:xfrm>
            <a:off x="624255" y="2197480"/>
            <a:ext cx="47142" cy="47116"/>
          </a:xfrm>
          <a:prstGeom prst="rect">
            <a:avLst/>
          </a:prstGeom>
          <a:blipFill>
            <a:blip r:embed="rId5" cstate="print"/>
            <a:stretch>
              <a:fillRect/>
            </a:stretch>
          </a:blipFill>
        </p:spPr>
        <p:txBody>
          <a:bodyPr wrap="square" lIns="0" tIns="0" rIns="0" bIns="0" rtlCol="0"/>
          <a:lstStyle/>
          <a:p>
            <a:endParaRPr/>
          </a:p>
        </p:txBody>
      </p:sp>
      <p:sp>
        <p:nvSpPr>
          <p:cNvPr id="6" name="object 6"/>
          <p:cNvSpPr/>
          <p:nvPr/>
        </p:nvSpPr>
        <p:spPr>
          <a:xfrm>
            <a:off x="862825" y="2070353"/>
            <a:ext cx="2796171" cy="353694"/>
          </a:xfrm>
          <a:prstGeom prst="rect">
            <a:avLst/>
          </a:prstGeom>
          <a:blipFill>
            <a:blip r:embed="rId6" cstate="print"/>
            <a:stretch>
              <a:fillRect/>
            </a:stretch>
          </a:blipFill>
        </p:spPr>
        <p:txBody>
          <a:bodyPr wrap="square" lIns="0" tIns="0" rIns="0" bIns="0" rtlCol="0"/>
          <a:lstStyle/>
          <a:p>
            <a:endParaRPr/>
          </a:p>
        </p:txBody>
      </p:sp>
      <p:sp>
        <p:nvSpPr>
          <p:cNvPr id="7" name="object 7"/>
          <p:cNvSpPr/>
          <p:nvPr/>
        </p:nvSpPr>
        <p:spPr>
          <a:xfrm>
            <a:off x="3709796" y="2225497"/>
            <a:ext cx="96876" cy="19481"/>
          </a:xfrm>
          <a:prstGeom prst="rect">
            <a:avLst/>
          </a:prstGeom>
          <a:blipFill>
            <a:blip r:embed="rId7" cstate="print"/>
            <a:stretch>
              <a:fillRect/>
            </a:stretch>
          </a:blipFill>
        </p:spPr>
        <p:txBody>
          <a:bodyPr wrap="square" lIns="0" tIns="0" rIns="0" bIns="0" rtlCol="0"/>
          <a:lstStyle/>
          <a:p>
            <a:endParaRPr/>
          </a:p>
        </p:txBody>
      </p:sp>
      <p:sp>
        <p:nvSpPr>
          <p:cNvPr id="8" name="object 8"/>
          <p:cNvSpPr/>
          <p:nvPr/>
        </p:nvSpPr>
        <p:spPr>
          <a:xfrm>
            <a:off x="3846957" y="2080640"/>
            <a:ext cx="1388237" cy="315976"/>
          </a:xfrm>
          <a:prstGeom prst="rect">
            <a:avLst/>
          </a:prstGeom>
          <a:blipFill>
            <a:blip r:embed="rId8" cstate="print"/>
            <a:stretch>
              <a:fillRect/>
            </a:stretch>
          </a:blipFill>
        </p:spPr>
        <p:txBody>
          <a:bodyPr wrap="square" lIns="0" tIns="0" rIns="0" bIns="0" rtlCol="0"/>
          <a:lstStyle/>
          <a:p>
            <a:endParaRPr/>
          </a:p>
        </p:txBody>
      </p:sp>
      <p:sp>
        <p:nvSpPr>
          <p:cNvPr id="9" name="object 9"/>
          <p:cNvSpPr/>
          <p:nvPr/>
        </p:nvSpPr>
        <p:spPr>
          <a:xfrm>
            <a:off x="624255" y="2720212"/>
            <a:ext cx="47142" cy="47117"/>
          </a:xfrm>
          <a:prstGeom prst="rect">
            <a:avLst/>
          </a:prstGeom>
          <a:blipFill>
            <a:blip r:embed="rId9" cstate="print"/>
            <a:stretch>
              <a:fillRect/>
            </a:stretch>
          </a:blipFill>
        </p:spPr>
        <p:txBody>
          <a:bodyPr wrap="square" lIns="0" tIns="0" rIns="0" bIns="0" rtlCol="0"/>
          <a:lstStyle/>
          <a:p>
            <a:endParaRPr/>
          </a:p>
        </p:txBody>
      </p:sp>
      <p:sp>
        <p:nvSpPr>
          <p:cNvPr id="10" name="object 10"/>
          <p:cNvSpPr/>
          <p:nvPr/>
        </p:nvSpPr>
        <p:spPr>
          <a:xfrm>
            <a:off x="862825" y="2593085"/>
            <a:ext cx="4794008" cy="353695"/>
          </a:xfrm>
          <a:prstGeom prst="rect">
            <a:avLst/>
          </a:prstGeom>
          <a:blipFill>
            <a:blip r:embed="rId10" cstate="print"/>
            <a:stretch>
              <a:fillRect/>
            </a:stretch>
          </a:blipFill>
        </p:spPr>
        <p:txBody>
          <a:bodyPr wrap="square" lIns="0" tIns="0" rIns="0" bIns="0" rtlCol="0"/>
          <a:lstStyle/>
          <a:p>
            <a:endParaRPr/>
          </a:p>
        </p:txBody>
      </p:sp>
      <p:sp>
        <p:nvSpPr>
          <p:cNvPr id="11" name="object 11"/>
          <p:cNvSpPr/>
          <p:nvPr/>
        </p:nvSpPr>
        <p:spPr>
          <a:xfrm>
            <a:off x="624255" y="3242944"/>
            <a:ext cx="47142" cy="47116"/>
          </a:xfrm>
          <a:prstGeom prst="rect">
            <a:avLst/>
          </a:prstGeom>
          <a:blipFill>
            <a:blip r:embed="rId11" cstate="print"/>
            <a:stretch>
              <a:fillRect/>
            </a:stretch>
          </a:blipFill>
        </p:spPr>
        <p:txBody>
          <a:bodyPr wrap="square" lIns="0" tIns="0" rIns="0" bIns="0" rtlCol="0"/>
          <a:lstStyle/>
          <a:p>
            <a:endParaRPr/>
          </a:p>
        </p:txBody>
      </p:sp>
      <p:sp>
        <p:nvSpPr>
          <p:cNvPr id="12" name="object 12"/>
          <p:cNvSpPr/>
          <p:nvPr/>
        </p:nvSpPr>
        <p:spPr>
          <a:xfrm>
            <a:off x="862825" y="3112515"/>
            <a:ext cx="3352177" cy="276225"/>
          </a:xfrm>
          <a:prstGeom prst="rect">
            <a:avLst/>
          </a:prstGeom>
          <a:blipFill>
            <a:blip r:embed="rId12" cstate="print"/>
            <a:stretch>
              <a:fillRect/>
            </a:stretch>
          </a:blipFill>
        </p:spPr>
        <p:txBody>
          <a:bodyPr wrap="square" lIns="0" tIns="0" rIns="0" bIns="0" rtlCol="0"/>
          <a:lstStyle/>
          <a:p>
            <a:endParaRPr/>
          </a:p>
        </p:txBody>
      </p:sp>
      <p:sp>
        <p:nvSpPr>
          <p:cNvPr id="13" name="object 13"/>
          <p:cNvSpPr/>
          <p:nvPr/>
        </p:nvSpPr>
        <p:spPr>
          <a:xfrm>
            <a:off x="624255" y="3765676"/>
            <a:ext cx="47142" cy="47116"/>
          </a:xfrm>
          <a:prstGeom prst="rect">
            <a:avLst/>
          </a:prstGeom>
          <a:blipFill>
            <a:blip r:embed="rId13" cstate="print"/>
            <a:stretch>
              <a:fillRect/>
            </a:stretch>
          </a:blipFill>
        </p:spPr>
        <p:txBody>
          <a:bodyPr wrap="square" lIns="0" tIns="0" rIns="0" bIns="0" rtlCol="0"/>
          <a:lstStyle/>
          <a:p>
            <a:endParaRPr/>
          </a:p>
        </p:txBody>
      </p:sp>
      <p:sp>
        <p:nvSpPr>
          <p:cNvPr id="14" name="object 14"/>
          <p:cNvSpPr/>
          <p:nvPr/>
        </p:nvSpPr>
        <p:spPr>
          <a:xfrm>
            <a:off x="859637" y="3638550"/>
            <a:ext cx="1224940" cy="272923"/>
          </a:xfrm>
          <a:prstGeom prst="rect">
            <a:avLst/>
          </a:prstGeom>
          <a:blipFill>
            <a:blip r:embed="rId14" cstate="print"/>
            <a:stretch>
              <a:fillRect/>
            </a:stretch>
          </a:blipFill>
        </p:spPr>
        <p:txBody>
          <a:bodyPr wrap="square" lIns="0" tIns="0" rIns="0" bIns="0" rtlCol="0"/>
          <a:lstStyle/>
          <a:p>
            <a:endParaRPr/>
          </a:p>
        </p:txBody>
      </p:sp>
      <p:sp>
        <p:nvSpPr>
          <p:cNvPr id="15" name="object 15"/>
          <p:cNvSpPr/>
          <p:nvPr/>
        </p:nvSpPr>
        <p:spPr>
          <a:xfrm>
            <a:off x="2124836" y="3793692"/>
            <a:ext cx="96876" cy="19481"/>
          </a:xfrm>
          <a:prstGeom prst="rect">
            <a:avLst/>
          </a:prstGeom>
          <a:blipFill>
            <a:blip r:embed="rId15" cstate="print"/>
            <a:stretch>
              <a:fillRect/>
            </a:stretch>
          </a:blipFill>
        </p:spPr>
        <p:txBody>
          <a:bodyPr wrap="square" lIns="0" tIns="0" rIns="0" bIns="0" rtlCol="0"/>
          <a:lstStyle/>
          <a:p>
            <a:endParaRPr/>
          </a:p>
        </p:txBody>
      </p:sp>
      <p:sp>
        <p:nvSpPr>
          <p:cNvPr id="16" name="object 16"/>
          <p:cNvSpPr/>
          <p:nvPr/>
        </p:nvSpPr>
        <p:spPr>
          <a:xfrm>
            <a:off x="2273426" y="3638550"/>
            <a:ext cx="4325747" cy="326263"/>
          </a:xfrm>
          <a:prstGeom prst="rect">
            <a:avLst/>
          </a:prstGeom>
          <a:blipFill>
            <a:blip r:embed="rId16" cstate="print"/>
            <a:stretch>
              <a:fillRect/>
            </a:stretch>
          </a:blipFill>
        </p:spPr>
        <p:txBody>
          <a:bodyPr wrap="square" lIns="0" tIns="0" rIns="0" bIns="0" rtlCol="0"/>
          <a:lstStyle/>
          <a:p>
            <a:endParaRPr/>
          </a:p>
        </p:txBody>
      </p:sp>
      <p:sp>
        <p:nvSpPr>
          <p:cNvPr id="17" name="object 17"/>
          <p:cNvSpPr/>
          <p:nvPr/>
        </p:nvSpPr>
        <p:spPr>
          <a:xfrm>
            <a:off x="624255" y="4286884"/>
            <a:ext cx="47142" cy="47117"/>
          </a:xfrm>
          <a:prstGeom prst="rect">
            <a:avLst/>
          </a:prstGeom>
          <a:blipFill>
            <a:blip r:embed="rId11" cstate="print"/>
            <a:stretch>
              <a:fillRect/>
            </a:stretch>
          </a:blipFill>
        </p:spPr>
        <p:txBody>
          <a:bodyPr wrap="square" lIns="0" tIns="0" rIns="0" bIns="0" rtlCol="0"/>
          <a:lstStyle/>
          <a:p>
            <a:endParaRPr/>
          </a:p>
        </p:txBody>
      </p:sp>
      <p:sp>
        <p:nvSpPr>
          <p:cNvPr id="18" name="object 18"/>
          <p:cNvSpPr/>
          <p:nvPr/>
        </p:nvSpPr>
        <p:spPr>
          <a:xfrm>
            <a:off x="847775" y="4159757"/>
            <a:ext cx="7032447" cy="353694"/>
          </a:xfrm>
          <a:prstGeom prst="rect">
            <a:avLst/>
          </a:prstGeom>
          <a:blipFill>
            <a:blip r:embed="rId17" cstate="print"/>
            <a:stretch>
              <a:fillRect/>
            </a:stretch>
          </a:blipFill>
        </p:spPr>
        <p:txBody>
          <a:bodyPr wrap="square" lIns="0" tIns="0" rIns="0" bIns="0" rtlCol="0"/>
          <a:lstStyle/>
          <a:p>
            <a:endParaRPr/>
          </a:p>
        </p:txBody>
      </p:sp>
      <p:sp>
        <p:nvSpPr>
          <p:cNvPr id="19" name="object 19"/>
          <p:cNvSpPr/>
          <p:nvPr/>
        </p:nvSpPr>
        <p:spPr>
          <a:xfrm>
            <a:off x="624255" y="4809616"/>
            <a:ext cx="47142" cy="47117"/>
          </a:xfrm>
          <a:prstGeom prst="rect">
            <a:avLst/>
          </a:prstGeom>
          <a:blipFill>
            <a:blip r:embed="rId18" cstate="print"/>
            <a:stretch>
              <a:fillRect/>
            </a:stretch>
          </a:blipFill>
        </p:spPr>
        <p:txBody>
          <a:bodyPr wrap="square" lIns="0" tIns="0" rIns="0" bIns="0" rtlCol="0"/>
          <a:lstStyle/>
          <a:p>
            <a:endParaRPr/>
          </a:p>
        </p:txBody>
      </p:sp>
      <p:sp>
        <p:nvSpPr>
          <p:cNvPr id="20" name="object 20"/>
          <p:cNvSpPr/>
          <p:nvPr/>
        </p:nvSpPr>
        <p:spPr>
          <a:xfrm>
            <a:off x="847775" y="4679188"/>
            <a:ext cx="9807651" cy="356997"/>
          </a:xfrm>
          <a:prstGeom prst="rect">
            <a:avLst/>
          </a:prstGeom>
          <a:blipFill>
            <a:blip r:embed="rId19" cstate="print"/>
            <a:stretch>
              <a:fillRect/>
            </a:stretch>
          </a:blipFill>
        </p:spPr>
        <p:txBody>
          <a:bodyPr wrap="square" lIns="0" tIns="0" rIns="0" bIns="0" rtlCol="0"/>
          <a:lstStyle/>
          <a:p>
            <a:endParaRPr/>
          </a:p>
        </p:txBody>
      </p:sp>
      <p:sp>
        <p:nvSpPr>
          <p:cNvPr id="21" name="object 21"/>
          <p:cNvSpPr/>
          <p:nvPr/>
        </p:nvSpPr>
        <p:spPr>
          <a:xfrm>
            <a:off x="624255" y="5332348"/>
            <a:ext cx="47142" cy="47117"/>
          </a:xfrm>
          <a:prstGeom prst="rect">
            <a:avLst/>
          </a:prstGeom>
          <a:blipFill>
            <a:blip r:embed="rId20" cstate="print"/>
            <a:stretch>
              <a:fillRect/>
            </a:stretch>
          </a:blipFill>
        </p:spPr>
        <p:txBody>
          <a:bodyPr wrap="square" lIns="0" tIns="0" rIns="0" bIns="0" rtlCol="0"/>
          <a:lstStyle/>
          <a:p>
            <a:endParaRPr/>
          </a:p>
        </p:txBody>
      </p:sp>
      <p:sp>
        <p:nvSpPr>
          <p:cNvPr id="22" name="object 22"/>
          <p:cNvSpPr/>
          <p:nvPr/>
        </p:nvSpPr>
        <p:spPr>
          <a:xfrm>
            <a:off x="836968" y="5201919"/>
            <a:ext cx="6150190" cy="356996"/>
          </a:xfrm>
          <a:prstGeom prst="rect">
            <a:avLst/>
          </a:prstGeom>
          <a:blipFill>
            <a:blip r:embed="rId21" cstate="print"/>
            <a:stretch>
              <a:fillRect/>
            </a:stretch>
          </a:blipFill>
        </p:spPr>
        <p:txBody>
          <a:bodyPr wrap="square" lIns="0" tIns="0" rIns="0" bIns="0" rtlCol="0"/>
          <a:lstStyle/>
          <a:p>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981145" y="643248"/>
            <a:ext cx="1007110" cy="194310"/>
          </a:xfrm>
          <a:custGeom>
            <a:avLst/>
            <a:gdLst/>
            <a:ahLst/>
            <a:cxnLst/>
            <a:rect l="l" t="t" r="r" b="b"/>
            <a:pathLst>
              <a:path w="1007110" h="194309">
                <a:moveTo>
                  <a:pt x="44202" y="13215"/>
                </a:moveTo>
                <a:lnTo>
                  <a:pt x="0" y="13215"/>
                </a:lnTo>
                <a:lnTo>
                  <a:pt x="0" y="191215"/>
                </a:lnTo>
                <a:lnTo>
                  <a:pt x="29169" y="191215"/>
                </a:lnTo>
                <a:lnTo>
                  <a:pt x="29169" y="66967"/>
                </a:lnTo>
                <a:lnTo>
                  <a:pt x="28383" y="58156"/>
                </a:lnTo>
                <a:lnTo>
                  <a:pt x="28304" y="49344"/>
                </a:lnTo>
                <a:lnTo>
                  <a:pt x="27410" y="45819"/>
                </a:lnTo>
                <a:lnTo>
                  <a:pt x="57071" y="45819"/>
                </a:lnTo>
                <a:lnTo>
                  <a:pt x="44202" y="13215"/>
                </a:lnTo>
                <a:close/>
              </a:path>
              <a:path w="1007110" h="194309">
                <a:moveTo>
                  <a:pt x="57071" y="45819"/>
                </a:moveTo>
                <a:lnTo>
                  <a:pt x="28304" y="45819"/>
                </a:lnTo>
                <a:lnTo>
                  <a:pt x="30064" y="52871"/>
                </a:lnTo>
                <a:lnTo>
                  <a:pt x="31824" y="58156"/>
                </a:lnTo>
                <a:lnTo>
                  <a:pt x="32719" y="61680"/>
                </a:lnTo>
                <a:lnTo>
                  <a:pt x="85749" y="191215"/>
                </a:lnTo>
                <a:lnTo>
                  <a:pt x="106061" y="191215"/>
                </a:lnTo>
                <a:lnTo>
                  <a:pt x="123500" y="148039"/>
                </a:lnTo>
                <a:lnTo>
                  <a:pt x="96337" y="148039"/>
                </a:lnTo>
                <a:lnTo>
                  <a:pt x="95443" y="142751"/>
                </a:lnTo>
                <a:lnTo>
                  <a:pt x="92818" y="134819"/>
                </a:lnTo>
                <a:lnTo>
                  <a:pt x="88374" y="125127"/>
                </a:lnTo>
                <a:lnTo>
                  <a:pt x="57071" y="45819"/>
                </a:lnTo>
                <a:close/>
              </a:path>
              <a:path w="1007110" h="194309">
                <a:moveTo>
                  <a:pt x="192675" y="45819"/>
                </a:moveTo>
                <a:lnTo>
                  <a:pt x="163505" y="45819"/>
                </a:lnTo>
                <a:lnTo>
                  <a:pt x="162988" y="55375"/>
                </a:lnTo>
                <a:lnTo>
                  <a:pt x="162722" y="64104"/>
                </a:lnTo>
                <a:lnTo>
                  <a:pt x="162611" y="191215"/>
                </a:lnTo>
                <a:lnTo>
                  <a:pt x="192675" y="191215"/>
                </a:lnTo>
                <a:lnTo>
                  <a:pt x="192675" y="45819"/>
                </a:lnTo>
                <a:close/>
              </a:path>
              <a:path w="1007110" h="194309">
                <a:moveTo>
                  <a:pt x="192675" y="13215"/>
                </a:moveTo>
                <a:lnTo>
                  <a:pt x="151128" y="13215"/>
                </a:lnTo>
                <a:lnTo>
                  <a:pt x="105166" y="125127"/>
                </a:lnTo>
                <a:lnTo>
                  <a:pt x="97232" y="148039"/>
                </a:lnTo>
                <a:lnTo>
                  <a:pt x="123500" y="148039"/>
                </a:lnTo>
                <a:lnTo>
                  <a:pt x="159091" y="59919"/>
                </a:lnTo>
                <a:lnTo>
                  <a:pt x="160851" y="57275"/>
                </a:lnTo>
                <a:lnTo>
                  <a:pt x="161746" y="51107"/>
                </a:lnTo>
                <a:lnTo>
                  <a:pt x="163505" y="45819"/>
                </a:lnTo>
                <a:lnTo>
                  <a:pt x="192675" y="45819"/>
                </a:lnTo>
                <a:lnTo>
                  <a:pt x="192675" y="13215"/>
                </a:lnTo>
                <a:close/>
              </a:path>
              <a:path w="1007110" h="194309">
                <a:moveTo>
                  <a:pt x="251880" y="63443"/>
                </a:moveTo>
                <a:lnTo>
                  <a:pt x="221815" y="63443"/>
                </a:lnTo>
                <a:lnTo>
                  <a:pt x="221815" y="191215"/>
                </a:lnTo>
                <a:lnTo>
                  <a:pt x="251880" y="191215"/>
                </a:lnTo>
                <a:lnTo>
                  <a:pt x="251880" y="63443"/>
                </a:lnTo>
                <a:close/>
              </a:path>
              <a:path w="1007110" h="194309">
                <a:moveTo>
                  <a:pt x="242156" y="9691"/>
                </a:moveTo>
                <a:lnTo>
                  <a:pt x="232433" y="9691"/>
                </a:lnTo>
                <a:lnTo>
                  <a:pt x="228019" y="11455"/>
                </a:lnTo>
                <a:lnTo>
                  <a:pt x="224470" y="14979"/>
                </a:lnTo>
                <a:lnTo>
                  <a:pt x="220950" y="17623"/>
                </a:lnTo>
                <a:lnTo>
                  <a:pt x="219190" y="22027"/>
                </a:lnTo>
                <a:lnTo>
                  <a:pt x="219190" y="31720"/>
                </a:lnTo>
                <a:lnTo>
                  <a:pt x="242156" y="44059"/>
                </a:lnTo>
                <a:lnTo>
                  <a:pt x="246571" y="42295"/>
                </a:lnTo>
                <a:lnTo>
                  <a:pt x="250120" y="39651"/>
                </a:lnTo>
                <a:lnTo>
                  <a:pt x="253639" y="36127"/>
                </a:lnTo>
                <a:lnTo>
                  <a:pt x="255399" y="31720"/>
                </a:lnTo>
                <a:lnTo>
                  <a:pt x="255399" y="22028"/>
                </a:lnTo>
                <a:lnTo>
                  <a:pt x="253639" y="18503"/>
                </a:lnTo>
                <a:lnTo>
                  <a:pt x="246571" y="11455"/>
                </a:lnTo>
                <a:lnTo>
                  <a:pt x="242156" y="9691"/>
                </a:lnTo>
                <a:close/>
              </a:path>
              <a:path w="1007110" h="194309">
                <a:moveTo>
                  <a:pt x="352632" y="60800"/>
                </a:moveTo>
                <a:lnTo>
                  <a:pt x="313172" y="65633"/>
                </a:lnTo>
                <a:lnTo>
                  <a:pt x="281049" y="94284"/>
                </a:lnTo>
                <a:lnTo>
                  <a:pt x="273086" y="130415"/>
                </a:lnTo>
                <a:lnTo>
                  <a:pt x="273584" y="139350"/>
                </a:lnTo>
                <a:lnTo>
                  <a:pt x="290419" y="176125"/>
                </a:lnTo>
                <a:lnTo>
                  <a:pt x="326873" y="193364"/>
                </a:lnTo>
                <a:lnTo>
                  <a:pt x="335840" y="193859"/>
                </a:lnTo>
                <a:lnTo>
                  <a:pt x="346099" y="193364"/>
                </a:lnTo>
                <a:lnTo>
                  <a:pt x="355614" y="191877"/>
                </a:lnTo>
                <a:lnTo>
                  <a:pt x="364302" y="189398"/>
                </a:lnTo>
                <a:lnTo>
                  <a:pt x="372078" y="185928"/>
                </a:lnTo>
                <a:lnTo>
                  <a:pt x="372943" y="185047"/>
                </a:lnTo>
                <a:lnTo>
                  <a:pt x="372943" y="169187"/>
                </a:lnTo>
                <a:lnTo>
                  <a:pt x="342014" y="169187"/>
                </a:lnTo>
                <a:lnTo>
                  <a:pt x="333745" y="168526"/>
                </a:lnTo>
                <a:lnTo>
                  <a:pt x="304666" y="137050"/>
                </a:lnTo>
                <a:lnTo>
                  <a:pt x="304015" y="127771"/>
                </a:lnTo>
                <a:lnTo>
                  <a:pt x="304680" y="118863"/>
                </a:lnTo>
                <a:lnTo>
                  <a:pt x="334640" y="86147"/>
                </a:lnTo>
                <a:lnTo>
                  <a:pt x="342908" y="85472"/>
                </a:lnTo>
                <a:lnTo>
                  <a:pt x="372943" y="85472"/>
                </a:lnTo>
                <a:lnTo>
                  <a:pt x="372943" y="66968"/>
                </a:lnTo>
                <a:lnTo>
                  <a:pt x="372078" y="66968"/>
                </a:lnTo>
                <a:lnTo>
                  <a:pt x="368529" y="65207"/>
                </a:lnTo>
                <a:lnTo>
                  <a:pt x="364115" y="63444"/>
                </a:lnTo>
                <a:lnTo>
                  <a:pt x="357911" y="62563"/>
                </a:lnTo>
                <a:lnTo>
                  <a:pt x="352632" y="60800"/>
                </a:lnTo>
                <a:close/>
              </a:path>
              <a:path w="1007110" h="194309">
                <a:moveTo>
                  <a:pt x="372943" y="157731"/>
                </a:moveTo>
                <a:lnTo>
                  <a:pt x="371183" y="158612"/>
                </a:lnTo>
                <a:lnTo>
                  <a:pt x="366769" y="162136"/>
                </a:lnTo>
                <a:lnTo>
                  <a:pt x="362355" y="164780"/>
                </a:lnTo>
                <a:lnTo>
                  <a:pt x="351737" y="168304"/>
                </a:lnTo>
                <a:lnTo>
                  <a:pt x="346428" y="169187"/>
                </a:lnTo>
                <a:lnTo>
                  <a:pt x="372943" y="169187"/>
                </a:lnTo>
                <a:lnTo>
                  <a:pt x="372943" y="157731"/>
                </a:lnTo>
                <a:close/>
              </a:path>
              <a:path w="1007110" h="194309">
                <a:moveTo>
                  <a:pt x="372943" y="85472"/>
                </a:moveTo>
                <a:lnTo>
                  <a:pt x="342908" y="85472"/>
                </a:lnTo>
                <a:lnTo>
                  <a:pt x="350187" y="86119"/>
                </a:lnTo>
                <a:lnTo>
                  <a:pt x="357382" y="88007"/>
                </a:lnTo>
                <a:lnTo>
                  <a:pt x="364408" y="91050"/>
                </a:lnTo>
                <a:lnTo>
                  <a:pt x="371183" y="95167"/>
                </a:lnTo>
                <a:lnTo>
                  <a:pt x="372943" y="96048"/>
                </a:lnTo>
                <a:lnTo>
                  <a:pt x="372943" y="85472"/>
                </a:lnTo>
                <a:close/>
              </a:path>
              <a:path w="1007110" h="194309">
                <a:moveTo>
                  <a:pt x="425079" y="63444"/>
                </a:moveTo>
                <a:lnTo>
                  <a:pt x="395044" y="63444"/>
                </a:lnTo>
                <a:lnTo>
                  <a:pt x="395044" y="191216"/>
                </a:lnTo>
                <a:lnTo>
                  <a:pt x="425079" y="191216"/>
                </a:lnTo>
                <a:lnTo>
                  <a:pt x="425079" y="126008"/>
                </a:lnTo>
                <a:lnTo>
                  <a:pt x="425577" y="117898"/>
                </a:lnTo>
                <a:lnTo>
                  <a:pt x="444525" y="88116"/>
                </a:lnTo>
                <a:lnTo>
                  <a:pt x="469281" y="88116"/>
                </a:lnTo>
                <a:lnTo>
                  <a:pt x="469281" y="85472"/>
                </a:lnTo>
                <a:lnTo>
                  <a:pt x="425079" y="85472"/>
                </a:lnTo>
                <a:lnTo>
                  <a:pt x="425079" y="63444"/>
                </a:lnTo>
                <a:close/>
              </a:path>
              <a:path w="1007110" h="194309">
                <a:moveTo>
                  <a:pt x="469281" y="88116"/>
                </a:moveTo>
                <a:lnTo>
                  <a:pt x="455144" y="88116"/>
                </a:lnTo>
                <a:lnTo>
                  <a:pt x="457798" y="88999"/>
                </a:lnTo>
                <a:lnTo>
                  <a:pt x="464867" y="90760"/>
                </a:lnTo>
                <a:lnTo>
                  <a:pt x="468386" y="92523"/>
                </a:lnTo>
                <a:lnTo>
                  <a:pt x="469281" y="93404"/>
                </a:lnTo>
                <a:lnTo>
                  <a:pt x="469281" y="88116"/>
                </a:lnTo>
                <a:close/>
              </a:path>
              <a:path w="1007110" h="194309">
                <a:moveTo>
                  <a:pt x="466627" y="61680"/>
                </a:moveTo>
                <a:lnTo>
                  <a:pt x="449834" y="61680"/>
                </a:lnTo>
                <a:lnTo>
                  <a:pt x="442766" y="63444"/>
                </a:lnTo>
                <a:lnTo>
                  <a:pt x="437457" y="68731"/>
                </a:lnTo>
                <a:lnTo>
                  <a:pt x="432148" y="73136"/>
                </a:lnTo>
                <a:lnTo>
                  <a:pt x="428628" y="78424"/>
                </a:lnTo>
                <a:lnTo>
                  <a:pt x="425974" y="85472"/>
                </a:lnTo>
                <a:lnTo>
                  <a:pt x="469281" y="85472"/>
                </a:lnTo>
                <a:lnTo>
                  <a:pt x="469281" y="63444"/>
                </a:lnTo>
                <a:lnTo>
                  <a:pt x="466627" y="61680"/>
                </a:lnTo>
                <a:close/>
              </a:path>
              <a:path w="1007110" h="194309">
                <a:moveTo>
                  <a:pt x="539104" y="60800"/>
                </a:moveTo>
                <a:lnTo>
                  <a:pt x="498822" y="70837"/>
                </a:lnTo>
                <a:lnTo>
                  <a:pt x="472185" y="113616"/>
                </a:lnTo>
                <a:lnTo>
                  <a:pt x="471041" y="128652"/>
                </a:lnTo>
                <a:lnTo>
                  <a:pt x="472185" y="143026"/>
                </a:lnTo>
                <a:lnTo>
                  <a:pt x="498154" y="183822"/>
                </a:lnTo>
                <a:lnTo>
                  <a:pt x="535554" y="193860"/>
                </a:lnTo>
                <a:lnTo>
                  <a:pt x="550100" y="192703"/>
                </a:lnTo>
                <a:lnTo>
                  <a:pt x="563162" y="189234"/>
                </a:lnTo>
                <a:lnTo>
                  <a:pt x="574574" y="183451"/>
                </a:lnTo>
                <a:lnTo>
                  <a:pt x="584171" y="175355"/>
                </a:lnTo>
                <a:lnTo>
                  <a:pt x="589140" y="169187"/>
                </a:lnTo>
                <a:lnTo>
                  <a:pt x="537314" y="169187"/>
                </a:lnTo>
                <a:lnTo>
                  <a:pt x="529712" y="168526"/>
                </a:lnTo>
                <a:lnTo>
                  <a:pt x="502621" y="137175"/>
                </a:lnTo>
                <a:lnTo>
                  <a:pt x="502031" y="128652"/>
                </a:lnTo>
                <a:lnTo>
                  <a:pt x="502092" y="126008"/>
                </a:lnTo>
                <a:lnTo>
                  <a:pt x="522848" y="88117"/>
                </a:lnTo>
                <a:lnTo>
                  <a:pt x="537314" y="85472"/>
                </a:lnTo>
                <a:lnTo>
                  <a:pt x="591237" y="85472"/>
                </a:lnTo>
                <a:lnTo>
                  <a:pt x="585930" y="78424"/>
                </a:lnTo>
                <a:lnTo>
                  <a:pt x="576500" y="70466"/>
                </a:lnTo>
                <a:lnTo>
                  <a:pt x="565492" y="64986"/>
                </a:lnTo>
                <a:lnTo>
                  <a:pt x="552997" y="61819"/>
                </a:lnTo>
                <a:lnTo>
                  <a:pt x="539104" y="60800"/>
                </a:lnTo>
                <a:close/>
              </a:path>
              <a:path w="1007110" h="194309">
                <a:moveTo>
                  <a:pt x="591237" y="85472"/>
                </a:moveTo>
                <a:lnTo>
                  <a:pt x="537314" y="85472"/>
                </a:lnTo>
                <a:lnTo>
                  <a:pt x="544789" y="86133"/>
                </a:lnTo>
                <a:lnTo>
                  <a:pt x="551347" y="88117"/>
                </a:lnTo>
                <a:lnTo>
                  <a:pt x="570850" y="126008"/>
                </a:lnTo>
                <a:lnTo>
                  <a:pt x="570810" y="128652"/>
                </a:lnTo>
                <a:lnTo>
                  <a:pt x="552119" y="166543"/>
                </a:lnTo>
                <a:lnTo>
                  <a:pt x="537314" y="169187"/>
                </a:lnTo>
                <a:lnTo>
                  <a:pt x="589140" y="169187"/>
                </a:lnTo>
                <a:lnTo>
                  <a:pt x="592279" y="165291"/>
                </a:lnTo>
                <a:lnTo>
                  <a:pt x="598077" y="153656"/>
                </a:lnTo>
                <a:lnTo>
                  <a:pt x="601560" y="140534"/>
                </a:lnTo>
                <a:lnTo>
                  <a:pt x="602722" y="126008"/>
                </a:lnTo>
                <a:lnTo>
                  <a:pt x="601588" y="111633"/>
                </a:lnTo>
                <a:lnTo>
                  <a:pt x="598297" y="98911"/>
                </a:lnTo>
                <a:lnTo>
                  <a:pt x="593021" y="87842"/>
                </a:lnTo>
                <a:lnTo>
                  <a:pt x="591237" y="85472"/>
                </a:lnTo>
                <a:close/>
              </a:path>
              <a:path w="1007110" h="194309">
                <a:moveTo>
                  <a:pt x="616860" y="157731"/>
                </a:moveTo>
                <a:lnTo>
                  <a:pt x="616860" y="186811"/>
                </a:lnTo>
                <a:lnTo>
                  <a:pt x="617755" y="186811"/>
                </a:lnTo>
                <a:lnTo>
                  <a:pt x="621274" y="189452"/>
                </a:lnTo>
                <a:lnTo>
                  <a:pt x="627448" y="190335"/>
                </a:lnTo>
                <a:lnTo>
                  <a:pt x="633652" y="192096"/>
                </a:lnTo>
                <a:lnTo>
                  <a:pt x="646030" y="193860"/>
                </a:lnTo>
                <a:lnTo>
                  <a:pt x="687547" y="183284"/>
                </a:lnTo>
                <a:lnTo>
                  <a:pt x="698262" y="170068"/>
                </a:lnTo>
                <a:lnTo>
                  <a:pt x="646892" y="170067"/>
                </a:lnTo>
                <a:lnTo>
                  <a:pt x="641615" y="169187"/>
                </a:lnTo>
                <a:lnTo>
                  <a:pt x="635412" y="167424"/>
                </a:lnTo>
                <a:lnTo>
                  <a:pt x="623034" y="162136"/>
                </a:lnTo>
                <a:lnTo>
                  <a:pt x="618620" y="158612"/>
                </a:lnTo>
                <a:lnTo>
                  <a:pt x="616860" y="157731"/>
                </a:lnTo>
                <a:close/>
              </a:path>
              <a:path w="1007110" h="194309">
                <a:moveTo>
                  <a:pt x="675170" y="60800"/>
                </a:moveTo>
                <a:lnTo>
                  <a:pt x="630997" y="71375"/>
                </a:lnTo>
                <a:lnTo>
                  <a:pt x="616860" y="99572"/>
                </a:lnTo>
                <a:lnTo>
                  <a:pt x="616860" y="105740"/>
                </a:lnTo>
                <a:lnTo>
                  <a:pt x="617755" y="111028"/>
                </a:lnTo>
                <a:lnTo>
                  <a:pt x="619514" y="115435"/>
                </a:lnTo>
                <a:lnTo>
                  <a:pt x="624823" y="124247"/>
                </a:lnTo>
                <a:lnTo>
                  <a:pt x="629238" y="126888"/>
                </a:lnTo>
                <a:lnTo>
                  <a:pt x="632757" y="130415"/>
                </a:lnTo>
                <a:lnTo>
                  <a:pt x="638961" y="133939"/>
                </a:lnTo>
                <a:lnTo>
                  <a:pt x="647789" y="137464"/>
                </a:lnTo>
                <a:lnTo>
                  <a:pt x="653963" y="140108"/>
                </a:lnTo>
                <a:lnTo>
                  <a:pt x="666341" y="146276"/>
                </a:lnTo>
                <a:lnTo>
                  <a:pt x="668101" y="148039"/>
                </a:lnTo>
                <a:lnTo>
                  <a:pt x="669890" y="150680"/>
                </a:lnTo>
                <a:lnTo>
                  <a:pt x="670755" y="152444"/>
                </a:lnTo>
                <a:lnTo>
                  <a:pt x="671650" y="154207"/>
                </a:lnTo>
                <a:lnTo>
                  <a:pt x="671650" y="165660"/>
                </a:lnTo>
                <a:lnTo>
                  <a:pt x="665476" y="170068"/>
                </a:lnTo>
                <a:lnTo>
                  <a:pt x="698262" y="170067"/>
                </a:lnTo>
                <a:lnTo>
                  <a:pt x="700843" y="162467"/>
                </a:lnTo>
                <a:lnTo>
                  <a:pt x="701685" y="154207"/>
                </a:lnTo>
                <a:lnTo>
                  <a:pt x="701685" y="145395"/>
                </a:lnTo>
                <a:lnTo>
                  <a:pt x="668996" y="116316"/>
                </a:lnTo>
                <a:lnTo>
                  <a:pt x="659272" y="112791"/>
                </a:lnTo>
                <a:lnTo>
                  <a:pt x="653098" y="109264"/>
                </a:lnTo>
                <a:lnTo>
                  <a:pt x="651309" y="106623"/>
                </a:lnTo>
                <a:lnTo>
                  <a:pt x="648684" y="104860"/>
                </a:lnTo>
                <a:lnTo>
                  <a:pt x="646895" y="101335"/>
                </a:lnTo>
                <a:lnTo>
                  <a:pt x="646895" y="93404"/>
                </a:lnTo>
                <a:lnTo>
                  <a:pt x="648684" y="90760"/>
                </a:lnTo>
                <a:lnTo>
                  <a:pt x="652204" y="88116"/>
                </a:lnTo>
                <a:lnTo>
                  <a:pt x="654858" y="85472"/>
                </a:lnTo>
                <a:lnTo>
                  <a:pt x="659272" y="84592"/>
                </a:lnTo>
                <a:lnTo>
                  <a:pt x="694616" y="84592"/>
                </a:lnTo>
                <a:lnTo>
                  <a:pt x="694616" y="66088"/>
                </a:lnTo>
                <a:lnTo>
                  <a:pt x="691097" y="64324"/>
                </a:lnTo>
                <a:lnTo>
                  <a:pt x="686681" y="63443"/>
                </a:lnTo>
                <a:lnTo>
                  <a:pt x="680479" y="61680"/>
                </a:lnTo>
                <a:lnTo>
                  <a:pt x="675170" y="60800"/>
                </a:lnTo>
                <a:close/>
              </a:path>
              <a:path w="1007110" h="194309">
                <a:moveTo>
                  <a:pt x="694616" y="84592"/>
                </a:moveTo>
                <a:lnTo>
                  <a:pt x="669890" y="84592"/>
                </a:lnTo>
                <a:lnTo>
                  <a:pt x="680479" y="86355"/>
                </a:lnTo>
                <a:lnTo>
                  <a:pt x="685788" y="88116"/>
                </a:lnTo>
                <a:lnTo>
                  <a:pt x="690202" y="90760"/>
                </a:lnTo>
                <a:lnTo>
                  <a:pt x="693751" y="92524"/>
                </a:lnTo>
                <a:lnTo>
                  <a:pt x="694616" y="93404"/>
                </a:lnTo>
                <a:lnTo>
                  <a:pt x="694616" y="84592"/>
                </a:lnTo>
                <a:close/>
              </a:path>
              <a:path w="1007110" h="194309">
                <a:moveTo>
                  <a:pt x="782125" y="60800"/>
                </a:moveTo>
                <a:lnTo>
                  <a:pt x="742712" y="70837"/>
                </a:lnTo>
                <a:lnTo>
                  <a:pt x="716101" y="113617"/>
                </a:lnTo>
                <a:lnTo>
                  <a:pt x="714957" y="128652"/>
                </a:lnTo>
                <a:lnTo>
                  <a:pt x="716101" y="143026"/>
                </a:lnTo>
                <a:lnTo>
                  <a:pt x="742058" y="183822"/>
                </a:lnTo>
                <a:lnTo>
                  <a:pt x="779471" y="193860"/>
                </a:lnTo>
                <a:lnTo>
                  <a:pt x="794017" y="192703"/>
                </a:lnTo>
                <a:lnTo>
                  <a:pt x="807075" y="189234"/>
                </a:lnTo>
                <a:lnTo>
                  <a:pt x="818478" y="183451"/>
                </a:lnTo>
                <a:lnTo>
                  <a:pt x="828057" y="175356"/>
                </a:lnTo>
                <a:lnTo>
                  <a:pt x="832951" y="169187"/>
                </a:lnTo>
                <a:lnTo>
                  <a:pt x="781231" y="169187"/>
                </a:lnTo>
                <a:lnTo>
                  <a:pt x="773251" y="168526"/>
                </a:lnTo>
                <a:lnTo>
                  <a:pt x="746534" y="137175"/>
                </a:lnTo>
                <a:lnTo>
                  <a:pt x="745947" y="128652"/>
                </a:lnTo>
                <a:lnTo>
                  <a:pt x="746008" y="126008"/>
                </a:lnTo>
                <a:lnTo>
                  <a:pt x="766430" y="88117"/>
                </a:lnTo>
                <a:lnTo>
                  <a:pt x="781231" y="85472"/>
                </a:lnTo>
                <a:lnTo>
                  <a:pt x="834541" y="85472"/>
                </a:lnTo>
                <a:lnTo>
                  <a:pt x="828952" y="78424"/>
                </a:lnTo>
                <a:lnTo>
                  <a:pt x="820012" y="70466"/>
                </a:lnTo>
                <a:lnTo>
                  <a:pt x="809174" y="64986"/>
                </a:lnTo>
                <a:lnTo>
                  <a:pt x="796518" y="61819"/>
                </a:lnTo>
                <a:lnTo>
                  <a:pt x="782125" y="60800"/>
                </a:lnTo>
                <a:close/>
              </a:path>
              <a:path w="1007110" h="194309">
                <a:moveTo>
                  <a:pt x="834541" y="85472"/>
                </a:moveTo>
                <a:lnTo>
                  <a:pt x="781231" y="85472"/>
                </a:lnTo>
                <a:lnTo>
                  <a:pt x="788706" y="86133"/>
                </a:lnTo>
                <a:lnTo>
                  <a:pt x="795264" y="88117"/>
                </a:lnTo>
                <a:lnTo>
                  <a:pt x="814767" y="126008"/>
                </a:lnTo>
                <a:lnTo>
                  <a:pt x="814724" y="128652"/>
                </a:lnTo>
                <a:lnTo>
                  <a:pt x="795599" y="166543"/>
                </a:lnTo>
                <a:lnTo>
                  <a:pt x="781231" y="169187"/>
                </a:lnTo>
                <a:lnTo>
                  <a:pt x="832951" y="169187"/>
                </a:lnTo>
                <a:lnTo>
                  <a:pt x="836043" y="165291"/>
                </a:lnTo>
                <a:lnTo>
                  <a:pt x="841542" y="153656"/>
                </a:lnTo>
                <a:lnTo>
                  <a:pt x="844721" y="140534"/>
                </a:lnTo>
                <a:lnTo>
                  <a:pt x="845744" y="126008"/>
                </a:lnTo>
                <a:lnTo>
                  <a:pt x="844735" y="111633"/>
                </a:lnTo>
                <a:lnTo>
                  <a:pt x="841654" y="98911"/>
                </a:lnTo>
                <a:lnTo>
                  <a:pt x="836420" y="87842"/>
                </a:lnTo>
                <a:lnTo>
                  <a:pt x="834541" y="85472"/>
                </a:lnTo>
                <a:close/>
              </a:path>
              <a:path w="1007110" h="194309">
                <a:moveTo>
                  <a:pt x="975666" y="88116"/>
                </a:moveTo>
                <a:lnTo>
                  <a:pt x="945601" y="88116"/>
                </a:lnTo>
                <a:lnTo>
                  <a:pt x="945601" y="153324"/>
                </a:lnTo>
                <a:lnTo>
                  <a:pt x="966854" y="191368"/>
                </a:lnTo>
                <a:lnTo>
                  <a:pt x="991563" y="193860"/>
                </a:lnTo>
                <a:lnTo>
                  <a:pt x="995977" y="192980"/>
                </a:lnTo>
                <a:lnTo>
                  <a:pt x="1003941" y="190336"/>
                </a:lnTo>
                <a:lnTo>
                  <a:pt x="1005701" y="189452"/>
                </a:lnTo>
                <a:lnTo>
                  <a:pt x="1006596" y="189452"/>
                </a:lnTo>
                <a:lnTo>
                  <a:pt x="1006596" y="169188"/>
                </a:lnTo>
                <a:lnTo>
                  <a:pt x="987149" y="169188"/>
                </a:lnTo>
                <a:lnTo>
                  <a:pt x="982735" y="167424"/>
                </a:lnTo>
                <a:lnTo>
                  <a:pt x="980080" y="164780"/>
                </a:lnTo>
                <a:lnTo>
                  <a:pt x="977426" y="161256"/>
                </a:lnTo>
                <a:lnTo>
                  <a:pt x="975666" y="155968"/>
                </a:lnTo>
                <a:lnTo>
                  <a:pt x="975666" y="88116"/>
                </a:lnTo>
                <a:close/>
              </a:path>
              <a:path w="1007110" h="194309">
                <a:moveTo>
                  <a:pt x="900534" y="88116"/>
                </a:moveTo>
                <a:lnTo>
                  <a:pt x="870500" y="88116"/>
                </a:lnTo>
                <a:lnTo>
                  <a:pt x="870500" y="191216"/>
                </a:lnTo>
                <a:lnTo>
                  <a:pt x="900534" y="191216"/>
                </a:lnTo>
                <a:lnTo>
                  <a:pt x="900534" y="88116"/>
                </a:lnTo>
                <a:close/>
              </a:path>
              <a:path w="1007110" h="194309">
                <a:moveTo>
                  <a:pt x="1006596" y="164780"/>
                </a:moveTo>
                <a:lnTo>
                  <a:pt x="1001287" y="167424"/>
                </a:lnTo>
                <a:lnTo>
                  <a:pt x="995977" y="169188"/>
                </a:lnTo>
                <a:lnTo>
                  <a:pt x="1006596" y="169188"/>
                </a:lnTo>
                <a:lnTo>
                  <a:pt x="1006596" y="164780"/>
                </a:lnTo>
                <a:close/>
              </a:path>
              <a:path w="1007110" h="194309">
                <a:moveTo>
                  <a:pt x="1006596" y="63444"/>
                </a:moveTo>
                <a:lnTo>
                  <a:pt x="849293" y="63444"/>
                </a:lnTo>
                <a:lnTo>
                  <a:pt x="849293" y="88116"/>
                </a:lnTo>
                <a:lnTo>
                  <a:pt x="1006596" y="88116"/>
                </a:lnTo>
                <a:lnTo>
                  <a:pt x="1006596" y="63444"/>
                </a:lnTo>
                <a:close/>
              </a:path>
              <a:path w="1007110" h="194309">
                <a:moveTo>
                  <a:pt x="923500" y="0"/>
                </a:moveTo>
                <a:lnTo>
                  <a:pt x="885502" y="9692"/>
                </a:lnTo>
                <a:lnTo>
                  <a:pt x="870500" y="37008"/>
                </a:lnTo>
                <a:lnTo>
                  <a:pt x="870500" y="63444"/>
                </a:lnTo>
                <a:lnTo>
                  <a:pt x="900534" y="63444"/>
                </a:lnTo>
                <a:lnTo>
                  <a:pt x="900534" y="40532"/>
                </a:lnTo>
                <a:lnTo>
                  <a:pt x="902294" y="34364"/>
                </a:lnTo>
                <a:lnTo>
                  <a:pt x="905843" y="30840"/>
                </a:lnTo>
                <a:lnTo>
                  <a:pt x="908498" y="26435"/>
                </a:lnTo>
                <a:lnTo>
                  <a:pt x="913777" y="24672"/>
                </a:lnTo>
                <a:lnTo>
                  <a:pt x="934118" y="24672"/>
                </a:lnTo>
                <a:lnTo>
                  <a:pt x="934118" y="2643"/>
                </a:lnTo>
                <a:lnTo>
                  <a:pt x="933224" y="2643"/>
                </a:lnTo>
                <a:lnTo>
                  <a:pt x="928809" y="880"/>
                </a:lnTo>
                <a:lnTo>
                  <a:pt x="923500" y="0"/>
                </a:lnTo>
                <a:close/>
              </a:path>
              <a:path w="1007110" h="194309">
                <a:moveTo>
                  <a:pt x="975666" y="25552"/>
                </a:moveTo>
                <a:lnTo>
                  <a:pt x="974771" y="25552"/>
                </a:lnTo>
                <a:lnTo>
                  <a:pt x="946496" y="34364"/>
                </a:lnTo>
                <a:lnTo>
                  <a:pt x="945601" y="35247"/>
                </a:lnTo>
                <a:lnTo>
                  <a:pt x="945601" y="63444"/>
                </a:lnTo>
                <a:lnTo>
                  <a:pt x="975666" y="63444"/>
                </a:lnTo>
                <a:lnTo>
                  <a:pt x="975666" y="25552"/>
                </a:lnTo>
                <a:close/>
              </a:path>
              <a:path w="1007110" h="194309">
                <a:moveTo>
                  <a:pt x="934118" y="24672"/>
                </a:moveTo>
                <a:lnTo>
                  <a:pt x="923500" y="24672"/>
                </a:lnTo>
                <a:lnTo>
                  <a:pt x="927945" y="25552"/>
                </a:lnTo>
                <a:lnTo>
                  <a:pt x="932359" y="28196"/>
                </a:lnTo>
                <a:lnTo>
                  <a:pt x="934118" y="28196"/>
                </a:lnTo>
                <a:lnTo>
                  <a:pt x="934118" y="24672"/>
                </a:lnTo>
                <a:close/>
              </a:path>
            </a:pathLst>
          </a:custGeom>
          <a:solidFill>
            <a:srgbClr val="737373"/>
          </a:solidFill>
        </p:spPr>
        <p:txBody>
          <a:bodyPr wrap="square" lIns="0" tIns="0" rIns="0" bIns="0" rtlCol="0"/>
          <a:lstStyle/>
          <a:p>
            <a:endParaRPr/>
          </a:p>
        </p:txBody>
      </p:sp>
      <p:sp>
        <p:nvSpPr>
          <p:cNvPr id="3" name="object 3"/>
          <p:cNvSpPr/>
          <p:nvPr/>
        </p:nvSpPr>
        <p:spPr>
          <a:xfrm>
            <a:off x="594968" y="597426"/>
            <a:ext cx="296932" cy="296076"/>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668286" y="3681856"/>
            <a:ext cx="3714991" cy="454913"/>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668286" y="4259833"/>
            <a:ext cx="2712453" cy="436244"/>
          </a:xfrm>
          <a:prstGeom prst="rect">
            <a:avLst/>
          </a:prstGeom>
          <a:blipFill>
            <a:blip r:embed="rId4" cstate="print"/>
            <a:stretch>
              <a:fillRect/>
            </a:stretch>
          </a:blipFill>
        </p:spPr>
        <p:txBody>
          <a:bodyPr wrap="square" lIns="0" tIns="0" rIns="0" bIns="0" rtlCol="0"/>
          <a:lstStyle/>
          <a:p>
            <a:endParaRPr/>
          </a:p>
        </p:txBody>
      </p:sp>
      <p:pic>
        <p:nvPicPr>
          <p:cNvPr id="6" name="Picture 5">
            <a:extLst>
              <a:ext uri="{FF2B5EF4-FFF2-40B4-BE49-F238E27FC236}">
                <a16:creationId xmlns:a16="http://schemas.microsoft.com/office/drawing/2014/main" id="{D83150A1-68B6-417E-88DF-FCD8A7331993}"/>
              </a:ext>
            </a:extLst>
          </p:cNvPr>
          <p:cNvPicPr>
            <a:picLocks noChangeAspect="1"/>
          </p:cNvPicPr>
          <p:nvPr/>
        </p:nvPicPr>
        <p:blipFill>
          <a:blip r:embed="rId5"/>
          <a:stretch>
            <a:fillRect/>
          </a:stretch>
        </p:blipFill>
        <p:spPr>
          <a:xfrm>
            <a:off x="14316" y="0"/>
            <a:ext cx="12418983" cy="6997700"/>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604723" y="593978"/>
            <a:ext cx="2846882" cy="331977"/>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624255" y="1676272"/>
            <a:ext cx="47142" cy="47116"/>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862825" y="1558162"/>
            <a:ext cx="1285760" cy="344805"/>
          </a:xfrm>
          <a:prstGeom prst="rect">
            <a:avLst/>
          </a:prstGeom>
          <a:blipFill>
            <a:blip r:embed="rId4" cstate="print"/>
            <a:stretch>
              <a:fillRect/>
            </a:stretch>
          </a:blipFill>
        </p:spPr>
        <p:txBody>
          <a:bodyPr wrap="square" lIns="0" tIns="0" rIns="0" bIns="0" rtlCol="0"/>
          <a:lstStyle/>
          <a:p>
            <a:endParaRPr/>
          </a:p>
        </p:txBody>
      </p:sp>
      <p:sp>
        <p:nvSpPr>
          <p:cNvPr id="5" name="object 5"/>
          <p:cNvSpPr/>
          <p:nvPr/>
        </p:nvSpPr>
        <p:spPr>
          <a:xfrm>
            <a:off x="2182748" y="1704288"/>
            <a:ext cx="96876" cy="19481"/>
          </a:xfrm>
          <a:prstGeom prst="rect">
            <a:avLst/>
          </a:prstGeom>
          <a:blipFill>
            <a:blip r:embed="rId5" cstate="print"/>
            <a:stretch>
              <a:fillRect/>
            </a:stretch>
          </a:blipFill>
        </p:spPr>
        <p:txBody>
          <a:bodyPr wrap="square" lIns="0" tIns="0" rIns="0" bIns="0" rtlCol="0"/>
          <a:lstStyle/>
          <a:p>
            <a:endParaRPr/>
          </a:p>
        </p:txBody>
      </p:sp>
      <p:sp>
        <p:nvSpPr>
          <p:cNvPr id="6" name="object 6"/>
          <p:cNvSpPr/>
          <p:nvPr/>
        </p:nvSpPr>
        <p:spPr>
          <a:xfrm>
            <a:off x="2326385" y="1558162"/>
            <a:ext cx="230758" cy="259461"/>
          </a:xfrm>
          <a:prstGeom prst="rect">
            <a:avLst/>
          </a:prstGeom>
          <a:blipFill>
            <a:blip r:embed="rId6" cstate="print"/>
            <a:stretch>
              <a:fillRect/>
            </a:stretch>
          </a:blipFill>
        </p:spPr>
        <p:txBody>
          <a:bodyPr wrap="square" lIns="0" tIns="0" rIns="0" bIns="0" rtlCol="0"/>
          <a:lstStyle/>
          <a:p>
            <a:endParaRPr/>
          </a:p>
        </p:txBody>
      </p:sp>
      <p:sp>
        <p:nvSpPr>
          <p:cNvPr id="7" name="object 7"/>
          <p:cNvSpPr/>
          <p:nvPr/>
        </p:nvSpPr>
        <p:spPr>
          <a:xfrm>
            <a:off x="2607945" y="1704288"/>
            <a:ext cx="96876" cy="19481"/>
          </a:xfrm>
          <a:prstGeom prst="rect">
            <a:avLst/>
          </a:prstGeom>
          <a:blipFill>
            <a:blip r:embed="rId7" cstate="print"/>
            <a:stretch>
              <a:fillRect/>
            </a:stretch>
          </a:blipFill>
        </p:spPr>
        <p:txBody>
          <a:bodyPr wrap="square" lIns="0" tIns="0" rIns="0" bIns="0" rtlCol="0"/>
          <a:lstStyle/>
          <a:p>
            <a:endParaRPr/>
          </a:p>
        </p:txBody>
      </p:sp>
      <p:sp>
        <p:nvSpPr>
          <p:cNvPr id="8" name="object 8"/>
          <p:cNvSpPr/>
          <p:nvPr/>
        </p:nvSpPr>
        <p:spPr>
          <a:xfrm>
            <a:off x="2733167" y="1549145"/>
            <a:ext cx="3672458" cy="313816"/>
          </a:xfrm>
          <a:prstGeom prst="rect">
            <a:avLst/>
          </a:prstGeom>
          <a:blipFill>
            <a:blip r:embed="rId8" cstate="print"/>
            <a:stretch>
              <a:fillRect/>
            </a:stretch>
          </a:blipFill>
        </p:spPr>
        <p:txBody>
          <a:bodyPr wrap="square" lIns="0" tIns="0" rIns="0" bIns="0" rtlCol="0"/>
          <a:lstStyle/>
          <a:p>
            <a:endParaRPr/>
          </a:p>
        </p:txBody>
      </p:sp>
      <p:sp>
        <p:nvSpPr>
          <p:cNvPr id="9" name="object 9"/>
          <p:cNvSpPr/>
          <p:nvPr/>
        </p:nvSpPr>
        <p:spPr>
          <a:xfrm>
            <a:off x="846531" y="1983485"/>
            <a:ext cx="814628" cy="272923"/>
          </a:xfrm>
          <a:prstGeom prst="rect">
            <a:avLst/>
          </a:prstGeom>
          <a:blipFill>
            <a:blip r:embed="rId9" cstate="print"/>
            <a:stretch>
              <a:fillRect/>
            </a:stretch>
          </a:blipFill>
        </p:spPr>
        <p:txBody>
          <a:bodyPr wrap="square" lIns="0" tIns="0" rIns="0" bIns="0" rtlCol="0"/>
          <a:lstStyle/>
          <a:p>
            <a:endParaRPr/>
          </a:p>
        </p:txBody>
      </p:sp>
      <p:sp>
        <p:nvSpPr>
          <p:cNvPr id="10" name="object 10"/>
          <p:cNvSpPr/>
          <p:nvPr/>
        </p:nvSpPr>
        <p:spPr>
          <a:xfrm>
            <a:off x="1716404" y="2138628"/>
            <a:ext cx="96876" cy="19481"/>
          </a:xfrm>
          <a:prstGeom prst="rect">
            <a:avLst/>
          </a:prstGeom>
          <a:blipFill>
            <a:blip r:embed="rId5" cstate="print"/>
            <a:stretch>
              <a:fillRect/>
            </a:stretch>
          </a:blipFill>
        </p:spPr>
        <p:txBody>
          <a:bodyPr wrap="square" lIns="0" tIns="0" rIns="0" bIns="0" rtlCol="0"/>
          <a:lstStyle/>
          <a:p>
            <a:endParaRPr/>
          </a:p>
        </p:txBody>
      </p:sp>
      <p:sp>
        <p:nvSpPr>
          <p:cNvPr id="11" name="object 11"/>
          <p:cNvSpPr/>
          <p:nvPr/>
        </p:nvSpPr>
        <p:spPr>
          <a:xfrm>
            <a:off x="1864995" y="1983485"/>
            <a:ext cx="2052955" cy="272923"/>
          </a:xfrm>
          <a:prstGeom prst="rect">
            <a:avLst/>
          </a:prstGeom>
          <a:blipFill>
            <a:blip r:embed="rId10" cstate="print"/>
            <a:stretch>
              <a:fillRect/>
            </a:stretch>
          </a:blipFill>
        </p:spPr>
        <p:txBody>
          <a:bodyPr wrap="square" lIns="0" tIns="0" rIns="0" bIns="0" rtlCol="0"/>
          <a:lstStyle/>
          <a:p>
            <a:endParaRPr/>
          </a:p>
        </p:txBody>
      </p:sp>
      <p:sp>
        <p:nvSpPr>
          <p:cNvPr id="12" name="object 12"/>
          <p:cNvSpPr/>
          <p:nvPr/>
        </p:nvSpPr>
        <p:spPr>
          <a:xfrm>
            <a:off x="624255" y="2633344"/>
            <a:ext cx="47142" cy="47116"/>
          </a:xfrm>
          <a:prstGeom prst="rect">
            <a:avLst/>
          </a:prstGeom>
          <a:blipFill>
            <a:blip r:embed="rId11" cstate="print"/>
            <a:stretch>
              <a:fillRect/>
            </a:stretch>
          </a:blipFill>
        </p:spPr>
        <p:txBody>
          <a:bodyPr wrap="square" lIns="0" tIns="0" rIns="0" bIns="0" rtlCol="0"/>
          <a:lstStyle/>
          <a:p>
            <a:endParaRPr/>
          </a:p>
        </p:txBody>
      </p:sp>
      <p:sp>
        <p:nvSpPr>
          <p:cNvPr id="13" name="object 13"/>
          <p:cNvSpPr/>
          <p:nvPr/>
        </p:nvSpPr>
        <p:spPr>
          <a:xfrm>
            <a:off x="862825" y="2502915"/>
            <a:ext cx="5362968" cy="276098"/>
          </a:xfrm>
          <a:prstGeom prst="rect">
            <a:avLst/>
          </a:prstGeom>
          <a:blipFill>
            <a:blip r:embed="rId12" cstate="print"/>
            <a:stretch>
              <a:fillRect/>
            </a:stretch>
          </a:blipFill>
        </p:spPr>
        <p:txBody>
          <a:bodyPr wrap="square" lIns="0" tIns="0" rIns="0" bIns="0" rtlCol="0"/>
          <a:lstStyle/>
          <a:p>
            <a:endParaRPr/>
          </a:p>
        </p:txBody>
      </p:sp>
      <p:sp>
        <p:nvSpPr>
          <p:cNvPr id="14" name="object 14"/>
          <p:cNvSpPr/>
          <p:nvPr/>
        </p:nvSpPr>
        <p:spPr>
          <a:xfrm>
            <a:off x="846531" y="2942081"/>
            <a:ext cx="5189651" cy="353694"/>
          </a:xfrm>
          <a:prstGeom prst="rect">
            <a:avLst/>
          </a:prstGeom>
          <a:blipFill>
            <a:blip r:embed="rId13" cstate="print"/>
            <a:stretch>
              <a:fillRect/>
            </a:stretch>
          </a:blipFill>
        </p:spPr>
        <p:txBody>
          <a:bodyPr wrap="square" lIns="0" tIns="0" rIns="0" bIns="0" rtlCol="0"/>
          <a:lstStyle/>
          <a:p>
            <a:endParaRPr/>
          </a:p>
        </p:txBody>
      </p:sp>
      <p:sp>
        <p:nvSpPr>
          <p:cNvPr id="15" name="object 15"/>
          <p:cNvSpPr/>
          <p:nvPr/>
        </p:nvSpPr>
        <p:spPr>
          <a:xfrm>
            <a:off x="624255" y="3590416"/>
            <a:ext cx="47142" cy="47116"/>
          </a:xfrm>
          <a:prstGeom prst="rect">
            <a:avLst/>
          </a:prstGeom>
          <a:blipFill>
            <a:blip r:embed="rId14" cstate="print"/>
            <a:stretch>
              <a:fillRect/>
            </a:stretch>
          </a:blipFill>
        </p:spPr>
        <p:txBody>
          <a:bodyPr wrap="square" lIns="0" tIns="0" rIns="0" bIns="0" rtlCol="0"/>
          <a:lstStyle/>
          <a:p>
            <a:endParaRPr/>
          </a:p>
        </p:txBody>
      </p:sp>
      <p:sp>
        <p:nvSpPr>
          <p:cNvPr id="16" name="object 16"/>
          <p:cNvSpPr/>
          <p:nvPr/>
        </p:nvSpPr>
        <p:spPr>
          <a:xfrm>
            <a:off x="862825" y="3459988"/>
            <a:ext cx="5681230" cy="356997"/>
          </a:xfrm>
          <a:prstGeom prst="rect">
            <a:avLst/>
          </a:prstGeom>
          <a:blipFill>
            <a:blip r:embed="rId15" cstate="print"/>
            <a:stretch>
              <a:fillRect/>
            </a:stretch>
          </a:blipFill>
        </p:spPr>
        <p:txBody>
          <a:bodyPr wrap="square" lIns="0" tIns="0" rIns="0" bIns="0" rtlCol="0"/>
          <a:lstStyle/>
          <a:p>
            <a:endParaRPr/>
          </a:p>
        </p:txBody>
      </p:sp>
      <p:sp>
        <p:nvSpPr>
          <p:cNvPr id="17" name="object 17"/>
          <p:cNvSpPr/>
          <p:nvPr/>
        </p:nvSpPr>
        <p:spPr>
          <a:xfrm>
            <a:off x="859104" y="3899153"/>
            <a:ext cx="694994" cy="272795"/>
          </a:xfrm>
          <a:prstGeom prst="rect">
            <a:avLst/>
          </a:prstGeom>
          <a:blipFill>
            <a:blip r:embed="rId16" cstate="print"/>
            <a:stretch>
              <a:fillRect/>
            </a:stretch>
          </a:blipFill>
        </p:spPr>
        <p:txBody>
          <a:bodyPr wrap="square" lIns="0" tIns="0" rIns="0" bIns="0" rtlCol="0"/>
          <a:lstStyle/>
          <a:p>
            <a:endParaRPr/>
          </a:p>
        </p:txBody>
      </p:sp>
      <p:sp>
        <p:nvSpPr>
          <p:cNvPr id="18" name="object 18"/>
          <p:cNvSpPr/>
          <p:nvPr/>
        </p:nvSpPr>
        <p:spPr>
          <a:xfrm>
            <a:off x="624255" y="4549013"/>
            <a:ext cx="47142" cy="47117"/>
          </a:xfrm>
          <a:prstGeom prst="rect">
            <a:avLst/>
          </a:prstGeom>
          <a:blipFill>
            <a:blip r:embed="rId17" cstate="print"/>
            <a:stretch>
              <a:fillRect/>
            </a:stretch>
          </a:blipFill>
        </p:spPr>
        <p:txBody>
          <a:bodyPr wrap="square" lIns="0" tIns="0" rIns="0" bIns="0" rtlCol="0"/>
          <a:lstStyle/>
          <a:p>
            <a:endParaRPr/>
          </a:p>
        </p:txBody>
      </p:sp>
      <p:sp>
        <p:nvSpPr>
          <p:cNvPr id="19" name="object 19"/>
          <p:cNvSpPr/>
          <p:nvPr/>
        </p:nvSpPr>
        <p:spPr>
          <a:xfrm>
            <a:off x="835025" y="4421885"/>
            <a:ext cx="4468368" cy="272923"/>
          </a:xfrm>
          <a:prstGeom prst="rect">
            <a:avLst/>
          </a:prstGeom>
          <a:blipFill>
            <a:blip r:embed="rId18" cstate="print"/>
            <a:stretch>
              <a:fillRect/>
            </a:stretch>
          </a:blipFill>
        </p:spPr>
        <p:txBody>
          <a:bodyPr wrap="square" lIns="0" tIns="0" rIns="0" bIns="0" rtlCol="0"/>
          <a:lstStyle/>
          <a:p>
            <a:endParaRPr/>
          </a:p>
        </p:txBody>
      </p:sp>
      <p:sp>
        <p:nvSpPr>
          <p:cNvPr id="20" name="object 20"/>
          <p:cNvSpPr/>
          <p:nvPr/>
        </p:nvSpPr>
        <p:spPr>
          <a:xfrm>
            <a:off x="624255" y="5070220"/>
            <a:ext cx="47142" cy="47116"/>
          </a:xfrm>
          <a:prstGeom prst="rect">
            <a:avLst/>
          </a:prstGeom>
          <a:blipFill>
            <a:blip r:embed="rId19" cstate="print"/>
            <a:stretch>
              <a:fillRect/>
            </a:stretch>
          </a:blipFill>
        </p:spPr>
        <p:txBody>
          <a:bodyPr wrap="square" lIns="0" tIns="0" rIns="0" bIns="0" rtlCol="0"/>
          <a:lstStyle/>
          <a:p>
            <a:endParaRPr/>
          </a:p>
        </p:txBody>
      </p:sp>
      <p:sp>
        <p:nvSpPr>
          <p:cNvPr id="21" name="object 21"/>
          <p:cNvSpPr/>
          <p:nvPr/>
        </p:nvSpPr>
        <p:spPr>
          <a:xfrm>
            <a:off x="862825" y="4943094"/>
            <a:ext cx="4281944" cy="351917"/>
          </a:xfrm>
          <a:prstGeom prst="rect">
            <a:avLst/>
          </a:prstGeom>
          <a:blipFill>
            <a:blip r:embed="rId20" cstate="print"/>
            <a:stretch>
              <a:fillRect/>
            </a:stretch>
          </a:blipFill>
        </p:spPr>
        <p:txBody>
          <a:bodyPr wrap="square" lIns="0" tIns="0" rIns="0" bIns="0" rtlCol="0"/>
          <a:lstStyle/>
          <a:p>
            <a:endParaRPr/>
          </a:p>
        </p:txBody>
      </p:sp>
      <p:sp>
        <p:nvSpPr>
          <p:cNvPr id="22" name="object 22"/>
          <p:cNvSpPr/>
          <p:nvPr/>
        </p:nvSpPr>
        <p:spPr>
          <a:xfrm>
            <a:off x="624255" y="5592952"/>
            <a:ext cx="47142" cy="47116"/>
          </a:xfrm>
          <a:prstGeom prst="rect">
            <a:avLst/>
          </a:prstGeom>
          <a:blipFill>
            <a:blip r:embed="rId21" cstate="print"/>
            <a:stretch>
              <a:fillRect/>
            </a:stretch>
          </a:blipFill>
        </p:spPr>
        <p:txBody>
          <a:bodyPr wrap="square" lIns="0" tIns="0" rIns="0" bIns="0" rtlCol="0"/>
          <a:lstStyle/>
          <a:p>
            <a:endParaRPr/>
          </a:p>
        </p:txBody>
      </p:sp>
      <p:sp>
        <p:nvSpPr>
          <p:cNvPr id="23" name="object 23"/>
          <p:cNvSpPr/>
          <p:nvPr/>
        </p:nvSpPr>
        <p:spPr>
          <a:xfrm>
            <a:off x="862825" y="5462523"/>
            <a:ext cx="5758700" cy="355219"/>
          </a:xfrm>
          <a:prstGeom prst="rect">
            <a:avLst/>
          </a:prstGeom>
          <a:blipFill>
            <a:blip r:embed="rId22" cstate="print"/>
            <a:stretch>
              <a:fillRect/>
            </a:stretch>
          </a:blipFill>
        </p:spPr>
        <p:txBody>
          <a:bodyPr wrap="square" lIns="0" tIns="0" rIns="0" bIns="0" rtlCol="0"/>
          <a:lstStyle/>
          <a:p>
            <a:endParaRPr/>
          </a:p>
        </p:txBody>
      </p:sp>
      <p:sp>
        <p:nvSpPr>
          <p:cNvPr id="24" name="object 24"/>
          <p:cNvSpPr/>
          <p:nvPr/>
        </p:nvSpPr>
        <p:spPr>
          <a:xfrm>
            <a:off x="859104" y="5901689"/>
            <a:ext cx="694994" cy="272745"/>
          </a:xfrm>
          <a:prstGeom prst="rect">
            <a:avLst/>
          </a:prstGeom>
          <a:blipFill>
            <a:blip r:embed="rId23" cstate="print"/>
            <a:stretch>
              <a:fillRect/>
            </a:stretch>
          </a:blipFill>
        </p:spPr>
        <p:txBody>
          <a:bodyPr wrap="square" lIns="0" tIns="0" rIns="0" bIns="0" rtlCol="0"/>
          <a:lstStyle/>
          <a:p>
            <a:endParaRPr/>
          </a:p>
        </p:txBody>
      </p:sp>
      <p:pic>
        <p:nvPicPr>
          <p:cNvPr id="25" name="Picture 24">
            <a:extLst>
              <a:ext uri="{FF2B5EF4-FFF2-40B4-BE49-F238E27FC236}">
                <a16:creationId xmlns:a16="http://schemas.microsoft.com/office/drawing/2014/main" id="{0DFF385C-C60F-4C05-A9C4-69CF515F1935}"/>
              </a:ext>
            </a:extLst>
          </p:cNvPr>
          <p:cNvPicPr>
            <a:picLocks noChangeAspect="1"/>
          </p:cNvPicPr>
          <p:nvPr/>
        </p:nvPicPr>
        <p:blipFill>
          <a:blip r:embed="rId24"/>
          <a:stretch>
            <a:fillRect/>
          </a:stretch>
        </p:blipFill>
        <p:spPr>
          <a:xfrm>
            <a:off x="0" y="0"/>
            <a:ext cx="12433300" cy="6910779"/>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641159" y="575309"/>
            <a:ext cx="1966277" cy="350647"/>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624255" y="1675764"/>
            <a:ext cx="47142" cy="47244"/>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862825" y="1545335"/>
            <a:ext cx="6016129" cy="357124"/>
          </a:xfrm>
          <a:prstGeom prst="rect">
            <a:avLst/>
          </a:prstGeom>
          <a:blipFill>
            <a:blip r:embed="rId4" cstate="print"/>
            <a:stretch>
              <a:fillRect/>
            </a:stretch>
          </a:blipFill>
        </p:spPr>
        <p:txBody>
          <a:bodyPr wrap="square" lIns="0" tIns="0" rIns="0" bIns="0" rtlCol="0"/>
          <a:lstStyle/>
          <a:p>
            <a:endParaRPr/>
          </a:p>
        </p:txBody>
      </p:sp>
      <p:sp>
        <p:nvSpPr>
          <p:cNvPr id="5" name="object 5"/>
          <p:cNvSpPr/>
          <p:nvPr/>
        </p:nvSpPr>
        <p:spPr>
          <a:xfrm>
            <a:off x="847242" y="1983104"/>
            <a:ext cx="2408656" cy="353694"/>
          </a:xfrm>
          <a:prstGeom prst="rect">
            <a:avLst/>
          </a:prstGeom>
          <a:blipFill>
            <a:blip r:embed="rId5" cstate="print"/>
            <a:stretch>
              <a:fillRect/>
            </a:stretch>
          </a:blipFill>
        </p:spPr>
        <p:txBody>
          <a:bodyPr wrap="square" lIns="0" tIns="0" rIns="0" bIns="0" rtlCol="0"/>
          <a:lstStyle/>
          <a:p>
            <a:endParaRPr/>
          </a:p>
        </p:txBody>
      </p:sp>
      <p:sp>
        <p:nvSpPr>
          <p:cNvPr id="6" name="object 6"/>
          <p:cNvSpPr/>
          <p:nvPr/>
        </p:nvSpPr>
        <p:spPr>
          <a:xfrm>
            <a:off x="624255" y="2632836"/>
            <a:ext cx="47142" cy="47244"/>
          </a:xfrm>
          <a:prstGeom prst="rect">
            <a:avLst/>
          </a:prstGeom>
          <a:blipFill>
            <a:blip r:embed="rId6" cstate="print"/>
            <a:stretch>
              <a:fillRect/>
            </a:stretch>
          </a:blipFill>
        </p:spPr>
        <p:txBody>
          <a:bodyPr wrap="square" lIns="0" tIns="0" rIns="0" bIns="0" rtlCol="0"/>
          <a:lstStyle/>
          <a:p>
            <a:endParaRPr/>
          </a:p>
        </p:txBody>
      </p:sp>
      <p:sp>
        <p:nvSpPr>
          <p:cNvPr id="7" name="object 7"/>
          <p:cNvSpPr/>
          <p:nvPr/>
        </p:nvSpPr>
        <p:spPr>
          <a:xfrm>
            <a:off x="862825" y="2502407"/>
            <a:ext cx="5399036" cy="357124"/>
          </a:xfrm>
          <a:prstGeom prst="rect">
            <a:avLst/>
          </a:prstGeom>
          <a:blipFill>
            <a:blip r:embed="rId7" cstate="print"/>
            <a:stretch>
              <a:fillRect/>
            </a:stretch>
          </a:blipFill>
        </p:spPr>
        <p:txBody>
          <a:bodyPr wrap="square" lIns="0" tIns="0" rIns="0" bIns="0" rtlCol="0"/>
          <a:lstStyle/>
          <a:p>
            <a:endParaRPr/>
          </a:p>
        </p:txBody>
      </p:sp>
      <p:sp>
        <p:nvSpPr>
          <p:cNvPr id="8" name="object 8"/>
          <p:cNvSpPr/>
          <p:nvPr/>
        </p:nvSpPr>
        <p:spPr>
          <a:xfrm>
            <a:off x="846353" y="2941700"/>
            <a:ext cx="4982565" cy="353695"/>
          </a:xfrm>
          <a:prstGeom prst="rect">
            <a:avLst/>
          </a:prstGeom>
          <a:blipFill>
            <a:blip r:embed="rId8" cstate="print"/>
            <a:stretch>
              <a:fillRect/>
            </a:stretch>
          </a:blipFill>
        </p:spPr>
        <p:txBody>
          <a:bodyPr wrap="square" lIns="0" tIns="0" rIns="0" bIns="0" rtlCol="0"/>
          <a:lstStyle/>
          <a:p>
            <a:endParaRPr/>
          </a:p>
        </p:txBody>
      </p:sp>
      <p:sp>
        <p:nvSpPr>
          <p:cNvPr id="9" name="object 9"/>
          <p:cNvSpPr/>
          <p:nvPr/>
        </p:nvSpPr>
        <p:spPr>
          <a:xfrm>
            <a:off x="624255" y="3589908"/>
            <a:ext cx="47142" cy="47243"/>
          </a:xfrm>
          <a:prstGeom prst="rect">
            <a:avLst/>
          </a:prstGeom>
          <a:blipFill>
            <a:blip r:embed="rId9" cstate="print"/>
            <a:stretch>
              <a:fillRect/>
            </a:stretch>
          </a:blipFill>
        </p:spPr>
        <p:txBody>
          <a:bodyPr wrap="square" lIns="0" tIns="0" rIns="0" bIns="0" rtlCol="0"/>
          <a:lstStyle/>
          <a:p>
            <a:endParaRPr/>
          </a:p>
        </p:txBody>
      </p:sp>
      <p:sp>
        <p:nvSpPr>
          <p:cNvPr id="10" name="object 10"/>
          <p:cNvSpPr/>
          <p:nvPr/>
        </p:nvSpPr>
        <p:spPr>
          <a:xfrm>
            <a:off x="862825" y="3462908"/>
            <a:ext cx="1084211" cy="353694"/>
          </a:xfrm>
          <a:prstGeom prst="rect">
            <a:avLst/>
          </a:prstGeom>
          <a:blipFill>
            <a:blip r:embed="rId10" cstate="print"/>
            <a:stretch>
              <a:fillRect/>
            </a:stretch>
          </a:blipFill>
        </p:spPr>
        <p:txBody>
          <a:bodyPr wrap="square" lIns="0" tIns="0" rIns="0" bIns="0" rtlCol="0"/>
          <a:lstStyle/>
          <a:p>
            <a:endParaRPr/>
          </a:p>
        </p:txBody>
      </p:sp>
      <p:sp>
        <p:nvSpPr>
          <p:cNvPr id="11" name="object 11"/>
          <p:cNvSpPr/>
          <p:nvPr/>
        </p:nvSpPr>
        <p:spPr>
          <a:xfrm>
            <a:off x="2076830" y="3462908"/>
            <a:ext cx="4361815" cy="353694"/>
          </a:xfrm>
          <a:prstGeom prst="rect">
            <a:avLst/>
          </a:prstGeom>
          <a:blipFill>
            <a:blip r:embed="rId11" cstate="print"/>
            <a:stretch>
              <a:fillRect/>
            </a:stretch>
          </a:blipFill>
        </p:spPr>
        <p:txBody>
          <a:bodyPr wrap="square" lIns="0" tIns="0" rIns="0" bIns="0" rtlCol="0"/>
          <a:lstStyle/>
          <a:p>
            <a:endParaRPr/>
          </a:p>
        </p:txBody>
      </p:sp>
      <p:sp>
        <p:nvSpPr>
          <p:cNvPr id="12" name="object 12"/>
          <p:cNvSpPr/>
          <p:nvPr/>
        </p:nvSpPr>
        <p:spPr>
          <a:xfrm>
            <a:off x="846353" y="3898772"/>
            <a:ext cx="3864076" cy="353694"/>
          </a:xfrm>
          <a:prstGeom prst="rect">
            <a:avLst/>
          </a:prstGeom>
          <a:blipFill>
            <a:blip r:embed="rId12" cstate="print"/>
            <a:stretch>
              <a:fillRect/>
            </a:stretch>
          </a:blipFill>
        </p:spPr>
        <p:txBody>
          <a:bodyPr wrap="square" lIns="0" tIns="0" rIns="0" bIns="0" rtlCol="0"/>
          <a:lstStyle/>
          <a:p>
            <a:endParaRPr/>
          </a:p>
        </p:txBody>
      </p:sp>
      <p:sp>
        <p:nvSpPr>
          <p:cNvPr id="13" name="object 13"/>
          <p:cNvSpPr/>
          <p:nvPr/>
        </p:nvSpPr>
        <p:spPr>
          <a:xfrm>
            <a:off x="624255" y="4548504"/>
            <a:ext cx="47142" cy="47243"/>
          </a:xfrm>
          <a:prstGeom prst="rect">
            <a:avLst/>
          </a:prstGeom>
          <a:blipFill>
            <a:blip r:embed="rId13" cstate="print"/>
            <a:stretch>
              <a:fillRect/>
            </a:stretch>
          </a:blipFill>
        </p:spPr>
        <p:txBody>
          <a:bodyPr wrap="square" lIns="0" tIns="0" rIns="0" bIns="0" rtlCol="0"/>
          <a:lstStyle/>
          <a:p>
            <a:endParaRPr/>
          </a:p>
        </p:txBody>
      </p:sp>
      <p:sp>
        <p:nvSpPr>
          <p:cNvPr id="14" name="object 14"/>
          <p:cNvSpPr/>
          <p:nvPr/>
        </p:nvSpPr>
        <p:spPr>
          <a:xfrm>
            <a:off x="862825" y="4430521"/>
            <a:ext cx="3788041" cy="263906"/>
          </a:xfrm>
          <a:prstGeom prst="rect">
            <a:avLst/>
          </a:prstGeom>
          <a:blipFill>
            <a:blip r:embed="rId14" cstate="print"/>
            <a:stretch>
              <a:fillRect/>
            </a:stretch>
          </a:blipFill>
        </p:spPr>
        <p:txBody>
          <a:bodyPr wrap="square" lIns="0" tIns="0" rIns="0" bIns="0" rtlCol="0"/>
          <a:lstStyle/>
          <a:p>
            <a:endParaRPr/>
          </a:p>
        </p:txBody>
      </p:sp>
      <p:sp>
        <p:nvSpPr>
          <p:cNvPr id="15" name="object 15"/>
          <p:cNvSpPr/>
          <p:nvPr/>
        </p:nvSpPr>
        <p:spPr>
          <a:xfrm>
            <a:off x="624255" y="5069713"/>
            <a:ext cx="47142" cy="47244"/>
          </a:xfrm>
          <a:prstGeom prst="rect">
            <a:avLst/>
          </a:prstGeom>
          <a:blipFill>
            <a:blip r:embed="rId15" cstate="print"/>
            <a:stretch>
              <a:fillRect/>
            </a:stretch>
          </a:blipFill>
        </p:spPr>
        <p:txBody>
          <a:bodyPr wrap="square" lIns="0" tIns="0" rIns="0" bIns="0" rtlCol="0"/>
          <a:lstStyle/>
          <a:p>
            <a:endParaRPr/>
          </a:p>
        </p:txBody>
      </p:sp>
      <p:sp>
        <p:nvSpPr>
          <p:cNvPr id="16" name="object 16"/>
          <p:cNvSpPr/>
          <p:nvPr/>
        </p:nvSpPr>
        <p:spPr>
          <a:xfrm>
            <a:off x="862825" y="4942713"/>
            <a:ext cx="1084211" cy="353695"/>
          </a:xfrm>
          <a:prstGeom prst="rect">
            <a:avLst/>
          </a:prstGeom>
          <a:blipFill>
            <a:blip r:embed="rId16" cstate="print"/>
            <a:stretch>
              <a:fillRect/>
            </a:stretch>
          </a:blipFill>
        </p:spPr>
        <p:txBody>
          <a:bodyPr wrap="square" lIns="0" tIns="0" rIns="0" bIns="0" rtlCol="0"/>
          <a:lstStyle/>
          <a:p>
            <a:endParaRPr/>
          </a:p>
        </p:txBody>
      </p:sp>
      <p:sp>
        <p:nvSpPr>
          <p:cNvPr id="17" name="object 17"/>
          <p:cNvSpPr/>
          <p:nvPr/>
        </p:nvSpPr>
        <p:spPr>
          <a:xfrm>
            <a:off x="2053463" y="4942713"/>
            <a:ext cx="2224404" cy="272669"/>
          </a:xfrm>
          <a:prstGeom prst="rect">
            <a:avLst/>
          </a:prstGeom>
          <a:blipFill>
            <a:blip r:embed="rId17" cstate="print"/>
            <a:stretch>
              <a:fillRect/>
            </a:stretch>
          </a:blipFill>
        </p:spPr>
        <p:txBody>
          <a:bodyPr wrap="square" lIns="0" tIns="0" rIns="0" bIns="0" rtlCol="0"/>
          <a:lstStyle/>
          <a:p>
            <a:endParaRPr/>
          </a:p>
        </p:txBody>
      </p:sp>
      <p:pic>
        <p:nvPicPr>
          <p:cNvPr id="18" name="Picture 17">
            <a:extLst>
              <a:ext uri="{FF2B5EF4-FFF2-40B4-BE49-F238E27FC236}">
                <a16:creationId xmlns:a16="http://schemas.microsoft.com/office/drawing/2014/main" id="{0C6D7BA2-CF33-452B-974D-4965216B6DDE}"/>
              </a:ext>
            </a:extLst>
          </p:cNvPr>
          <p:cNvPicPr>
            <a:picLocks noChangeAspect="1"/>
          </p:cNvPicPr>
          <p:nvPr/>
        </p:nvPicPr>
        <p:blipFill>
          <a:blip r:embed="rId18"/>
          <a:stretch>
            <a:fillRect/>
          </a:stretch>
        </p:blipFill>
        <p:spPr>
          <a:xfrm>
            <a:off x="0" y="0"/>
            <a:ext cx="12433300" cy="6927850"/>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640359" y="593978"/>
            <a:ext cx="2258796" cy="331977"/>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624255" y="4229100"/>
            <a:ext cx="47142" cy="47117"/>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838733" y="4101972"/>
            <a:ext cx="10142956" cy="353694"/>
          </a:xfrm>
          <a:prstGeom prst="rect">
            <a:avLst/>
          </a:prstGeom>
          <a:blipFill>
            <a:blip r:embed="rId4" cstate="print"/>
            <a:stretch>
              <a:fillRect/>
            </a:stretch>
          </a:blipFill>
        </p:spPr>
        <p:txBody>
          <a:bodyPr wrap="square" lIns="0" tIns="0" rIns="0" bIns="0" rtlCol="0"/>
          <a:lstStyle/>
          <a:p>
            <a:endParaRPr/>
          </a:p>
        </p:txBody>
      </p:sp>
      <p:sp>
        <p:nvSpPr>
          <p:cNvPr id="5" name="object 5"/>
          <p:cNvSpPr/>
          <p:nvPr/>
        </p:nvSpPr>
        <p:spPr>
          <a:xfrm>
            <a:off x="847242" y="4536313"/>
            <a:ext cx="4771491" cy="353695"/>
          </a:xfrm>
          <a:prstGeom prst="rect">
            <a:avLst/>
          </a:prstGeom>
          <a:blipFill>
            <a:blip r:embed="rId5" cstate="print"/>
            <a:stretch>
              <a:fillRect/>
            </a:stretch>
          </a:blipFill>
        </p:spPr>
        <p:txBody>
          <a:bodyPr wrap="square" lIns="0" tIns="0" rIns="0" bIns="0" rtlCol="0"/>
          <a:lstStyle/>
          <a:p>
            <a:endParaRPr/>
          </a:p>
        </p:txBody>
      </p:sp>
      <p:sp>
        <p:nvSpPr>
          <p:cNvPr id="6" name="object 6"/>
          <p:cNvSpPr/>
          <p:nvPr/>
        </p:nvSpPr>
        <p:spPr>
          <a:xfrm>
            <a:off x="624255" y="5186171"/>
            <a:ext cx="47142" cy="47117"/>
          </a:xfrm>
          <a:prstGeom prst="rect">
            <a:avLst/>
          </a:prstGeom>
          <a:blipFill>
            <a:blip r:embed="rId6" cstate="print"/>
            <a:stretch>
              <a:fillRect/>
            </a:stretch>
          </a:blipFill>
        </p:spPr>
        <p:txBody>
          <a:bodyPr wrap="square" lIns="0" tIns="0" rIns="0" bIns="0" rtlCol="0"/>
          <a:lstStyle/>
          <a:p>
            <a:endParaRPr/>
          </a:p>
        </p:txBody>
      </p:sp>
      <p:sp>
        <p:nvSpPr>
          <p:cNvPr id="7" name="object 7"/>
          <p:cNvSpPr/>
          <p:nvPr/>
        </p:nvSpPr>
        <p:spPr>
          <a:xfrm>
            <a:off x="847775" y="5059044"/>
            <a:ext cx="9993325" cy="353694"/>
          </a:xfrm>
          <a:prstGeom prst="rect">
            <a:avLst/>
          </a:prstGeom>
          <a:blipFill>
            <a:blip r:embed="rId7" cstate="print"/>
            <a:stretch>
              <a:fillRect/>
            </a:stretch>
          </a:blipFill>
        </p:spPr>
        <p:txBody>
          <a:bodyPr wrap="square" lIns="0" tIns="0" rIns="0" bIns="0" rtlCol="0"/>
          <a:lstStyle/>
          <a:p>
            <a:endParaRPr/>
          </a:p>
        </p:txBody>
      </p:sp>
      <p:sp>
        <p:nvSpPr>
          <p:cNvPr id="8" name="object 8"/>
          <p:cNvSpPr/>
          <p:nvPr/>
        </p:nvSpPr>
        <p:spPr>
          <a:xfrm>
            <a:off x="859104" y="5494908"/>
            <a:ext cx="2719247" cy="272745"/>
          </a:xfrm>
          <a:prstGeom prst="rect">
            <a:avLst/>
          </a:prstGeom>
          <a:blipFill>
            <a:blip r:embed="rId8" cstate="print"/>
            <a:stretch>
              <a:fillRect/>
            </a:stretch>
          </a:blipFill>
        </p:spPr>
        <p:txBody>
          <a:bodyPr wrap="square" lIns="0" tIns="0" rIns="0" bIns="0" rtlCol="0"/>
          <a:lstStyle/>
          <a:p>
            <a:endParaRPr/>
          </a:p>
        </p:txBody>
      </p:sp>
      <p:sp>
        <p:nvSpPr>
          <p:cNvPr id="9" name="object 9"/>
          <p:cNvSpPr/>
          <p:nvPr/>
        </p:nvSpPr>
        <p:spPr>
          <a:xfrm>
            <a:off x="3633596" y="5650052"/>
            <a:ext cx="96876" cy="19481"/>
          </a:xfrm>
          <a:prstGeom prst="rect">
            <a:avLst/>
          </a:prstGeom>
          <a:blipFill>
            <a:blip r:embed="rId9" cstate="print"/>
            <a:stretch>
              <a:fillRect/>
            </a:stretch>
          </a:blipFill>
        </p:spPr>
        <p:txBody>
          <a:bodyPr wrap="square" lIns="0" tIns="0" rIns="0" bIns="0" rtlCol="0"/>
          <a:lstStyle/>
          <a:p>
            <a:endParaRPr/>
          </a:p>
        </p:txBody>
      </p:sp>
      <p:sp>
        <p:nvSpPr>
          <p:cNvPr id="10" name="object 10"/>
          <p:cNvSpPr/>
          <p:nvPr/>
        </p:nvSpPr>
        <p:spPr>
          <a:xfrm>
            <a:off x="3769359" y="5494908"/>
            <a:ext cx="4399025" cy="353682"/>
          </a:xfrm>
          <a:prstGeom prst="rect">
            <a:avLst/>
          </a:prstGeom>
          <a:blipFill>
            <a:blip r:embed="rId10" cstate="print"/>
            <a:stretch>
              <a:fillRect/>
            </a:stretch>
          </a:blipFill>
        </p:spPr>
        <p:txBody>
          <a:bodyPr wrap="square" lIns="0" tIns="0" rIns="0" bIns="0" rtlCol="0"/>
          <a:lstStyle/>
          <a:p>
            <a:endParaRPr/>
          </a:p>
        </p:txBody>
      </p:sp>
      <p:sp>
        <p:nvSpPr>
          <p:cNvPr id="11" name="object 11"/>
          <p:cNvSpPr/>
          <p:nvPr/>
        </p:nvSpPr>
        <p:spPr>
          <a:xfrm>
            <a:off x="624255" y="6143192"/>
            <a:ext cx="47142" cy="47142"/>
          </a:xfrm>
          <a:prstGeom prst="rect">
            <a:avLst/>
          </a:prstGeom>
          <a:blipFill>
            <a:blip r:embed="rId11" cstate="print"/>
            <a:stretch>
              <a:fillRect/>
            </a:stretch>
          </a:blipFill>
        </p:spPr>
        <p:txBody>
          <a:bodyPr wrap="square" lIns="0" tIns="0" rIns="0" bIns="0" rtlCol="0"/>
          <a:lstStyle/>
          <a:p>
            <a:endParaRPr/>
          </a:p>
        </p:txBody>
      </p:sp>
      <p:sp>
        <p:nvSpPr>
          <p:cNvPr id="12" name="object 12"/>
          <p:cNvSpPr/>
          <p:nvPr/>
        </p:nvSpPr>
        <p:spPr>
          <a:xfrm>
            <a:off x="838733" y="6012751"/>
            <a:ext cx="10286085" cy="357047"/>
          </a:xfrm>
          <a:prstGeom prst="rect">
            <a:avLst/>
          </a:prstGeom>
          <a:blipFill>
            <a:blip r:embed="rId12" cstate="print"/>
            <a:stretch>
              <a:fillRect/>
            </a:stretch>
          </a:blipFill>
        </p:spPr>
        <p:txBody>
          <a:bodyPr wrap="square" lIns="0" tIns="0" rIns="0" bIns="0" rtlCol="0"/>
          <a:lstStyle/>
          <a:p>
            <a:endParaRPr/>
          </a:p>
        </p:txBody>
      </p:sp>
      <p:pic>
        <p:nvPicPr>
          <p:cNvPr id="13" name="Picture 12">
            <a:extLst>
              <a:ext uri="{FF2B5EF4-FFF2-40B4-BE49-F238E27FC236}">
                <a16:creationId xmlns:a16="http://schemas.microsoft.com/office/drawing/2014/main" id="{B6DA1794-0E70-4FF1-A190-2C6A908DD24C}"/>
              </a:ext>
            </a:extLst>
          </p:cNvPr>
          <p:cNvPicPr>
            <a:picLocks noChangeAspect="1"/>
          </p:cNvPicPr>
          <p:nvPr/>
        </p:nvPicPr>
        <p:blipFill>
          <a:blip r:embed="rId13"/>
          <a:stretch>
            <a:fillRect/>
          </a:stretch>
        </p:blipFill>
        <p:spPr>
          <a:xfrm>
            <a:off x="0" y="0"/>
            <a:ext cx="12433300" cy="6997699"/>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640359" y="575309"/>
            <a:ext cx="3115411" cy="350647"/>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631062" y="4672329"/>
            <a:ext cx="47129" cy="47117"/>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843762" y="4541900"/>
            <a:ext cx="8419617" cy="356996"/>
          </a:xfrm>
          <a:prstGeom prst="rect">
            <a:avLst/>
          </a:prstGeom>
          <a:blipFill>
            <a:blip r:embed="rId4" cstate="print"/>
            <a:stretch>
              <a:fillRect/>
            </a:stretch>
          </a:blipFill>
        </p:spPr>
        <p:txBody>
          <a:bodyPr wrap="square" lIns="0" tIns="0" rIns="0" bIns="0" rtlCol="0"/>
          <a:lstStyle/>
          <a:p>
            <a:endParaRPr/>
          </a:p>
        </p:txBody>
      </p:sp>
      <p:sp>
        <p:nvSpPr>
          <p:cNvPr id="5" name="object 5"/>
          <p:cNvSpPr/>
          <p:nvPr/>
        </p:nvSpPr>
        <p:spPr>
          <a:xfrm>
            <a:off x="631062" y="5193538"/>
            <a:ext cx="47129" cy="47117"/>
          </a:xfrm>
          <a:prstGeom prst="rect">
            <a:avLst/>
          </a:prstGeom>
          <a:blipFill>
            <a:blip r:embed="rId5" cstate="print"/>
            <a:stretch>
              <a:fillRect/>
            </a:stretch>
          </a:blipFill>
        </p:spPr>
        <p:txBody>
          <a:bodyPr wrap="square" lIns="0" tIns="0" rIns="0" bIns="0" rtlCol="0"/>
          <a:lstStyle/>
          <a:p>
            <a:endParaRPr/>
          </a:p>
        </p:txBody>
      </p:sp>
      <p:sp>
        <p:nvSpPr>
          <p:cNvPr id="6" name="object 6"/>
          <p:cNvSpPr/>
          <p:nvPr/>
        </p:nvSpPr>
        <p:spPr>
          <a:xfrm>
            <a:off x="845540" y="5063108"/>
            <a:ext cx="9615322" cy="356997"/>
          </a:xfrm>
          <a:prstGeom prst="rect">
            <a:avLst/>
          </a:prstGeom>
          <a:blipFill>
            <a:blip r:embed="rId6" cstate="print"/>
            <a:stretch>
              <a:fillRect/>
            </a:stretch>
          </a:blipFill>
        </p:spPr>
        <p:txBody>
          <a:bodyPr wrap="square" lIns="0" tIns="0" rIns="0" bIns="0" rtlCol="0"/>
          <a:lstStyle/>
          <a:p>
            <a:endParaRPr/>
          </a:p>
        </p:txBody>
      </p:sp>
      <p:sp>
        <p:nvSpPr>
          <p:cNvPr id="7" name="object 7"/>
          <p:cNvSpPr/>
          <p:nvPr/>
        </p:nvSpPr>
        <p:spPr>
          <a:xfrm>
            <a:off x="854036" y="5511419"/>
            <a:ext cx="2518956" cy="344601"/>
          </a:xfrm>
          <a:prstGeom prst="rect">
            <a:avLst/>
          </a:prstGeom>
          <a:blipFill>
            <a:blip r:embed="rId7" cstate="print"/>
            <a:stretch>
              <a:fillRect/>
            </a:stretch>
          </a:blipFill>
        </p:spPr>
        <p:txBody>
          <a:bodyPr wrap="square" lIns="0" tIns="0" rIns="0" bIns="0" rtlCol="0"/>
          <a:lstStyle/>
          <a:p>
            <a:endParaRPr/>
          </a:p>
        </p:txBody>
      </p:sp>
      <p:sp>
        <p:nvSpPr>
          <p:cNvPr id="8" name="object 8"/>
          <p:cNvSpPr/>
          <p:nvPr/>
        </p:nvSpPr>
        <p:spPr>
          <a:xfrm>
            <a:off x="631062" y="6152146"/>
            <a:ext cx="47129" cy="47142"/>
          </a:xfrm>
          <a:prstGeom prst="rect">
            <a:avLst/>
          </a:prstGeom>
          <a:blipFill>
            <a:blip r:embed="rId8" cstate="print"/>
            <a:stretch>
              <a:fillRect/>
            </a:stretch>
          </a:blipFill>
        </p:spPr>
        <p:txBody>
          <a:bodyPr wrap="square" lIns="0" tIns="0" rIns="0" bIns="0" rtlCol="0"/>
          <a:lstStyle/>
          <a:p>
            <a:endParaRPr/>
          </a:p>
        </p:txBody>
      </p:sp>
      <p:sp>
        <p:nvSpPr>
          <p:cNvPr id="9" name="object 9"/>
          <p:cNvSpPr/>
          <p:nvPr/>
        </p:nvSpPr>
        <p:spPr>
          <a:xfrm>
            <a:off x="843762" y="6025070"/>
            <a:ext cx="7397013" cy="353682"/>
          </a:xfrm>
          <a:prstGeom prst="rect">
            <a:avLst/>
          </a:prstGeom>
          <a:blipFill>
            <a:blip r:embed="rId9" cstate="print"/>
            <a:stretch>
              <a:fillRect/>
            </a:stretch>
          </a:blipFill>
        </p:spPr>
        <p:txBody>
          <a:bodyPr wrap="square" lIns="0" tIns="0" rIns="0" bIns="0" rtlCol="0"/>
          <a:lstStyle/>
          <a:p>
            <a:endParaRPr/>
          </a:p>
        </p:txBody>
      </p:sp>
      <p:pic>
        <p:nvPicPr>
          <p:cNvPr id="10" name="Picture 9">
            <a:extLst>
              <a:ext uri="{FF2B5EF4-FFF2-40B4-BE49-F238E27FC236}">
                <a16:creationId xmlns:a16="http://schemas.microsoft.com/office/drawing/2014/main" id="{A04BB55B-F403-4E41-B9BB-0F581B52F479}"/>
              </a:ext>
            </a:extLst>
          </p:cNvPr>
          <p:cNvPicPr>
            <a:picLocks noChangeAspect="1"/>
          </p:cNvPicPr>
          <p:nvPr/>
        </p:nvPicPr>
        <p:blipFill>
          <a:blip r:embed="rId10"/>
          <a:stretch>
            <a:fillRect/>
          </a:stretch>
        </p:blipFill>
        <p:spPr>
          <a:xfrm>
            <a:off x="0" y="0"/>
            <a:ext cx="12433300" cy="6997700"/>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640359" y="575309"/>
            <a:ext cx="4083151" cy="454913"/>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624255" y="1675764"/>
            <a:ext cx="47142" cy="47244"/>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838733" y="1545335"/>
            <a:ext cx="5962624" cy="355346"/>
          </a:xfrm>
          <a:prstGeom prst="rect">
            <a:avLst/>
          </a:prstGeom>
          <a:blipFill>
            <a:blip r:embed="rId4" cstate="print"/>
            <a:stretch>
              <a:fillRect/>
            </a:stretch>
          </a:blipFill>
        </p:spPr>
        <p:txBody>
          <a:bodyPr wrap="square" lIns="0" tIns="0" rIns="0" bIns="0" rtlCol="0"/>
          <a:lstStyle/>
          <a:p>
            <a:endParaRPr/>
          </a:p>
        </p:txBody>
      </p:sp>
      <p:sp>
        <p:nvSpPr>
          <p:cNvPr id="5" name="object 5"/>
          <p:cNvSpPr/>
          <p:nvPr/>
        </p:nvSpPr>
        <p:spPr>
          <a:xfrm>
            <a:off x="835190" y="1979675"/>
            <a:ext cx="6487375" cy="357124"/>
          </a:xfrm>
          <a:prstGeom prst="rect">
            <a:avLst/>
          </a:prstGeom>
          <a:blipFill>
            <a:blip r:embed="rId5" cstate="print"/>
            <a:stretch>
              <a:fillRect/>
            </a:stretch>
          </a:blipFill>
        </p:spPr>
        <p:txBody>
          <a:bodyPr wrap="square" lIns="0" tIns="0" rIns="0" bIns="0" rtlCol="0"/>
          <a:lstStyle/>
          <a:p>
            <a:endParaRPr/>
          </a:p>
        </p:txBody>
      </p:sp>
      <p:sp>
        <p:nvSpPr>
          <p:cNvPr id="6" name="object 6"/>
          <p:cNvSpPr/>
          <p:nvPr/>
        </p:nvSpPr>
        <p:spPr>
          <a:xfrm>
            <a:off x="835190" y="2418968"/>
            <a:ext cx="4687531" cy="353694"/>
          </a:xfrm>
          <a:prstGeom prst="rect">
            <a:avLst/>
          </a:prstGeom>
          <a:blipFill>
            <a:blip r:embed="rId6" cstate="print"/>
            <a:stretch>
              <a:fillRect/>
            </a:stretch>
          </a:blipFill>
        </p:spPr>
        <p:txBody>
          <a:bodyPr wrap="square" lIns="0" tIns="0" rIns="0" bIns="0" rtlCol="0"/>
          <a:lstStyle/>
          <a:p>
            <a:endParaRPr/>
          </a:p>
        </p:txBody>
      </p:sp>
      <p:sp>
        <p:nvSpPr>
          <p:cNvPr id="7" name="object 7"/>
          <p:cNvSpPr/>
          <p:nvPr/>
        </p:nvSpPr>
        <p:spPr>
          <a:xfrm>
            <a:off x="624255" y="3068700"/>
            <a:ext cx="47142" cy="47244"/>
          </a:xfrm>
          <a:prstGeom prst="rect">
            <a:avLst/>
          </a:prstGeom>
          <a:blipFill>
            <a:blip r:embed="rId7" cstate="print"/>
            <a:stretch>
              <a:fillRect/>
            </a:stretch>
          </a:blipFill>
        </p:spPr>
        <p:txBody>
          <a:bodyPr wrap="square" lIns="0" tIns="0" rIns="0" bIns="0" rtlCol="0"/>
          <a:lstStyle/>
          <a:p>
            <a:endParaRPr/>
          </a:p>
        </p:txBody>
      </p:sp>
      <p:sp>
        <p:nvSpPr>
          <p:cNvPr id="8" name="object 8"/>
          <p:cNvSpPr/>
          <p:nvPr/>
        </p:nvSpPr>
        <p:spPr>
          <a:xfrm>
            <a:off x="862825" y="2938271"/>
            <a:ext cx="6458724" cy="357124"/>
          </a:xfrm>
          <a:prstGeom prst="rect">
            <a:avLst/>
          </a:prstGeom>
          <a:blipFill>
            <a:blip r:embed="rId8" cstate="print"/>
            <a:stretch>
              <a:fillRect/>
            </a:stretch>
          </a:blipFill>
        </p:spPr>
        <p:txBody>
          <a:bodyPr wrap="square" lIns="0" tIns="0" rIns="0" bIns="0" rtlCol="0"/>
          <a:lstStyle/>
          <a:p>
            <a:endParaRPr/>
          </a:p>
        </p:txBody>
      </p:sp>
      <p:sp>
        <p:nvSpPr>
          <p:cNvPr id="9" name="object 9"/>
          <p:cNvSpPr/>
          <p:nvPr/>
        </p:nvSpPr>
        <p:spPr>
          <a:xfrm>
            <a:off x="859104" y="3376040"/>
            <a:ext cx="6176949" cy="353695"/>
          </a:xfrm>
          <a:prstGeom prst="rect">
            <a:avLst/>
          </a:prstGeom>
          <a:blipFill>
            <a:blip r:embed="rId9" cstate="print"/>
            <a:stretch>
              <a:fillRect/>
            </a:stretch>
          </a:blipFill>
        </p:spPr>
        <p:txBody>
          <a:bodyPr wrap="square" lIns="0" tIns="0" rIns="0" bIns="0" rtlCol="0"/>
          <a:lstStyle/>
          <a:p>
            <a:endParaRPr/>
          </a:p>
        </p:txBody>
      </p:sp>
      <p:sp>
        <p:nvSpPr>
          <p:cNvPr id="10" name="object 10"/>
          <p:cNvSpPr/>
          <p:nvPr/>
        </p:nvSpPr>
        <p:spPr>
          <a:xfrm>
            <a:off x="835723" y="3811904"/>
            <a:ext cx="3187255" cy="272923"/>
          </a:xfrm>
          <a:prstGeom prst="rect">
            <a:avLst/>
          </a:prstGeom>
          <a:blipFill>
            <a:blip r:embed="rId10" cstate="print"/>
            <a:stretch>
              <a:fillRect/>
            </a:stretch>
          </a:blipFill>
        </p:spPr>
        <p:txBody>
          <a:bodyPr wrap="square" lIns="0" tIns="0" rIns="0" bIns="0" rtlCol="0"/>
          <a:lstStyle/>
          <a:p>
            <a:endParaRPr/>
          </a:p>
        </p:txBody>
      </p:sp>
      <p:sp>
        <p:nvSpPr>
          <p:cNvPr id="11" name="object 11"/>
          <p:cNvSpPr/>
          <p:nvPr/>
        </p:nvSpPr>
        <p:spPr>
          <a:xfrm>
            <a:off x="624255" y="4460113"/>
            <a:ext cx="47142" cy="47244"/>
          </a:xfrm>
          <a:prstGeom prst="rect">
            <a:avLst/>
          </a:prstGeom>
          <a:blipFill>
            <a:blip r:embed="rId11" cstate="print"/>
            <a:stretch>
              <a:fillRect/>
            </a:stretch>
          </a:blipFill>
        </p:spPr>
        <p:txBody>
          <a:bodyPr wrap="square" lIns="0" tIns="0" rIns="0" bIns="0" rtlCol="0"/>
          <a:lstStyle/>
          <a:p>
            <a:endParaRPr/>
          </a:p>
        </p:txBody>
      </p:sp>
      <p:sp>
        <p:nvSpPr>
          <p:cNvPr id="12" name="object 12"/>
          <p:cNvSpPr/>
          <p:nvPr/>
        </p:nvSpPr>
        <p:spPr>
          <a:xfrm>
            <a:off x="862825" y="4333113"/>
            <a:ext cx="5910211" cy="353695"/>
          </a:xfrm>
          <a:prstGeom prst="rect">
            <a:avLst/>
          </a:prstGeom>
          <a:blipFill>
            <a:blip r:embed="rId12" cstate="print"/>
            <a:stretch>
              <a:fillRect/>
            </a:stretch>
          </a:blipFill>
        </p:spPr>
        <p:txBody>
          <a:bodyPr wrap="square" lIns="0" tIns="0" rIns="0" bIns="0" rtlCol="0"/>
          <a:lstStyle/>
          <a:p>
            <a:endParaRPr/>
          </a:p>
        </p:txBody>
      </p:sp>
      <p:sp>
        <p:nvSpPr>
          <p:cNvPr id="13" name="object 13"/>
          <p:cNvSpPr/>
          <p:nvPr/>
        </p:nvSpPr>
        <p:spPr>
          <a:xfrm>
            <a:off x="847242" y="4768976"/>
            <a:ext cx="5285079" cy="353694"/>
          </a:xfrm>
          <a:prstGeom prst="rect">
            <a:avLst/>
          </a:prstGeom>
          <a:blipFill>
            <a:blip r:embed="rId13" cstate="print"/>
            <a:stretch>
              <a:fillRect/>
            </a:stretch>
          </a:blipFill>
        </p:spPr>
        <p:txBody>
          <a:bodyPr wrap="square" lIns="0" tIns="0" rIns="0" bIns="0" rtlCol="0"/>
          <a:lstStyle/>
          <a:p>
            <a:endParaRPr/>
          </a:p>
        </p:txBody>
      </p:sp>
      <p:sp>
        <p:nvSpPr>
          <p:cNvPr id="14" name="object 14"/>
          <p:cNvSpPr/>
          <p:nvPr/>
        </p:nvSpPr>
        <p:spPr>
          <a:xfrm>
            <a:off x="847242" y="5204840"/>
            <a:ext cx="2046452" cy="272669"/>
          </a:xfrm>
          <a:prstGeom prst="rect">
            <a:avLst/>
          </a:prstGeom>
          <a:blipFill>
            <a:blip r:embed="rId14" cstate="print"/>
            <a:stretch>
              <a:fillRect/>
            </a:stretch>
          </a:blipFill>
        </p:spPr>
        <p:txBody>
          <a:bodyPr wrap="square" lIns="0" tIns="0" rIns="0" bIns="0" rtlCol="0"/>
          <a:lstStyle/>
          <a:p>
            <a:endParaRPr/>
          </a:p>
        </p:txBody>
      </p:sp>
      <p:pic>
        <p:nvPicPr>
          <p:cNvPr id="15" name="Picture 14">
            <a:extLst>
              <a:ext uri="{FF2B5EF4-FFF2-40B4-BE49-F238E27FC236}">
                <a16:creationId xmlns:a16="http://schemas.microsoft.com/office/drawing/2014/main" id="{ED196459-A40A-4882-A1F8-D63FE68E5B26}"/>
              </a:ext>
            </a:extLst>
          </p:cNvPr>
          <p:cNvPicPr>
            <a:picLocks noChangeAspect="1"/>
          </p:cNvPicPr>
          <p:nvPr/>
        </p:nvPicPr>
        <p:blipFill>
          <a:blip r:embed="rId15"/>
          <a:stretch>
            <a:fillRect/>
          </a:stretch>
        </p:blipFill>
        <p:spPr>
          <a:xfrm>
            <a:off x="0" y="0"/>
            <a:ext cx="12433300" cy="6997699"/>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603935" y="575309"/>
            <a:ext cx="2862148" cy="350647"/>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624255" y="4672329"/>
            <a:ext cx="47142" cy="47117"/>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862825" y="4545329"/>
            <a:ext cx="3728859" cy="353568"/>
          </a:xfrm>
          <a:prstGeom prst="rect">
            <a:avLst/>
          </a:prstGeom>
          <a:blipFill>
            <a:blip r:embed="rId4" cstate="print"/>
            <a:stretch>
              <a:fillRect/>
            </a:stretch>
          </a:blipFill>
        </p:spPr>
        <p:txBody>
          <a:bodyPr wrap="square" lIns="0" tIns="0" rIns="0" bIns="0" rtlCol="0"/>
          <a:lstStyle/>
          <a:p>
            <a:endParaRPr/>
          </a:p>
        </p:txBody>
      </p:sp>
      <p:sp>
        <p:nvSpPr>
          <p:cNvPr id="5" name="object 5"/>
          <p:cNvSpPr/>
          <p:nvPr/>
        </p:nvSpPr>
        <p:spPr>
          <a:xfrm>
            <a:off x="4642484" y="4700473"/>
            <a:ext cx="96876" cy="19481"/>
          </a:xfrm>
          <a:prstGeom prst="rect">
            <a:avLst/>
          </a:prstGeom>
          <a:blipFill>
            <a:blip r:embed="rId5" cstate="print"/>
            <a:stretch>
              <a:fillRect/>
            </a:stretch>
          </a:blipFill>
        </p:spPr>
        <p:txBody>
          <a:bodyPr wrap="square" lIns="0" tIns="0" rIns="0" bIns="0" rtlCol="0"/>
          <a:lstStyle/>
          <a:p>
            <a:endParaRPr/>
          </a:p>
        </p:txBody>
      </p:sp>
      <p:sp>
        <p:nvSpPr>
          <p:cNvPr id="6" name="object 6"/>
          <p:cNvSpPr/>
          <p:nvPr/>
        </p:nvSpPr>
        <p:spPr>
          <a:xfrm>
            <a:off x="4779136" y="4545329"/>
            <a:ext cx="6170421" cy="353568"/>
          </a:xfrm>
          <a:prstGeom prst="rect">
            <a:avLst/>
          </a:prstGeom>
          <a:blipFill>
            <a:blip r:embed="rId6" cstate="print"/>
            <a:stretch>
              <a:fillRect/>
            </a:stretch>
          </a:blipFill>
        </p:spPr>
        <p:txBody>
          <a:bodyPr wrap="square" lIns="0" tIns="0" rIns="0" bIns="0" rtlCol="0"/>
          <a:lstStyle/>
          <a:p>
            <a:endParaRPr/>
          </a:p>
        </p:txBody>
      </p:sp>
      <p:sp>
        <p:nvSpPr>
          <p:cNvPr id="7" name="object 7"/>
          <p:cNvSpPr/>
          <p:nvPr/>
        </p:nvSpPr>
        <p:spPr>
          <a:xfrm>
            <a:off x="624255" y="5193538"/>
            <a:ext cx="47142" cy="47117"/>
          </a:xfrm>
          <a:prstGeom prst="rect">
            <a:avLst/>
          </a:prstGeom>
          <a:blipFill>
            <a:blip r:embed="rId7" cstate="print"/>
            <a:stretch>
              <a:fillRect/>
            </a:stretch>
          </a:blipFill>
        </p:spPr>
        <p:txBody>
          <a:bodyPr wrap="square" lIns="0" tIns="0" rIns="0" bIns="0" rtlCol="0"/>
          <a:lstStyle/>
          <a:p>
            <a:endParaRPr/>
          </a:p>
        </p:txBody>
      </p:sp>
      <p:sp>
        <p:nvSpPr>
          <p:cNvPr id="8" name="object 8"/>
          <p:cNvSpPr/>
          <p:nvPr/>
        </p:nvSpPr>
        <p:spPr>
          <a:xfrm>
            <a:off x="859637" y="5066538"/>
            <a:ext cx="10942218" cy="353568"/>
          </a:xfrm>
          <a:prstGeom prst="rect">
            <a:avLst/>
          </a:prstGeom>
          <a:blipFill>
            <a:blip r:embed="rId8" cstate="print"/>
            <a:stretch>
              <a:fillRect/>
            </a:stretch>
          </a:blipFill>
        </p:spPr>
        <p:txBody>
          <a:bodyPr wrap="square" lIns="0" tIns="0" rIns="0" bIns="0" rtlCol="0"/>
          <a:lstStyle/>
          <a:p>
            <a:endParaRPr/>
          </a:p>
        </p:txBody>
      </p:sp>
      <p:sp>
        <p:nvSpPr>
          <p:cNvPr id="9" name="object 9"/>
          <p:cNvSpPr/>
          <p:nvPr/>
        </p:nvSpPr>
        <p:spPr>
          <a:xfrm>
            <a:off x="848829" y="5502401"/>
            <a:ext cx="4719612" cy="351840"/>
          </a:xfrm>
          <a:prstGeom prst="rect">
            <a:avLst/>
          </a:prstGeom>
          <a:blipFill>
            <a:blip r:embed="rId9" cstate="print"/>
            <a:stretch>
              <a:fillRect/>
            </a:stretch>
          </a:blipFill>
        </p:spPr>
        <p:txBody>
          <a:bodyPr wrap="square" lIns="0" tIns="0" rIns="0" bIns="0" rtlCol="0"/>
          <a:lstStyle/>
          <a:p>
            <a:endParaRPr/>
          </a:p>
        </p:txBody>
      </p:sp>
      <p:sp>
        <p:nvSpPr>
          <p:cNvPr id="10" name="object 10"/>
          <p:cNvSpPr/>
          <p:nvPr/>
        </p:nvSpPr>
        <p:spPr>
          <a:xfrm>
            <a:off x="624255" y="6152146"/>
            <a:ext cx="47142" cy="47142"/>
          </a:xfrm>
          <a:prstGeom prst="rect">
            <a:avLst/>
          </a:prstGeom>
          <a:blipFill>
            <a:blip r:embed="rId10" cstate="print"/>
            <a:stretch>
              <a:fillRect/>
            </a:stretch>
          </a:blipFill>
        </p:spPr>
        <p:txBody>
          <a:bodyPr wrap="square" lIns="0" tIns="0" rIns="0" bIns="0" rtlCol="0"/>
          <a:lstStyle/>
          <a:p>
            <a:endParaRPr/>
          </a:p>
        </p:txBody>
      </p:sp>
      <p:sp>
        <p:nvSpPr>
          <p:cNvPr id="11" name="object 11"/>
          <p:cNvSpPr/>
          <p:nvPr/>
        </p:nvSpPr>
        <p:spPr>
          <a:xfrm>
            <a:off x="852906" y="6021704"/>
            <a:ext cx="9098559" cy="357047"/>
          </a:xfrm>
          <a:prstGeom prst="rect">
            <a:avLst/>
          </a:prstGeom>
          <a:blipFill>
            <a:blip r:embed="rId11" cstate="print"/>
            <a:stretch>
              <a:fillRect/>
            </a:stretch>
          </a:blipFill>
        </p:spPr>
        <p:txBody>
          <a:bodyPr wrap="square" lIns="0" tIns="0" rIns="0" bIns="0" rtlCol="0"/>
          <a:lstStyle/>
          <a:p>
            <a:endParaRPr/>
          </a:p>
        </p:txBody>
      </p:sp>
      <p:pic>
        <p:nvPicPr>
          <p:cNvPr id="12" name="Picture 11">
            <a:extLst>
              <a:ext uri="{FF2B5EF4-FFF2-40B4-BE49-F238E27FC236}">
                <a16:creationId xmlns:a16="http://schemas.microsoft.com/office/drawing/2014/main" id="{06E79F4C-7716-40D8-80D8-7BD1D65BCC32}"/>
              </a:ext>
            </a:extLst>
          </p:cNvPr>
          <p:cNvPicPr>
            <a:picLocks noChangeAspect="1"/>
          </p:cNvPicPr>
          <p:nvPr/>
        </p:nvPicPr>
        <p:blipFill>
          <a:blip r:embed="rId12"/>
          <a:stretch>
            <a:fillRect/>
          </a:stretch>
        </p:blipFill>
        <p:spPr>
          <a:xfrm>
            <a:off x="0" y="79298"/>
            <a:ext cx="12433300" cy="6918402"/>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Jordan Radkov</a:t>
            </a:r>
          </a:p>
        </p:txBody>
      </p:sp>
      <p:sp>
        <p:nvSpPr>
          <p:cNvPr id="4" name="Text Placeholder 3"/>
          <p:cNvSpPr>
            <a:spLocks noGrp="1"/>
          </p:cNvSpPr>
          <p:nvPr>
            <p:ph type="body" sz="quarter" idx="10"/>
          </p:nvPr>
        </p:nvSpPr>
        <p:spPr>
          <a:xfrm>
            <a:off x="530334" y="1478726"/>
            <a:ext cx="8760501" cy="3075457"/>
          </a:xfrm>
        </p:spPr>
        <p:txBody>
          <a:bodyPr/>
          <a:lstStyle/>
          <a:p>
            <a:pPr marL="457063" indent="-457063">
              <a:buFont typeface="Arial" panose="020B0604020202020204" pitchFamily="34" charset="0"/>
              <a:buChar char="•"/>
            </a:pPr>
            <a:r>
              <a:rPr lang="en-US" sz="2855" dirty="0"/>
              <a:t>Cloud Solution Architect based in the Munich</a:t>
            </a:r>
          </a:p>
          <a:p>
            <a:pPr marL="457063" indent="-457063">
              <a:buFont typeface="Arial" panose="020B0604020202020204" pitchFamily="34" charset="0"/>
              <a:buChar char="•"/>
            </a:pPr>
            <a:r>
              <a:rPr lang="en-US" sz="2855" dirty="0"/>
              <a:t>10+years in the industry  in infrastructure administration , automation and now cloud</a:t>
            </a:r>
          </a:p>
          <a:p>
            <a:pPr marL="457063" indent="-457063">
              <a:buFont typeface="Arial" panose="020B0604020202020204" pitchFamily="34" charset="0"/>
              <a:buChar char="•"/>
            </a:pPr>
            <a:r>
              <a:rPr lang="en-US" sz="2855" dirty="0"/>
              <a:t>Constant learner - </a:t>
            </a:r>
            <a:r>
              <a:rPr lang="en-US" sz="2855" dirty="0" err="1"/>
              <a:t>Ancora</a:t>
            </a:r>
            <a:r>
              <a:rPr lang="en-US" sz="2855" dirty="0"/>
              <a:t> </a:t>
            </a:r>
            <a:r>
              <a:rPr lang="en-US" sz="2855" dirty="0" err="1"/>
              <a:t>Imparo</a:t>
            </a:r>
            <a:endParaRPr lang="en-US" sz="2855" dirty="0"/>
          </a:p>
          <a:p>
            <a:pPr marL="457063" indent="-457063">
              <a:buFont typeface="Arial" panose="020B0604020202020204" pitchFamily="34" charset="0"/>
              <a:buChar char="•"/>
            </a:pPr>
            <a:endParaRPr lang="en-US" sz="2855" dirty="0"/>
          </a:p>
          <a:p>
            <a:r>
              <a:rPr lang="en-US" sz="2855" dirty="0"/>
              <a:t>           </a:t>
            </a:r>
            <a:endParaRPr lang="en-US" sz="2855" dirty="0">
              <a:sym typeface="Wingdings" panose="05000000000000000000" pitchFamily="2" charset="2"/>
            </a:endParaRPr>
          </a:p>
          <a:p>
            <a:endParaRPr lang="en-US" sz="2855" dirty="0">
              <a:sym typeface="Wingdings" panose="05000000000000000000" pitchFamily="2" charset="2"/>
            </a:endParaRPr>
          </a:p>
        </p:txBody>
      </p:sp>
      <p:pic>
        <p:nvPicPr>
          <p:cNvPr id="6" name="Picture 5" descr="cid:image002.png@01D4D475.9A48EE40">
            <a:extLst>
              <a:ext uri="{FF2B5EF4-FFF2-40B4-BE49-F238E27FC236}">
                <a16:creationId xmlns:a16="http://schemas.microsoft.com/office/drawing/2014/main" id="{002283B9-6CBF-4775-93DC-59EED0FBB348}"/>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529528" y="3866656"/>
            <a:ext cx="1266502" cy="1266502"/>
          </a:xfrm>
          <a:prstGeom prst="rect">
            <a:avLst/>
          </a:prstGeom>
          <a:noFill/>
          <a:ln>
            <a:noFill/>
          </a:ln>
        </p:spPr>
      </p:pic>
      <p:pic>
        <p:nvPicPr>
          <p:cNvPr id="7" name="Picture 6" descr="cid:image001.png@01D4D475.9A48EE40">
            <a:extLst>
              <a:ext uri="{FF2B5EF4-FFF2-40B4-BE49-F238E27FC236}">
                <a16:creationId xmlns:a16="http://schemas.microsoft.com/office/drawing/2014/main" id="{68BDB258-FE3A-4943-84A1-BE1325104595}"/>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1981311" y="3862714"/>
            <a:ext cx="1266502" cy="1266502"/>
          </a:xfrm>
          <a:prstGeom prst="rect">
            <a:avLst/>
          </a:prstGeom>
          <a:noFill/>
          <a:ln>
            <a:noFill/>
          </a:ln>
        </p:spPr>
      </p:pic>
      <p:pic>
        <p:nvPicPr>
          <p:cNvPr id="8" name="Picture 7">
            <a:extLst>
              <a:ext uri="{FF2B5EF4-FFF2-40B4-BE49-F238E27FC236}">
                <a16:creationId xmlns:a16="http://schemas.microsoft.com/office/drawing/2014/main" id="{9FF5DB02-4F84-46A4-A141-B2C366F6153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036050" y="1513458"/>
            <a:ext cx="2135377" cy="2135377"/>
          </a:xfrm>
          <a:prstGeom prst="rect">
            <a:avLst/>
          </a:prstGeom>
        </p:spPr>
      </p:pic>
      <p:sp>
        <p:nvSpPr>
          <p:cNvPr id="9" name="object 8">
            <a:extLst>
              <a:ext uri="{FF2B5EF4-FFF2-40B4-BE49-F238E27FC236}">
                <a16:creationId xmlns:a16="http://schemas.microsoft.com/office/drawing/2014/main" id="{1B08509E-B5B6-4E79-8680-5771BA5D9782}"/>
              </a:ext>
            </a:extLst>
          </p:cNvPr>
          <p:cNvSpPr/>
          <p:nvPr/>
        </p:nvSpPr>
        <p:spPr>
          <a:xfrm>
            <a:off x="3433094" y="3881127"/>
            <a:ext cx="1211381" cy="1248089"/>
          </a:xfrm>
          <a:prstGeom prst="rect">
            <a:avLst/>
          </a:prstGeom>
          <a:blipFill>
            <a:blip r:embed="rId6" cstate="print"/>
            <a:stretch>
              <a:fillRect/>
            </a:stretch>
          </a:blipFill>
        </p:spPr>
        <p:txBody>
          <a:bodyPr wrap="square" lIns="0" tIns="0" rIns="0" bIns="0" rtlCol="0"/>
          <a:lstStyle/>
          <a:p>
            <a:endParaRPr/>
          </a:p>
        </p:txBody>
      </p:sp>
      <p:sp>
        <p:nvSpPr>
          <p:cNvPr id="10" name="object 4">
            <a:extLst>
              <a:ext uri="{FF2B5EF4-FFF2-40B4-BE49-F238E27FC236}">
                <a16:creationId xmlns:a16="http://schemas.microsoft.com/office/drawing/2014/main" id="{3343F6D2-D0D7-45D5-924F-A556D4574E29}"/>
              </a:ext>
            </a:extLst>
          </p:cNvPr>
          <p:cNvSpPr/>
          <p:nvPr/>
        </p:nvSpPr>
        <p:spPr>
          <a:xfrm>
            <a:off x="3321050" y="5670616"/>
            <a:ext cx="810767" cy="827531"/>
          </a:xfrm>
          <a:prstGeom prst="rect">
            <a:avLst/>
          </a:prstGeom>
          <a:blipFill>
            <a:blip r:embed="rId7" cstate="print"/>
            <a:stretch>
              <a:fillRect/>
            </a:stretch>
          </a:blipFill>
        </p:spPr>
        <p:txBody>
          <a:bodyPr wrap="square" lIns="0" tIns="0" rIns="0" bIns="0" rtlCol="0"/>
          <a:lstStyle/>
          <a:p>
            <a:endParaRPr/>
          </a:p>
        </p:txBody>
      </p:sp>
      <p:sp>
        <p:nvSpPr>
          <p:cNvPr id="11" name="object 5">
            <a:extLst>
              <a:ext uri="{FF2B5EF4-FFF2-40B4-BE49-F238E27FC236}">
                <a16:creationId xmlns:a16="http://schemas.microsoft.com/office/drawing/2014/main" id="{EA86FFEC-9EA6-4EF0-82F9-D370B85253E5}"/>
              </a:ext>
            </a:extLst>
          </p:cNvPr>
          <p:cNvSpPr/>
          <p:nvPr/>
        </p:nvSpPr>
        <p:spPr>
          <a:xfrm>
            <a:off x="2194814" y="5693476"/>
            <a:ext cx="812291" cy="804672"/>
          </a:xfrm>
          <a:prstGeom prst="rect">
            <a:avLst/>
          </a:prstGeom>
          <a:blipFill>
            <a:blip r:embed="rId8" cstate="print"/>
            <a:stretch>
              <a:fillRect/>
            </a:stretch>
          </a:blipFill>
        </p:spPr>
        <p:txBody>
          <a:bodyPr wrap="square" lIns="0" tIns="0" rIns="0" bIns="0" rtlCol="0"/>
          <a:lstStyle/>
          <a:p>
            <a:endParaRPr/>
          </a:p>
        </p:txBody>
      </p:sp>
      <p:sp>
        <p:nvSpPr>
          <p:cNvPr id="12" name="object 6">
            <a:extLst>
              <a:ext uri="{FF2B5EF4-FFF2-40B4-BE49-F238E27FC236}">
                <a16:creationId xmlns:a16="http://schemas.microsoft.com/office/drawing/2014/main" id="{E8F8B1DF-0860-4938-ACA3-75F19B4BE0EF}"/>
              </a:ext>
            </a:extLst>
          </p:cNvPr>
          <p:cNvSpPr/>
          <p:nvPr/>
        </p:nvSpPr>
        <p:spPr>
          <a:xfrm>
            <a:off x="1064007" y="5670616"/>
            <a:ext cx="812291" cy="827531"/>
          </a:xfrm>
          <a:prstGeom prst="rect">
            <a:avLst/>
          </a:prstGeom>
          <a:blipFill>
            <a:blip r:embed="rId9"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2792625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604723" y="575309"/>
            <a:ext cx="2558973" cy="454913"/>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624255" y="1676272"/>
            <a:ext cx="47142" cy="47116"/>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833247" y="1556257"/>
            <a:ext cx="1745869" cy="265684"/>
          </a:xfrm>
          <a:prstGeom prst="rect">
            <a:avLst/>
          </a:prstGeom>
          <a:blipFill>
            <a:blip r:embed="rId4" cstate="print"/>
            <a:stretch>
              <a:fillRect/>
            </a:stretch>
          </a:blipFill>
        </p:spPr>
        <p:txBody>
          <a:bodyPr wrap="square" lIns="0" tIns="0" rIns="0" bIns="0" rtlCol="0"/>
          <a:lstStyle/>
          <a:p>
            <a:endParaRPr/>
          </a:p>
        </p:txBody>
      </p:sp>
      <p:sp>
        <p:nvSpPr>
          <p:cNvPr id="5" name="object 5"/>
          <p:cNvSpPr/>
          <p:nvPr/>
        </p:nvSpPr>
        <p:spPr>
          <a:xfrm>
            <a:off x="2715386" y="1549145"/>
            <a:ext cx="1281684" cy="351916"/>
          </a:xfrm>
          <a:prstGeom prst="rect">
            <a:avLst/>
          </a:prstGeom>
          <a:blipFill>
            <a:blip r:embed="rId5" cstate="print"/>
            <a:stretch>
              <a:fillRect/>
            </a:stretch>
          </a:blipFill>
        </p:spPr>
        <p:txBody>
          <a:bodyPr wrap="square" lIns="0" tIns="0" rIns="0" bIns="0" rtlCol="0"/>
          <a:lstStyle/>
          <a:p>
            <a:endParaRPr/>
          </a:p>
        </p:txBody>
      </p:sp>
      <p:sp>
        <p:nvSpPr>
          <p:cNvPr id="6" name="object 6"/>
          <p:cNvSpPr/>
          <p:nvPr/>
        </p:nvSpPr>
        <p:spPr>
          <a:xfrm>
            <a:off x="4115434" y="1549145"/>
            <a:ext cx="1678431" cy="272796"/>
          </a:xfrm>
          <a:prstGeom prst="rect">
            <a:avLst/>
          </a:prstGeom>
          <a:blipFill>
            <a:blip r:embed="rId6" cstate="print"/>
            <a:stretch>
              <a:fillRect/>
            </a:stretch>
          </a:blipFill>
        </p:spPr>
        <p:txBody>
          <a:bodyPr wrap="square" lIns="0" tIns="0" rIns="0" bIns="0" rtlCol="0"/>
          <a:lstStyle/>
          <a:p>
            <a:endParaRPr/>
          </a:p>
        </p:txBody>
      </p:sp>
      <p:sp>
        <p:nvSpPr>
          <p:cNvPr id="7" name="object 7"/>
          <p:cNvSpPr/>
          <p:nvPr/>
        </p:nvSpPr>
        <p:spPr>
          <a:xfrm>
            <a:off x="846353" y="1983485"/>
            <a:ext cx="5063464" cy="353695"/>
          </a:xfrm>
          <a:prstGeom prst="rect">
            <a:avLst/>
          </a:prstGeom>
          <a:blipFill>
            <a:blip r:embed="rId7" cstate="print"/>
            <a:stretch>
              <a:fillRect/>
            </a:stretch>
          </a:blipFill>
        </p:spPr>
        <p:txBody>
          <a:bodyPr wrap="square" lIns="0" tIns="0" rIns="0" bIns="0" rtlCol="0"/>
          <a:lstStyle/>
          <a:p>
            <a:endParaRPr/>
          </a:p>
        </p:txBody>
      </p:sp>
      <p:sp>
        <p:nvSpPr>
          <p:cNvPr id="8" name="object 8"/>
          <p:cNvSpPr/>
          <p:nvPr/>
        </p:nvSpPr>
        <p:spPr>
          <a:xfrm>
            <a:off x="859104" y="2419349"/>
            <a:ext cx="4893741" cy="351917"/>
          </a:xfrm>
          <a:prstGeom prst="rect">
            <a:avLst/>
          </a:prstGeom>
          <a:blipFill>
            <a:blip r:embed="rId8" cstate="print"/>
            <a:stretch>
              <a:fillRect/>
            </a:stretch>
          </a:blipFill>
        </p:spPr>
        <p:txBody>
          <a:bodyPr wrap="square" lIns="0" tIns="0" rIns="0" bIns="0" rtlCol="0"/>
          <a:lstStyle/>
          <a:p>
            <a:endParaRPr/>
          </a:p>
        </p:txBody>
      </p:sp>
      <p:sp>
        <p:nvSpPr>
          <p:cNvPr id="9" name="object 9"/>
          <p:cNvSpPr/>
          <p:nvPr/>
        </p:nvSpPr>
        <p:spPr>
          <a:xfrm>
            <a:off x="837679" y="2850387"/>
            <a:ext cx="3715651" cy="355219"/>
          </a:xfrm>
          <a:prstGeom prst="rect">
            <a:avLst/>
          </a:prstGeom>
          <a:blipFill>
            <a:blip r:embed="rId9" cstate="print"/>
            <a:stretch>
              <a:fillRect/>
            </a:stretch>
          </a:blipFill>
        </p:spPr>
        <p:txBody>
          <a:bodyPr wrap="square" lIns="0" tIns="0" rIns="0" bIns="0" rtlCol="0"/>
          <a:lstStyle/>
          <a:p>
            <a:endParaRPr/>
          </a:p>
        </p:txBody>
      </p:sp>
      <p:sp>
        <p:nvSpPr>
          <p:cNvPr id="10" name="object 10"/>
          <p:cNvSpPr/>
          <p:nvPr/>
        </p:nvSpPr>
        <p:spPr>
          <a:xfrm>
            <a:off x="854151" y="3286251"/>
            <a:ext cx="4898694" cy="356997"/>
          </a:xfrm>
          <a:prstGeom prst="rect">
            <a:avLst/>
          </a:prstGeom>
          <a:blipFill>
            <a:blip r:embed="rId10" cstate="print"/>
            <a:stretch>
              <a:fillRect/>
            </a:stretch>
          </a:blipFill>
        </p:spPr>
        <p:txBody>
          <a:bodyPr wrap="square" lIns="0" tIns="0" rIns="0" bIns="0" rtlCol="0"/>
          <a:lstStyle/>
          <a:p>
            <a:endParaRPr/>
          </a:p>
        </p:txBody>
      </p:sp>
      <p:sp>
        <p:nvSpPr>
          <p:cNvPr id="11" name="object 11"/>
          <p:cNvSpPr/>
          <p:nvPr/>
        </p:nvSpPr>
        <p:spPr>
          <a:xfrm>
            <a:off x="848829" y="3734434"/>
            <a:ext cx="1263688" cy="344677"/>
          </a:xfrm>
          <a:prstGeom prst="rect">
            <a:avLst/>
          </a:prstGeom>
          <a:blipFill>
            <a:blip r:embed="rId11" cstate="print"/>
            <a:stretch>
              <a:fillRect/>
            </a:stretch>
          </a:blipFill>
        </p:spPr>
        <p:txBody>
          <a:bodyPr wrap="square" lIns="0" tIns="0" rIns="0" bIns="0" rtlCol="0"/>
          <a:lstStyle/>
          <a:p>
            <a:endParaRPr/>
          </a:p>
        </p:txBody>
      </p:sp>
      <p:sp>
        <p:nvSpPr>
          <p:cNvPr id="12" name="object 12"/>
          <p:cNvSpPr/>
          <p:nvPr/>
        </p:nvSpPr>
        <p:spPr>
          <a:xfrm>
            <a:off x="624255" y="4373752"/>
            <a:ext cx="47142" cy="47117"/>
          </a:xfrm>
          <a:prstGeom prst="rect">
            <a:avLst/>
          </a:prstGeom>
          <a:blipFill>
            <a:blip r:embed="rId12" cstate="print"/>
            <a:stretch>
              <a:fillRect/>
            </a:stretch>
          </a:blipFill>
        </p:spPr>
        <p:txBody>
          <a:bodyPr wrap="square" lIns="0" tIns="0" rIns="0" bIns="0" rtlCol="0"/>
          <a:lstStyle/>
          <a:p>
            <a:endParaRPr/>
          </a:p>
        </p:txBody>
      </p:sp>
      <p:sp>
        <p:nvSpPr>
          <p:cNvPr id="13" name="object 13"/>
          <p:cNvSpPr/>
          <p:nvPr/>
        </p:nvSpPr>
        <p:spPr>
          <a:xfrm>
            <a:off x="862114" y="4253738"/>
            <a:ext cx="884770" cy="265811"/>
          </a:xfrm>
          <a:prstGeom prst="rect">
            <a:avLst/>
          </a:prstGeom>
          <a:blipFill>
            <a:blip r:embed="rId13" cstate="print"/>
            <a:stretch>
              <a:fillRect/>
            </a:stretch>
          </a:blipFill>
        </p:spPr>
        <p:txBody>
          <a:bodyPr wrap="square" lIns="0" tIns="0" rIns="0" bIns="0" rtlCol="0"/>
          <a:lstStyle/>
          <a:p>
            <a:endParaRPr/>
          </a:p>
        </p:txBody>
      </p:sp>
      <p:sp>
        <p:nvSpPr>
          <p:cNvPr id="14" name="object 14"/>
          <p:cNvSpPr/>
          <p:nvPr/>
        </p:nvSpPr>
        <p:spPr>
          <a:xfrm>
            <a:off x="1865883" y="4246625"/>
            <a:ext cx="3903599" cy="351916"/>
          </a:xfrm>
          <a:prstGeom prst="rect">
            <a:avLst/>
          </a:prstGeom>
          <a:blipFill>
            <a:blip r:embed="rId14" cstate="print"/>
            <a:stretch>
              <a:fillRect/>
            </a:stretch>
          </a:blipFill>
        </p:spPr>
        <p:txBody>
          <a:bodyPr wrap="square" lIns="0" tIns="0" rIns="0" bIns="0" rtlCol="0"/>
          <a:lstStyle/>
          <a:p>
            <a:endParaRPr/>
          </a:p>
        </p:txBody>
      </p:sp>
      <p:sp>
        <p:nvSpPr>
          <p:cNvPr id="15" name="object 15"/>
          <p:cNvSpPr/>
          <p:nvPr/>
        </p:nvSpPr>
        <p:spPr>
          <a:xfrm>
            <a:off x="846353" y="4682489"/>
            <a:ext cx="5206720" cy="353694"/>
          </a:xfrm>
          <a:prstGeom prst="rect">
            <a:avLst/>
          </a:prstGeom>
          <a:blipFill>
            <a:blip r:embed="rId15" cstate="print"/>
            <a:stretch>
              <a:fillRect/>
            </a:stretch>
          </a:blipFill>
        </p:spPr>
        <p:txBody>
          <a:bodyPr wrap="square" lIns="0" tIns="0" rIns="0" bIns="0" rtlCol="0"/>
          <a:lstStyle/>
          <a:p>
            <a:endParaRPr/>
          </a:p>
        </p:txBody>
      </p:sp>
      <p:sp>
        <p:nvSpPr>
          <p:cNvPr id="16" name="object 16"/>
          <p:cNvSpPr/>
          <p:nvPr/>
        </p:nvSpPr>
        <p:spPr>
          <a:xfrm>
            <a:off x="859104" y="5116829"/>
            <a:ext cx="4085894" cy="353695"/>
          </a:xfrm>
          <a:prstGeom prst="rect">
            <a:avLst/>
          </a:prstGeom>
          <a:blipFill>
            <a:blip r:embed="rId16" cstate="print"/>
            <a:stretch>
              <a:fillRect/>
            </a:stretch>
          </a:blipFill>
        </p:spPr>
        <p:txBody>
          <a:bodyPr wrap="square" lIns="0" tIns="0" rIns="0" bIns="0" rtlCol="0"/>
          <a:lstStyle/>
          <a:p>
            <a:endParaRPr/>
          </a:p>
        </p:txBody>
      </p:sp>
      <p:sp>
        <p:nvSpPr>
          <p:cNvPr id="17" name="object 17"/>
          <p:cNvSpPr/>
          <p:nvPr/>
        </p:nvSpPr>
        <p:spPr>
          <a:xfrm>
            <a:off x="859104" y="5561710"/>
            <a:ext cx="2652445" cy="342900"/>
          </a:xfrm>
          <a:prstGeom prst="rect">
            <a:avLst/>
          </a:prstGeom>
          <a:blipFill>
            <a:blip r:embed="rId17" cstate="print"/>
            <a:stretch>
              <a:fillRect/>
            </a:stretch>
          </a:blipFill>
        </p:spPr>
        <p:txBody>
          <a:bodyPr wrap="square" lIns="0" tIns="0" rIns="0" bIns="0" rtlCol="0"/>
          <a:lstStyle/>
          <a:p>
            <a:endParaRPr/>
          </a:p>
        </p:txBody>
      </p:sp>
      <p:pic>
        <p:nvPicPr>
          <p:cNvPr id="18" name="Picture 17">
            <a:extLst>
              <a:ext uri="{FF2B5EF4-FFF2-40B4-BE49-F238E27FC236}">
                <a16:creationId xmlns:a16="http://schemas.microsoft.com/office/drawing/2014/main" id="{967FCEE3-A617-4982-8210-4545C537C808}"/>
              </a:ext>
            </a:extLst>
          </p:cNvPr>
          <p:cNvPicPr>
            <a:picLocks noChangeAspect="1"/>
          </p:cNvPicPr>
          <p:nvPr/>
        </p:nvPicPr>
        <p:blipFill>
          <a:blip r:embed="rId18"/>
          <a:stretch>
            <a:fillRect/>
          </a:stretch>
        </p:blipFill>
        <p:spPr>
          <a:xfrm>
            <a:off x="0" y="0"/>
            <a:ext cx="12343577" cy="6997700"/>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641159" y="575309"/>
            <a:ext cx="4078541" cy="350647"/>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624255" y="4667884"/>
            <a:ext cx="47142" cy="47243"/>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852906" y="4540884"/>
            <a:ext cx="3113811" cy="353694"/>
          </a:xfrm>
          <a:prstGeom prst="rect">
            <a:avLst/>
          </a:prstGeom>
          <a:blipFill>
            <a:blip r:embed="rId4" cstate="print"/>
            <a:stretch>
              <a:fillRect/>
            </a:stretch>
          </a:blipFill>
        </p:spPr>
        <p:txBody>
          <a:bodyPr wrap="square" lIns="0" tIns="0" rIns="0" bIns="0" rtlCol="0"/>
          <a:lstStyle/>
          <a:p>
            <a:endParaRPr/>
          </a:p>
        </p:txBody>
      </p:sp>
      <p:sp>
        <p:nvSpPr>
          <p:cNvPr id="5" name="object 5"/>
          <p:cNvSpPr/>
          <p:nvPr/>
        </p:nvSpPr>
        <p:spPr>
          <a:xfrm>
            <a:off x="4120388" y="4539106"/>
            <a:ext cx="691514" cy="353821"/>
          </a:xfrm>
          <a:prstGeom prst="rect">
            <a:avLst/>
          </a:prstGeom>
          <a:blipFill>
            <a:blip r:embed="rId5" cstate="print"/>
            <a:stretch>
              <a:fillRect/>
            </a:stretch>
          </a:blipFill>
        </p:spPr>
        <p:txBody>
          <a:bodyPr wrap="square" lIns="0" tIns="0" rIns="0" bIns="0" rtlCol="0"/>
          <a:lstStyle/>
          <a:p>
            <a:endParaRPr/>
          </a:p>
        </p:txBody>
      </p:sp>
      <p:sp>
        <p:nvSpPr>
          <p:cNvPr id="6" name="object 6"/>
          <p:cNvSpPr/>
          <p:nvPr/>
        </p:nvSpPr>
        <p:spPr>
          <a:xfrm>
            <a:off x="4840985" y="4769103"/>
            <a:ext cx="46862" cy="85598"/>
          </a:xfrm>
          <a:prstGeom prst="rect">
            <a:avLst/>
          </a:prstGeom>
          <a:blipFill>
            <a:blip r:embed="rId6" cstate="print"/>
            <a:stretch>
              <a:fillRect/>
            </a:stretch>
          </a:blipFill>
        </p:spPr>
        <p:txBody>
          <a:bodyPr wrap="square" lIns="0" tIns="0" rIns="0" bIns="0" rtlCol="0"/>
          <a:lstStyle/>
          <a:p>
            <a:endParaRPr/>
          </a:p>
        </p:txBody>
      </p:sp>
      <p:sp>
        <p:nvSpPr>
          <p:cNvPr id="7" name="object 7"/>
          <p:cNvSpPr/>
          <p:nvPr/>
        </p:nvSpPr>
        <p:spPr>
          <a:xfrm>
            <a:off x="5040884" y="4539106"/>
            <a:ext cx="1243202" cy="274446"/>
          </a:xfrm>
          <a:prstGeom prst="rect">
            <a:avLst/>
          </a:prstGeom>
          <a:blipFill>
            <a:blip r:embed="rId7" cstate="print"/>
            <a:stretch>
              <a:fillRect/>
            </a:stretch>
          </a:blipFill>
        </p:spPr>
        <p:txBody>
          <a:bodyPr wrap="square" lIns="0" tIns="0" rIns="0" bIns="0" rtlCol="0"/>
          <a:lstStyle/>
          <a:p>
            <a:endParaRPr/>
          </a:p>
        </p:txBody>
      </p:sp>
      <p:sp>
        <p:nvSpPr>
          <p:cNvPr id="8" name="object 8"/>
          <p:cNvSpPr/>
          <p:nvPr/>
        </p:nvSpPr>
        <p:spPr>
          <a:xfrm>
            <a:off x="6314694" y="4540884"/>
            <a:ext cx="727709" cy="313817"/>
          </a:xfrm>
          <a:prstGeom prst="rect">
            <a:avLst/>
          </a:prstGeom>
          <a:blipFill>
            <a:blip r:embed="rId8" cstate="print"/>
            <a:stretch>
              <a:fillRect/>
            </a:stretch>
          </a:blipFill>
        </p:spPr>
        <p:txBody>
          <a:bodyPr wrap="square" lIns="0" tIns="0" rIns="0" bIns="0" rtlCol="0"/>
          <a:lstStyle/>
          <a:p>
            <a:endParaRPr/>
          </a:p>
        </p:txBody>
      </p:sp>
      <p:sp>
        <p:nvSpPr>
          <p:cNvPr id="9" name="object 9"/>
          <p:cNvSpPr/>
          <p:nvPr/>
        </p:nvSpPr>
        <p:spPr>
          <a:xfrm>
            <a:off x="7203440" y="4553203"/>
            <a:ext cx="598296" cy="260350"/>
          </a:xfrm>
          <a:prstGeom prst="rect">
            <a:avLst/>
          </a:prstGeom>
          <a:blipFill>
            <a:blip r:embed="rId9" cstate="print"/>
            <a:stretch>
              <a:fillRect/>
            </a:stretch>
          </a:blipFill>
        </p:spPr>
        <p:txBody>
          <a:bodyPr wrap="square" lIns="0" tIns="0" rIns="0" bIns="0" rtlCol="0"/>
          <a:lstStyle/>
          <a:p>
            <a:endParaRPr/>
          </a:p>
        </p:txBody>
      </p:sp>
      <p:sp>
        <p:nvSpPr>
          <p:cNvPr id="10" name="object 10"/>
          <p:cNvSpPr/>
          <p:nvPr/>
        </p:nvSpPr>
        <p:spPr>
          <a:xfrm>
            <a:off x="624255" y="5189092"/>
            <a:ext cx="47142" cy="47243"/>
          </a:xfrm>
          <a:prstGeom prst="rect">
            <a:avLst/>
          </a:prstGeom>
          <a:blipFill>
            <a:blip r:embed="rId10" cstate="print"/>
            <a:stretch>
              <a:fillRect/>
            </a:stretch>
          </a:blipFill>
        </p:spPr>
        <p:txBody>
          <a:bodyPr wrap="square" lIns="0" tIns="0" rIns="0" bIns="0" rtlCol="0"/>
          <a:lstStyle/>
          <a:p>
            <a:endParaRPr/>
          </a:p>
        </p:txBody>
      </p:sp>
      <p:sp>
        <p:nvSpPr>
          <p:cNvPr id="11" name="object 11"/>
          <p:cNvSpPr/>
          <p:nvPr/>
        </p:nvSpPr>
        <p:spPr>
          <a:xfrm>
            <a:off x="849185" y="5062092"/>
            <a:ext cx="7369492" cy="353695"/>
          </a:xfrm>
          <a:prstGeom prst="rect">
            <a:avLst/>
          </a:prstGeom>
          <a:blipFill>
            <a:blip r:embed="rId11" cstate="print"/>
            <a:stretch>
              <a:fillRect/>
            </a:stretch>
          </a:blipFill>
        </p:spPr>
        <p:txBody>
          <a:bodyPr wrap="square" lIns="0" tIns="0" rIns="0" bIns="0" rtlCol="0"/>
          <a:lstStyle/>
          <a:p>
            <a:endParaRPr/>
          </a:p>
        </p:txBody>
      </p:sp>
      <p:sp>
        <p:nvSpPr>
          <p:cNvPr id="12" name="object 12"/>
          <p:cNvSpPr/>
          <p:nvPr/>
        </p:nvSpPr>
        <p:spPr>
          <a:xfrm>
            <a:off x="624255" y="5711825"/>
            <a:ext cx="47142" cy="47180"/>
          </a:xfrm>
          <a:prstGeom prst="rect">
            <a:avLst/>
          </a:prstGeom>
          <a:blipFill>
            <a:blip r:embed="rId12" cstate="print"/>
            <a:stretch>
              <a:fillRect/>
            </a:stretch>
          </a:blipFill>
        </p:spPr>
        <p:txBody>
          <a:bodyPr wrap="square" lIns="0" tIns="0" rIns="0" bIns="0" rtlCol="0"/>
          <a:lstStyle/>
          <a:p>
            <a:endParaRPr/>
          </a:p>
        </p:txBody>
      </p:sp>
      <p:sp>
        <p:nvSpPr>
          <p:cNvPr id="13" name="object 13"/>
          <p:cNvSpPr/>
          <p:nvPr/>
        </p:nvSpPr>
        <p:spPr>
          <a:xfrm>
            <a:off x="849185" y="5584825"/>
            <a:ext cx="9172384" cy="353644"/>
          </a:xfrm>
          <a:prstGeom prst="rect">
            <a:avLst/>
          </a:prstGeom>
          <a:blipFill>
            <a:blip r:embed="rId13" cstate="print"/>
            <a:stretch>
              <a:fillRect/>
            </a:stretch>
          </a:blipFill>
        </p:spPr>
        <p:txBody>
          <a:bodyPr wrap="square" lIns="0" tIns="0" rIns="0" bIns="0" rtlCol="0"/>
          <a:lstStyle/>
          <a:p>
            <a:endParaRPr/>
          </a:p>
        </p:txBody>
      </p:sp>
      <p:sp>
        <p:nvSpPr>
          <p:cNvPr id="14" name="object 14"/>
          <p:cNvSpPr/>
          <p:nvPr/>
        </p:nvSpPr>
        <p:spPr>
          <a:xfrm>
            <a:off x="624255" y="6234595"/>
            <a:ext cx="47142" cy="47142"/>
          </a:xfrm>
          <a:prstGeom prst="rect">
            <a:avLst/>
          </a:prstGeom>
          <a:blipFill>
            <a:blip r:embed="rId14" cstate="print"/>
            <a:stretch>
              <a:fillRect/>
            </a:stretch>
          </a:blipFill>
        </p:spPr>
        <p:txBody>
          <a:bodyPr wrap="square" lIns="0" tIns="0" rIns="0" bIns="0" rtlCol="0"/>
          <a:lstStyle/>
          <a:p>
            <a:endParaRPr/>
          </a:p>
        </p:txBody>
      </p:sp>
      <p:sp>
        <p:nvSpPr>
          <p:cNvPr id="15" name="object 15"/>
          <p:cNvSpPr/>
          <p:nvPr/>
        </p:nvSpPr>
        <p:spPr>
          <a:xfrm>
            <a:off x="849185" y="6107518"/>
            <a:ext cx="4435792" cy="351904"/>
          </a:xfrm>
          <a:prstGeom prst="rect">
            <a:avLst/>
          </a:prstGeom>
          <a:blipFill>
            <a:blip r:embed="rId15" cstate="print"/>
            <a:stretch>
              <a:fillRect/>
            </a:stretch>
          </a:blipFill>
        </p:spPr>
        <p:txBody>
          <a:bodyPr wrap="square" lIns="0" tIns="0" rIns="0" bIns="0" rtlCol="0"/>
          <a:lstStyle/>
          <a:p>
            <a:endParaRPr/>
          </a:p>
        </p:txBody>
      </p:sp>
      <p:pic>
        <p:nvPicPr>
          <p:cNvPr id="16" name="Picture 15">
            <a:extLst>
              <a:ext uri="{FF2B5EF4-FFF2-40B4-BE49-F238E27FC236}">
                <a16:creationId xmlns:a16="http://schemas.microsoft.com/office/drawing/2014/main" id="{C1A2E141-A9CF-4144-A6B5-05F2CF3C4CDC}"/>
              </a:ext>
            </a:extLst>
          </p:cNvPr>
          <p:cNvPicPr>
            <a:picLocks noChangeAspect="1"/>
          </p:cNvPicPr>
          <p:nvPr/>
        </p:nvPicPr>
        <p:blipFill>
          <a:blip r:embed="rId16"/>
          <a:stretch>
            <a:fillRect/>
          </a:stretch>
        </p:blipFill>
        <p:spPr>
          <a:xfrm>
            <a:off x="0" y="0"/>
            <a:ext cx="12433300" cy="6997700"/>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981145" y="643248"/>
            <a:ext cx="1007110" cy="194310"/>
          </a:xfrm>
          <a:custGeom>
            <a:avLst/>
            <a:gdLst/>
            <a:ahLst/>
            <a:cxnLst/>
            <a:rect l="l" t="t" r="r" b="b"/>
            <a:pathLst>
              <a:path w="1007110" h="194309">
                <a:moveTo>
                  <a:pt x="44202" y="13215"/>
                </a:moveTo>
                <a:lnTo>
                  <a:pt x="0" y="13215"/>
                </a:lnTo>
                <a:lnTo>
                  <a:pt x="0" y="191215"/>
                </a:lnTo>
                <a:lnTo>
                  <a:pt x="29169" y="191215"/>
                </a:lnTo>
                <a:lnTo>
                  <a:pt x="29169" y="66967"/>
                </a:lnTo>
                <a:lnTo>
                  <a:pt x="28383" y="58156"/>
                </a:lnTo>
                <a:lnTo>
                  <a:pt x="28304" y="49344"/>
                </a:lnTo>
                <a:lnTo>
                  <a:pt x="27410" y="45819"/>
                </a:lnTo>
                <a:lnTo>
                  <a:pt x="57071" y="45819"/>
                </a:lnTo>
                <a:lnTo>
                  <a:pt x="44202" y="13215"/>
                </a:lnTo>
                <a:close/>
              </a:path>
              <a:path w="1007110" h="194309">
                <a:moveTo>
                  <a:pt x="57071" y="45819"/>
                </a:moveTo>
                <a:lnTo>
                  <a:pt x="28304" y="45819"/>
                </a:lnTo>
                <a:lnTo>
                  <a:pt x="30064" y="52871"/>
                </a:lnTo>
                <a:lnTo>
                  <a:pt x="31824" y="58156"/>
                </a:lnTo>
                <a:lnTo>
                  <a:pt x="32719" y="61680"/>
                </a:lnTo>
                <a:lnTo>
                  <a:pt x="85749" y="191215"/>
                </a:lnTo>
                <a:lnTo>
                  <a:pt x="106061" y="191215"/>
                </a:lnTo>
                <a:lnTo>
                  <a:pt x="123500" y="148039"/>
                </a:lnTo>
                <a:lnTo>
                  <a:pt x="96337" y="148039"/>
                </a:lnTo>
                <a:lnTo>
                  <a:pt x="95443" y="142751"/>
                </a:lnTo>
                <a:lnTo>
                  <a:pt x="92818" y="134819"/>
                </a:lnTo>
                <a:lnTo>
                  <a:pt x="88374" y="125127"/>
                </a:lnTo>
                <a:lnTo>
                  <a:pt x="57071" y="45819"/>
                </a:lnTo>
                <a:close/>
              </a:path>
              <a:path w="1007110" h="194309">
                <a:moveTo>
                  <a:pt x="192675" y="45819"/>
                </a:moveTo>
                <a:lnTo>
                  <a:pt x="163505" y="45819"/>
                </a:lnTo>
                <a:lnTo>
                  <a:pt x="162988" y="55375"/>
                </a:lnTo>
                <a:lnTo>
                  <a:pt x="162722" y="64104"/>
                </a:lnTo>
                <a:lnTo>
                  <a:pt x="162611" y="191215"/>
                </a:lnTo>
                <a:lnTo>
                  <a:pt x="192675" y="191215"/>
                </a:lnTo>
                <a:lnTo>
                  <a:pt x="192675" y="45819"/>
                </a:lnTo>
                <a:close/>
              </a:path>
              <a:path w="1007110" h="194309">
                <a:moveTo>
                  <a:pt x="192675" y="13215"/>
                </a:moveTo>
                <a:lnTo>
                  <a:pt x="151128" y="13215"/>
                </a:lnTo>
                <a:lnTo>
                  <a:pt x="105166" y="125127"/>
                </a:lnTo>
                <a:lnTo>
                  <a:pt x="97232" y="148039"/>
                </a:lnTo>
                <a:lnTo>
                  <a:pt x="123500" y="148039"/>
                </a:lnTo>
                <a:lnTo>
                  <a:pt x="159091" y="59919"/>
                </a:lnTo>
                <a:lnTo>
                  <a:pt x="160851" y="57275"/>
                </a:lnTo>
                <a:lnTo>
                  <a:pt x="161746" y="51107"/>
                </a:lnTo>
                <a:lnTo>
                  <a:pt x="163505" y="45819"/>
                </a:lnTo>
                <a:lnTo>
                  <a:pt x="192675" y="45819"/>
                </a:lnTo>
                <a:lnTo>
                  <a:pt x="192675" y="13215"/>
                </a:lnTo>
                <a:close/>
              </a:path>
              <a:path w="1007110" h="194309">
                <a:moveTo>
                  <a:pt x="251880" y="63443"/>
                </a:moveTo>
                <a:lnTo>
                  <a:pt x="221815" y="63443"/>
                </a:lnTo>
                <a:lnTo>
                  <a:pt x="221815" y="191215"/>
                </a:lnTo>
                <a:lnTo>
                  <a:pt x="251880" y="191215"/>
                </a:lnTo>
                <a:lnTo>
                  <a:pt x="251880" y="63443"/>
                </a:lnTo>
                <a:close/>
              </a:path>
              <a:path w="1007110" h="194309">
                <a:moveTo>
                  <a:pt x="242156" y="9691"/>
                </a:moveTo>
                <a:lnTo>
                  <a:pt x="232433" y="9691"/>
                </a:lnTo>
                <a:lnTo>
                  <a:pt x="228019" y="11455"/>
                </a:lnTo>
                <a:lnTo>
                  <a:pt x="224470" y="14979"/>
                </a:lnTo>
                <a:lnTo>
                  <a:pt x="220950" y="17623"/>
                </a:lnTo>
                <a:lnTo>
                  <a:pt x="219190" y="22027"/>
                </a:lnTo>
                <a:lnTo>
                  <a:pt x="219190" y="31720"/>
                </a:lnTo>
                <a:lnTo>
                  <a:pt x="242156" y="44059"/>
                </a:lnTo>
                <a:lnTo>
                  <a:pt x="246571" y="42295"/>
                </a:lnTo>
                <a:lnTo>
                  <a:pt x="250120" y="39651"/>
                </a:lnTo>
                <a:lnTo>
                  <a:pt x="253639" y="36127"/>
                </a:lnTo>
                <a:lnTo>
                  <a:pt x="255399" y="31720"/>
                </a:lnTo>
                <a:lnTo>
                  <a:pt x="255399" y="22028"/>
                </a:lnTo>
                <a:lnTo>
                  <a:pt x="253639" y="18503"/>
                </a:lnTo>
                <a:lnTo>
                  <a:pt x="246571" y="11455"/>
                </a:lnTo>
                <a:lnTo>
                  <a:pt x="242156" y="9691"/>
                </a:lnTo>
                <a:close/>
              </a:path>
              <a:path w="1007110" h="194309">
                <a:moveTo>
                  <a:pt x="352632" y="60800"/>
                </a:moveTo>
                <a:lnTo>
                  <a:pt x="313172" y="65633"/>
                </a:lnTo>
                <a:lnTo>
                  <a:pt x="281049" y="94284"/>
                </a:lnTo>
                <a:lnTo>
                  <a:pt x="273086" y="130415"/>
                </a:lnTo>
                <a:lnTo>
                  <a:pt x="273584" y="139350"/>
                </a:lnTo>
                <a:lnTo>
                  <a:pt x="290419" y="176125"/>
                </a:lnTo>
                <a:lnTo>
                  <a:pt x="326873" y="193364"/>
                </a:lnTo>
                <a:lnTo>
                  <a:pt x="335840" y="193859"/>
                </a:lnTo>
                <a:lnTo>
                  <a:pt x="346099" y="193364"/>
                </a:lnTo>
                <a:lnTo>
                  <a:pt x="355614" y="191877"/>
                </a:lnTo>
                <a:lnTo>
                  <a:pt x="364302" y="189398"/>
                </a:lnTo>
                <a:lnTo>
                  <a:pt x="372078" y="185928"/>
                </a:lnTo>
                <a:lnTo>
                  <a:pt x="372943" y="185047"/>
                </a:lnTo>
                <a:lnTo>
                  <a:pt x="372943" y="169187"/>
                </a:lnTo>
                <a:lnTo>
                  <a:pt x="342014" y="169187"/>
                </a:lnTo>
                <a:lnTo>
                  <a:pt x="333745" y="168526"/>
                </a:lnTo>
                <a:lnTo>
                  <a:pt x="304666" y="137050"/>
                </a:lnTo>
                <a:lnTo>
                  <a:pt x="304015" y="127771"/>
                </a:lnTo>
                <a:lnTo>
                  <a:pt x="304680" y="118863"/>
                </a:lnTo>
                <a:lnTo>
                  <a:pt x="334640" y="86147"/>
                </a:lnTo>
                <a:lnTo>
                  <a:pt x="342908" y="85472"/>
                </a:lnTo>
                <a:lnTo>
                  <a:pt x="372943" y="85472"/>
                </a:lnTo>
                <a:lnTo>
                  <a:pt x="372943" y="66968"/>
                </a:lnTo>
                <a:lnTo>
                  <a:pt x="372078" y="66968"/>
                </a:lnTo>
                <a:lnTo>
                  <a:pt x="368529" y="65207"/>
                </a:lnTo>
                <a:lnTo>
                  <a:pt x="364115" y="63444"/>
                </a:lnTo>
                <a:lnTo>
                  <a:pt x="357911" y="62563"/>
                </a:lnTo>
                <a:lnTo>
                  <a:pt x="352632" y="60800"/>
                </a:lnTo>
                <a:close/>
              </a:path>
              <a:path w="1007110" h="194309">
                <a:moveTo>
                  <a:pt x="372943" y="157731"/>
                </a:moveTo>
                <a:lnTo>
                  <a:pt x="371183" y="158612"/>
                </a:lnTo>
                <a:lnTo>
                  <a:pt x="366769" y="162136"/>
                </a:lnTo>
                <a:lnTo>
                  <a:pt x="362355" y="164780"/>
                </a:lnTo>
                <a:lnTo>
                  <a:pt x="351737" y="168304"/>
                </a:lnTo>
                <a:lnTo>
                  <a:pt x="346428" y="169187"/>
                </a:lnTo>
                <a:lnTo>
                  <a:pt x="372943" y="169187"/>
                </a:lnTo>
                <a:lnTo>
                  <a:pt x="372943" y="157731"/>
                </a:lnTo>
                <a:close/>
              </a:path>
              <a:path w="1007110" h="194309">
                <a:moveTo>
                  <a:pt x="372943" y="85472"/>
                </a:moveTo>
                <a:lnTo>
                  <a:pt x="342908" y="85472"/>
                </a:lnTo>
                <a:lnTo>
                  <a:pt x="350187" y="86119"/>
                </a:lnTo>
                <a:lnTo>
                  <a:pt x="357382" y="88007"/>
                </a:lnTo>
                <a:lnTo>
                  <a:pt x="364408" y="91050"/>
                </a:lnTo>
                <a:lnTo>
                  <a:pt x="371183" y="95167"/>
                </a:lnTo>
                <a:lnTo>
                  <a:pt x="372943" y="96048"/>
                </a:lnTo>
                <a:lnTo>
                  <a:pt x="372943" y="85472"/>
                </a:lnTo>
                <a:close/>
              </a:path>
              <a:path w="1007110" h="194309">
                <a:moveTo>
                  <a:pt x="425079" y="63444"/>
                </a:moveTo>
                <a:lnTo>
                  <a:pt x="395044" y="63444"/>
                </a:lnTo>
                <a:lnTo>
                  <a:pt x="395044" y="191216"/>
                </a:lnTo>
                <a:lnTo>
                  <a:pt x="425079" y="191216"/>
                </a:lnTo>
                <a:lnTo>
                  <a:pt x="425079" y="126008"/>
                </a:lnTo>
                <a:lnTo>
                  <a:pt x="425577" y="117898"/>
                </a:lnTo>
                <a:lnTo>
                  <a:pt x="444525" y="88116"/>
                </a:lnTo>
                <a:lnTo>
                  <a:pt x="469281" y="88116"/>
                </a:lnTo>
                <a:lnTo>
                  <a:pt x="469281" y="85472"/>
                </a:lnTo>
                <a:lnTo>
                  <a:pt x="425079" y="85472"/>
                </a:lnTo>
                <a:lnTo>
                  <a:pt x="425079" y="63444"/>
                </a:lnTo>
                <a:close/>
              </a:path>
              <a:path w="1007110" h="194309">
                <a:moveTo>
                  <a:pt x="469281" y="88116"/>
                </a:moveTo>
                <a:lnTo>
                  <a:pt x="455144" y="88116"/>
                </a:lnTo>
                <a:lnTo>
                  <a:pt x="457798" y="88999"/>
                </a:lnTo>
                <a:lnTo>
                  <a:pt x="464867" y="90760"/>
                </a:lnTo>
                <a:lnTo>
                  <a:pt x="468386" y="92523"/>
                </a:lnTo>
                <a:lnTo>
                  <a:pt x="469281" y="93404"/>
                </a:lnTo>
                <a:lnTo>
                  <a:pt x="469281" y="88116"/>
                </a:lnTo>
                <a:close/>
              </a:path>
              <a:path w="1007110" h="194309">
                <a:moveTo>
                  <a:pt x="466627" y="61680"/>
                </a:moveTo>
                <a:lnTo>
                  <a:pt x="449834" y="61680"/>
                </a:lnTo>
                <a:lnTo>
                  <a:pt x="442766" y="63444"/>
                </a:lnTo>
                <a:lnTo>
                  <a:pt x="437457" y="68731"/>
                </a:lnTo>
                <a:lnTo>
                  <a:pt x="432148" y="73136"/>
                </a:lnTo>
                <a:lnTo>
                  <a:pt x="428628" y="78424"/>
                </a:lnTo>
                <a:lnTo>
                  <a:pt x="425974" y="85472"/>
                </a:lnTo>
                <a:lnTo>
                  <a:pt x="469281" y="85472"/>
                </a:lnTo>
                <a:lnTo>
                  <a:pt x="469281" y="63444"/>
                </a:lnTo>
                <a:lnTo>
                  <a:pt x="466627" y="61680"/>
                </a:lnTo>
                <a:close/>
              </a:path>
              <a:path w="1007110" h="194309">
                <a:moveTo>
                  <a:pt x="539104" y="60800"/>
                </a:moveTo>
                <a:lnTo>
                  <a:pt x="498822" y="70837"/>
                </a:lnTo>
                <a:lnTo>
                  <a:pt x="472185" y="113616"/>
                </a:lnTo>
                <a:lnTo>
                  <a:pt x="471041" y="128652"/>
                </a:lnTo>
                <a:lnTo>
                  <a:pt x="472185" y="143026"/>
                </a:lnTo>
                <a:lnTo>
                  <a:pt x="498154" y="183822"/>
                </a:lnTo>
                <a:lnTo>
                  <a:pt x="535554" y="193860"/>
                </a:lnTo>
                <a:lnTo>
                  <a:pt x="550100" y="192703"/>
                </a:lnTo>
                <a:lnTo>
                  <a:pt x="563162" y="189234"/>
                </a:lnTo>
                <a:lnTo>
                  <a:pt x="574574" y="183451"/>
                </a:lnTo>
                <a:lnTo>
                  <a:pt x="584171" y="175355"/>
                </a:lnTo>
                <a:lnTo>
                  <a:pt x="589140" y="169187"/>
                </a:lnTo>
                <a:lnTo>
                  <a:pt x="537314" y="169187"/>
                </a:lnTo>
                <a:lnTo>
                  <a:pt x="529712" y="168526"/>
                </a:lnTo>
                <a:lnTo>
                  <a:pt x="502621" y="137175"/>
                </a:lnTo>
                <a:lnTo>
                  <a:pt x="502031" y="128652"/>
                </a:lnTo>
                <a:lnTo>
                  <a:pt x="502092" y="126008"/>
                </a:lnTo>
                <a:lnTo>
                  <a:pt x="522848" y="88117"/>
                </a:lnTo>
                <a:lnTo>
                  <a:pt x="537314" y="85472"/>
                </a:lnTo>
                <a:lnTo>
                  <a:pt x="591237" y="85472"/>
                </a:lnTo>
                <a:lnTo>
                  <a:pt x="585930" y="78424"/>
                </a:lnTo>
                <a:lnTo>
                  <a:pt x="576500" y="70466"/>
                </a:lnTo>
                <a:lnTo>
                  <a:pt x="565492" y="64986"/>
                </a:lnTo>
                <a:lnTo>
                  <a:pt x="552997" y="61819"/>
                </a:lnTo>
                <a:lnTo>
                  <a:pt x="539104" y="60800"/>
                </a:lnTo>
                <a:close/>
              </a:path>
              <a:path w="1007110" h="194309">
                <a:moveTo>
                  <a:pt x="591237" y="85472"/>
                </a:moveTo>
                <a:lnTo>
                  <a:pt x="537314" y="85472"/>
                </a:lnTo>
                <a:lnTo>
                  <a:pt x="544789" y="86133"/>
                </a:lnTo>
                <a:lnTo>
                  <a:pt x="551347" y="88117"/>
                </a:lnTo>
                <a:lnTo>
                  <a:pt x="570850" y="126008"/>
                </a:lnTo>
                <a:lnTo>
                  <a:pt x="570810" y="128652"/>
                </a:lnTo>
                <a:lnTo>
                  <a:pt x="552119" y="166543"/>
                </a:lnTo>
                <a:lnTo>
                  <a:pt x="537314" y="169187"/>
                </a:lnTo>
                <a:lnTo>
                  <a:pt x="589140" y="169187"/>
                </a:lnTo>
                <a:lnTo>
                  <a:pt x="592279" y="165291"/>
                </a:lnTo>
                <a:lnTo>
                  <a:pt x="598077" y="153656"/>
                </a:lnTo>
                <a:lnTo>
                  <a:pt x="601560" y="140534"/>
                </a:lnTo>
                <a:lnTo>
                  <a:pt x="602722" y="126008"/>
                </a:lnTo>
                <a:lnTo>
                  <a:pt x="601588" y="111633"/>
                </a:lnTo>
                <a:lnTo>
                  <a:pt x="598297" y="98911"/>
                </a:lnTo>
                <a:lnTo>
                  <a:pt x="593021" y="87842"/>
                </a:lnTo>
                <a:lnTo>
                  <a:pt x="591237" y="85472"/>
                </a:lnTo>
                <a:close/>
              </a:path>
              <a:path w="1007110" h="194309">
                <a:moveTo>
                  <a:pt x="616860" y="157731"/>
                </a:moveTo>
                <a:lnTo>
                  <a:pt x="616860" y="186811"/>
                </a:lnTo>
                <a:lnTo>
                  <a:pt x="617755" y="186811"/>
                </a:lnTo>
                <a:lnTo>
                  <a:pt x="621274" y="189452"/>
                </a:lnTo>
                <a:lnTo>
                  <a:pt x="627448" y="190335"/>
                </a:lnTo>
                <a:lnTo>
                  <a:pt x="633652" y="192096"/>
                </a:lnTo>
                <a:lnTo>
                  <a:pt x="646030" y="193860"/>
                </a:lnTo>
                <a:lnTo>
                  <a:pt x="687547" y="183284"/>
                </a:lnTo>
                <a:lnTo>
                  <a:pt x="698262" y="170068"/>
                </a:lnTo>
                <a:lnTo>
                  <a:pt x="646892" y="170067"/>
                </a:lnTo>
                <a:lnTo>
                  <a:pt x="641615" y="169187"/>
                </a:lnTo>
                <a:lnTo>
                  <a:pt x="635412" y="167424"/>
                </a:lnTo>
                <a:lnTo>
                  <a:pt x="623034" y="162136"/>
                </a:lnTo>
                <a:lnTo>
                  <a:pt x="618620" y="158612"/>
                </a:lnTo>
                <a:lnTo>
                  <a:pt x="616860" y="157731"/>
                </a:lnTo>
                <a:close/>
              </a:path>
              <a:path w="1007110" h="194309">
                <a:moveTo>
                  <a:pt x="675170" y="60800"/>
                </a:moveTo>
                <a:lnTo>
                  <a:pt x="630997" y="71375"/>
                </a:lnTo>
                <a:lnTo>
                  <a:pt x="616860" y="99572"/>
                </a:lnTo>
                <a:lnTo>
                  <a:pt x="616860" y="105740"/>
                </a:lnTo>
                <a:lnTo>
                  <a:pt x="617755" y="111028"/>
                </a:lnTo>
                <a:lnTo>
                  <a:pt x="619514" y="115435"/>
                </a:lnTo>
                <a:lnTo>
                  <a:pt x="624823" y="124247"/>
                </a:lnTo>
                <a:lnTo>
                  <a:pt x="629238" y="126888"/>
                </a:lnTo>
                <a:lnTo>
                  <a:pt x="632757" y="130415"/>
                </a:lnTo>
                <a:lnTo>
                  <a:pt x="638961" y="133939"/>
                </a:lnTo>
                <a:lnTo>
                  <a:pt x="647789" y="137464"/>
                </a:lnTo>
                <a:lnTo>
                  <a:pt x="653963" y="140108"/>
                </a:lnTo>
                <a:lnTo>
                  <a:pt x="666341" y="146276"/>
                </a:lnTo>
                <a:lnTo>
                  <a:pt x="668101" y="148039"/>
                </a:lnTo>
                <a:lnTo>
                  <a:pt x="669890" y="150680"/>
                </a:lnTo>
                <a:lnTo>
                  <a:pt x="670755" y="152444"/>
                </a:lnTo>
                <a:lnTo>
                  <a:pt x="671650" y="154207"/>
                </a:lnTo>
                <a:lnTo>
                  <a:pt x="671650" y="165660"/>
                </a:lnTo>
                <a:lnTo>
                  <a:pt x="665476" y="170068"/>
                </a:lnTo>
                <a:lnTo>
                  <a:pt x="698262" y="170067"/>
                </a:lnTo>
                <a:lnTo>
                  <a:pt x="700843" y="162467"/>
                </a:lnTo>
                <a:lnTo>
                  <a:pt x="701685" y="154207"/>
                </a:lnTo>
                <a:lnTo>
                  <a:pt x="701685" y="145395"/>
                </a:lnTo>
                <a:lnTo>
                  <a:pt x="668996" y="116316"/>
                </a:lnTo>
                <a:lnTo>
                  <a:pt x="659272" y="112791"/>
                </a:lnTo>
                <a:lnTo>
                  <a:pt x="653098" y="109264"/>
                </a:lnTo>
                <a:lnTo>
                  <a:pt x="651309" y="106623"/>
                </a:lnTo>
                <a:lnTo>
                  <a:pt x="648684" y="104860"/>
                </a:lnTo>
                <a:lnTo>
                  <a:pt x="646895" y="101335"/>
                </a:lnTo>
                <a:lnTo>
                  <a:pt x="646895" y="93404"/>
                </a:lnTo>
                <a:lnTo>
                  <a:pt x="648684" y="90760"/>
                </a:lnTo>
                <a:lnTo>
                  <a:pt x="652204" y="88116"/>
                </a:lnTo>
                <a:lnTo>
                  <a:pt x="654858" y="85472"/>
                </a:lnTo>
                <a:lnTo>
                  <a:pt x="659272" y="84592"/>
                </a:lnTo>
                <a:lnTo>
                  <a:pt x="694616" y="84592"/>
                </a:lnTo>
                <a:lnTo>
                  <a:pt x="694616" y="66088"/>
                </a:lnTo>
                <a:lnTo>
                  <a:pt x="691097" y="64324"/>
                </a:lnTo>
                <a:lnTo>
                  <a:pt x="686681" y="63443"/>
                </a:lnTo>
                <a:lnTo>
                  <a:pt x="680479" y="61680"/>
                </a:lnTo>
                <a:lnTo>
                  <a:pt x="675170" y="60800"/>
                </a:lnTo>
                <a:close/>
              </a:path>
              <a:path w="1007110" h="194309">
                <a:moveTo>
                  <a:pt x="694616" y="84592"/>
                </a:moveTo>
                <a:lnTo>
                  <a:pt x="669890" y="84592"/>
                </a:lnTo>
                <a:lnTo>
                  <a:pt x="680479" y="86355"/>
                </a:lnTo>
                <a:lnTo>
                  <a:pt x="685788" y="88116"/>
                </a:lnTo>
                <a:lnTo>
                  <a:pt x="690202" y="90760"/>
                </a:lnTo>
                <a:lnTo>
                  <a:pt x="693751" y="92524"/>
                </a:lnTo>
                <a:lnTo>
                  <a:pt x="694616" y="93404"/>
                </a:lnTo>
                <a:lnTo>
                  <a:pt x="694616" y="84592"/>
                </a:lnTo>
                <a:close/>
              </a:path>
              <a:path w="1007110" h="194309">
                <a:moveTo>
                  <a:pt x="782125" y="60800"/>
                </a:moveTo>
                <a:lnTo>
                  <a:pt x="742712" y="70837"/>
                </a:lnTo>
                <a:lnTo>
                  <a:pt x="716101" y="113617"/>
                </a:lnTo>
                <a:lnTo>
                  <a:pt x="714957" y="128652"/>
                </a:lnTo>
                <a:lnTo>
                  <a:pt x="716101" y="143026"/>
                </a:lnTo>
                <a:lnTo>
                  <a:pt x="742058" y="183822"/>
                </a:lnTo>
                <a:lnTo>
                  <a:pt x="779471" y="193860"/>
                </a:lnTo>
                <a:lnTo>
                  <a:pt x="794017" y="192703"/>
                </a:lnTo>
                <a:lnTo>
                  <a:pt x="807075" y="189234"/>
                </a:lnTo>
                <a:lnTo>
                  <a:pt x="818478" y="183451"/>
                </a:lnTo>
                <a:lnTo>
                  <a:pt x="828057" y="175356"/>
                </a:lnTo>
                <a:lnTo>
                  <a:pt x="832951" y="169187"/>
                </a:lnTo>
                <a:lnTo>
                  <a:pt x="781231" y="169187"/>
                </a:lnTo>
                <a:lnTo>
                  <a:pt x="773251" y="168526"/>
                </a:lnTo>
                <a:lnTo>
                  <a:pt x="746534" y="137175"/>
                </a:lnTo>
                <a:lnTo>
                  <a:pt x="745947" y="128652"/>
                </a:lnTo>
                <a:lnTo>
                  <a:pt x="746008" y="126008"/>
                </a:lnTo>
                <a:lnTo>
                  <a:pt x="766430" y="88117"/>
                </a:lnTo>
                <a:lnTo>
                  <a:pt x="781231" y="85472"/>
                </a:lnTo>
                <a:lnTo>
                  <a:pt x="834541" y="85472"/>
                </a:lnTo>
                <a:lnTo>
                  <a:pt x="828952" y="78424"/>
                </a:lnTo>
                <a:lnTo>
                  <a:pt x="820012" y="70466"/>
                </a:lnTo>
                <a:lnTo>
                  <a:pt x="809174" y="64986"/>
                </a:lnTo>
                <a:lnTo>
                  <a:pt x="796518" y="61819"/>
                </a:lnTo>
                <a:lnTo>
                  <a:pt x="782125" y="60800"/>
                </a:lnTo>
                <a:close/>
              </a:path>
              <a:path w="1007110" h="194309">
                <a:moveTo>
                  <a:pt x="834541" y="85472"/>
                </a:moveTo>
                <a:lnTo>
                  <a:pt x="781231" y="85472"/>
                </a:lnTo>
                <a:lnTo>
                  <a:pt x="788706" y="86133"/>
                </a:lnTo>
                <a:lnTo>
                  <a:pt x="795264" y="88117"/>
                </a:lnTo>
                <a:lnTo>
                  <a:pt x="814767" y="126008"/>
                </a:lnTo>
                <a:lnTo>
                  <a:pt x="814724" y="128652"/>
                </a:lnTo>
                <a:lnTo>
                  <a:pt x="795599" y="166543"/>
                </a:lnTo>
                <a:lnTo>
                  <a:pt x="781231" y="169187"/>
                </a:lnTo>
                <a:lnTo>
                  <a:pt x="832951" y="169187"/>
                </a:lnTo>
                <a:lnTo>
                  <a:pt x="836043" y="165291"/>
                </a:lnTo>
                <a:lnTo>
                  <a:pt x="841542" y="153656"/>
                </a:lnTo>
                <a:lnTo>
                  <a:pt x="844721" y="140534"/>
                </a:lnTo>
                <a:lnTo>
                  <a:pt x="845744" y="126008"/>
                </a:lnTo>
                <a:lnTo>
                  <a:pt x="844735" y="111633"/>
                </a:lnTo>
                <a:lnTo>
                  <a:pt x="841654" y="98911"/>
                </a:lnTo>
                <a:lnTo>
                  <a:pt x="836420" y="87842"/>
                </a:lnTo>
                <a:lnTo>
                  <a:pt x="834541" y="85472"/>
                </a:lnTo>
                <a:close/>
              </a:path>
              <a:path w="1007110" h="194309">
                <a:moveTo>
                  <a:pt x="975666" y="88116"/>
                </a:moveTo>
                <a:lnTo>
                  <a:pt x="945601" y="88116"/>
                </a:lnTo>
                <a:lnTo>
                  <a:pt x="945601" y="153324"/>
                </a:lnTo>
                <a:lnTo>
                  <a:pt x="966854" y="191368"/>
                </a:lnTo>
                <a:lnTo>
                  <a:pt x="991563" y="193860"/>
                </a:lnTo>
                <a:lnTo>
                  <a:pt x="995977" y="192980"/>
                </a:lnTo>
                <a:lnTo>
                  <a:pt x="1003941" y="190336"/>
                </a:lnTo>
                <a:lnTo>
                  <a:pt x="1005701" y="189452"/>
                </a:lnTo>
                <a:lnTo>
                  <a:pt x="1006596" y="189452"/>
                </a:lnTo>
                <a:lnTo>
                  <a:pt x="1006596" y="169188"/>
                </a:lnTo>
                <a:lnTo>
                  <a:pt x="987149" y="169188"/>
                </a:lnTo>
                <a:lnTo>
                  <a:pt x="982735" y="167424"/>
                </a:lnTo>
                <a:lnTo>
                  <a:pt x="980080" y="164780"/>
                </a:lnTo>
                <a:lnTo>
                  <a:pt x="977426" y="161256"/>
                </a:lnTo>
                <a:lnTo>
                  <a:pt x="975666" y="155968"/>
                </a:lnTo>
                <a:lnTo>
                  <a:pt x="975666" y="88116"/>
                </a:lnTo>
                <a:close/>
              </a:path>
              <a:path w="1007110" h="194309">
                <a:moveTo>
                  <a:pt x="900534" y="88116"/>
                </a:moveTo>
                <a:lnTo>
                  <a:pt x="870500" y="88116"/>
                </a:lnTo>
                <a:lnTo>
                  <a:pt x="870500" y="191216"/>
                </a:lnTo>
                <a:lnTo>
                  <a:pt x="900534" y="191216"/>
                </a:lnTo>
                <a:lnTo>
                  <a:pt x="900534" y="88116"/>
                </a:lnTo>
                <a:close/>
              </a:path>
              <a:path w="1007110" h="194309">
                <a:moveTo>
                  <a:pt x="1006596" y="164780"/>
                </a:moveTo>
                <a:lnTo>
                  <a:pt x="1001287" y="167424"/>
                </a:lnTo>
                <a:lnTo>
                  <a:pt x="995977" y="169188"/>
                </a:lnTo>
                <a:lnTo>
                  <a:pt x="1006596" y="169188"/>
                </a:lnTo>
                <a:lnTo>
                  <a:pt x="1006596" y="164780"/>
                </a:lnTo>
                <a:close/>
              </a:path>
              <a:path w="1007110" h="194309">
                <a:moveTo>
                  <a:pt x="1006596" y="63444"/>
                </a:moveTo>
                <a:lnTo>
                  <a:pt x="849293" y="63444"/>
                </a:lnTo>
                <a:lnTo>
                  <a:pt x="849293" y="88116"/>
                </a:lnTo>
                <a:lnTo>
                  <a:pt x="1006596" y="88116"/>
                </a:lnTo>
                <a:lnTo>
                  <a:pt x="1006596" y="63444"/>
                </a:lnTo>
                <a:close/>
              </a:path>
              <a:path w="1007110" h="194309">
                <a:moveTo>
                  <a:pt x="923500" y="0"/>
                </a:moveTo>
                <a:lnTo>
                  <a:pt x="885502" y="9692"/>
                </a:lnTo>
                <a:lnTo>
                  <a:pt x="870500" y="37008"/>
                </a:lnTo>
                <a:lnTo>
                  <a:pt x="870500" y="63444"/>
                </a:lnTo>
                <a:lnTo>
                  <a:pt x="900534" y="63444"/>
                </a:lnTo>
                <a:lnTo>
                  <a:pt x="900534" y="40532"/>
                </a:lnTo>
                <a:lnTo>
                  <a:pt x="902294" y="34364"/>
                </a:lnTo>
                <a:lnTo>
                  <a:pt x="905843" y="30840"/>
                </a:lnTo>
                <a:lnTo>
                  <a:pt x="908498" y="26435"/>
                </a:lnTo>
                <a:lnTo>
                  <a:pt x="913777" y="24672"/>
                </a:lnTo>
                <a:lnTo>
                  <a:pt x="934118" y="24672"/>
                </a:lnTo>
                <a:lnTo>
                  <a:pt x="934118" y="2643"/>
                </a:lnTo>
                <a:lnTo>
                  <a:pt x="933224" y="2643"/>
                </a:lnTo>
                <a:lnTo>
                  <a:pt x="928809" y="880"/>
                </a:lnTo>
                <a:lnTo>
                  <a:pt x="923500" y="0"/>
                </a:lnTo>
                <a:close/>
              </a:path>
              <a:path w="1007110" h="194309">
                <a:moveTo>
                  <a:pt x="975666" y="25552"/>
                </a:moveTo>
                <a:lnTo>
                  <a:pt x="974771" y="25552"/>
                </a:lnTo>
                <a:lnTo>
                  <a:pt x="946496" y="34364"/>
                </a:lnTo>
                <a:lnTo>
                  <a:pt x="945601" y="35247"/>
                </a:lnTo>
                <a:lnTo>
                  <a:pt x="945601" y="63444"/>
                </a:lnTo>
                <a:lnTo>
                  <a:pt x="975666" y="63444"/>
                </a:lnTo>
                <a:lnTo>
                  <a:pt x="975666" y="25552"/>
                </a:lnTo>
                <a:close/>
              </a:path>
              <a:path w="1007110" h="194309">
                <a:moveTo>
                  <a:pt x="934118" y="24672"/>
                </a:moveTo>
                <a:lnTo>
                  <a:pt x="923500" y="24672"/>
                </a:lnTo>
                <a:lnTo>
                  <a:pt x="927945" y="25552"/>
                </a:lnTo>
                <a:lnTo>
                  <a:pt x="932359" y="28196"/>
                </a:lnTo>
                <a:lnTo>
                  <a:pt x="934118" y="28196"/>
                </a:lnTo>
                <a:lnTo>
                  <a:pt x="934118" y="24672"/>
                </a:lnTo>
                <a:close/>
              </a:path>
            </a:pathLst>
          </a:custGeom>
          <a:solidFill>
            <a:srgbClr val="737373"/>
          </a:solidFill>
        </p:spPr>
        <p:txBody>
          <a:bodyPr wrap="square" lIns="0" tIns="0" rIns="0" bIns="0" rtlCol="0"/>
          <a:lstStyle/>
          <a:p>
            <a:endParaRPr/>
          </a:p>
        </p:txBody>
      </p:sp>
      <p:sp>
        <p:nvSpPr>
          <p:cNvPr id="3" name="object 3"/>
          <p:cNvSpPr/>
          <p:nvPr/>
        </p:nvSpPr>
        <p:spPr>
          <a:xfrm>
            <a:off x="594968" y="597426"/>
            <a:ext cx="296932" cy="296076"/>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668286" y="3122294"/>
            <a:ext cx="1023607" cy="350647"/>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1747392" y="3320592"/>
            <a:ext cx="124327" cy="38938"/>
          </a:xfrm>
          <a:prstGeom prst="rect">
            <a:avLst/>
          </a:prstGeom>
          <a:blipFill>
            <a:blip r:embed="rId4" cstate="print"/>
            <a:stretch>
              <a:fillRect/>
            </a:stretch>
          </a:blipFill>
        </p:spPr>
        <p:txBody>
          <a:bodyPr wrap="square" lIns="0" tIns="0" rIns="0" bIns="0" rtlCol="0"/>
          <a:lstStyle/>
          <a:p>
            <a:endParaRPr/>
          </a:p>
        </p:txBody>
      </p:sp>
      <p:sp>
        <p:nvSpPr>
          <p:cNvPr id="6" name="object 6"/>
          <p:cNvSpPr/>
          <p:nvPr/>
        </p:nvSpPr>
        <p:spPr>
          <a:xfrm>
            <a:off x="1936242" y="3140963"/>
            <a:ext cx="1221994" cy="331978"/>
          </a:xfrm>
          <a:prstGeom prst="rect">
            <a:avLst/>
          </a:prstGeom>
          <a:blipFill>
            <a:blip r:embed="rId5" cstate="print"/>
            <a:stretch>
              <a:fillRect/>
            </a:stretch>
          </a:blipFill>
        </p:spPr>
        <p:txBody>
          <a:bodyPr wrap="square" lIns="0" tIns="0" rIns="0" bIns="0" rtlCol="0"/>
          <a:lstStyle/>
          <a:p>
            <a:endParaRPr/>
          </a:p>
        </p:txBody>
      </p:sp>
      <p:sp>
        <p:nvSpPr>
          <p:cNvPr id="7" name="object 7"/>
          <p:cNvSpPr/>
          <p:nvPr/>
        </p:nvSpPr>
        <p:spPr>
          <a:xfrm>
            <a:off x="631850" y="3676269"/>
            <a:ext cx="3759301" cy="355980"/>
          </a:xfrm>
          <a:prstGeom prst="rect">
            <a:avLst/>
          </a:prstGeom>
          <a:blipFill>
            <a:blip r:embed="rId6" cstate="print"/>
            <a:stretch>
              <a:fillRect/>
            </a:stretch>
          </a:blipFill>
        </p:spPr>
        <p:txBody>
          <a:bodyPr wrap="square" lIns="0" tIns="0" rIns="0" bIns="0" rtlCol="0"/>
          <a:lstStyle/>
          <a:p>
            <a:endParaRPr/>
          </a:p>
        </p:txBody>
      </p:sp>
      <p:sp>
        <p:nvSpPr>
          <p:cNvPr id="8" name="object 8"/>
          <p:cNvSpPr/>
          <p:nvPr/>
        </p:nvSpPr>
        <p:spPr>
          <a:xfrm>
            <a:off x="653021" y="4254119"/>
            <a:ext cx="2822714" cy="337439"/>
          </a:xfrm>
          <a:prstGeom prst="rect">
            <a:avLst/>
          </a:prstGeom>
          <a:blipFill>
            <a:blip r:embed="rId7" cstate="print"/>
            <a:stretch>
              <a:fillRect/>
            </a:stretch>
          </a:blipFill>
        </p:spPr>
        <p:txBody>
          <a:bodyPr wrap="square" lIns="0" tIns="0" rIns="0" bIns="0" rtlCol="0"/>
          <a:lstStyle/>
          <a:p>
            <a:endParaRPr/>
          </a:p>
        </p:txBody>
      </p:sp>
      <p:pic>
        <p:nvPicPr>
          <p:cNvPr id="9" name="Picture 8">
            <a:extLst>
              <a:ext uri="{FF2B5EF4-FFF2-40B4-BE49-F238E27FC236}">
                <a16:creationId xmlns:a16="http://schemas.microsoft.com/office/drawing/2014/main" id="{7A08F109-2F8C-4AD5-879C-2E7902C430BE}"/>
              </a:ext>
            </a:extLst>
          </p:cNvPr>
          <p:cNvPicPr>
            <a:picLocks noChangeAspect="1"/>
          </p:cNvPicPr>
          <p:nvPr/>
        </p:nvPicPr>
        <p:blipFill>
          <a:blip r:embed="rId8"/>
          <a:stretch>
            <a:fillRect/>
          </a:stretch>
        </p:blipFill>
        <p:spPr>
          <a:xfrm>
            <a:off x="44450" y="0"/>
            <a:ext cx="12388850" cy="6997700"/>
          </a:xfrm>
          <a:prstGeom prst="rect">
            <a:avLst/>
          </a:prstGeo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604723" y="588517"/>
            <a:ext cx="4255185" cy="439165"/>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624255" y="3774566"/>
            <a:ext cx="47142" cy="47117"/>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838733" y="3644138"/>
            <a:ext cx="3712184" cy="356997"/>
          </a:xfrm>
          <a:prstGeom prst="rect">
            <a:avLst/>
          </a:prstGeom>
          <a:blipFill>
            <a:blip r:embed="rId4" cstate="print"/>
            <a:stretch>
              <a:fillRect/>
            </a:stretch>
          </a:blipFill>
        </p:spPr>
        <p:txBody>
          <a:bodyPr wrap="square" lIns="0" tIns="0" rIns="0" bIns="0" rtlCol="0"/>
          <a:lstStyle/>
          <a:p>
            <a:endParaRPr/>
          </a:p>
        </p:txBody>
      </p:sp>
      <p:sp>
        <p:nvSpPr>
          <p:cNvPr id="5" name="object 5"/>
          <p:cNvSpPr/>
          <p:nvPr/>
        </p:nvSpPr>
        <p:spPr>
          <a:xfrm>
            <a:off x="4592192" y="3802710"/>
            <a:ext cx="96876" cy="19481"/>
          </a:xfrm>
          <a:prstGeom prst="rect">
            <a:avLst/>
          </a:prstGeom>
          <a:blipFill>
            <a:blip r:embed="rId5" cstate="print"/>
            <a:stretch>
              <a:fillRect/>
            </a:stretch>
          </a:blipFill>
        </p:spPr>
        <p:txBody>
          <a:bodyPr wrap="square" lIns="0" tIns="0" rIns="0" bIns="0" rtlCol="0"/>
          <a:lstStyle/>
          <a:p>
            <a:endParaRPr/>
          </a:p>
        </p:txBody>
      </p:sp>
      <p:sp>
        <p:nvSpPr>
          <p:cNvPr id="6" name="object 6"/>
          <p:cNvSpPr/>
          <p:nvPr/>
        </p:nvSpPr>
        <p:spPr>
          <a:xfrm>
            <a:off x="4730496" y="3644138"/>
            <a:ext cx="6615557" cy="356997"/>
          </a:xfrm>
          <a:prstGeom prst="rect">
            <a:avLst/>
          </a:prstGeom>
          <a:blipFill>
            <a:blip r:embed="rId6" cstate="print"/>
            <a:stretch>
              <a:fillRect/>
            </a:stretch>
          </a:blipFill>
        </p:spPr>
        <p:txBody>
          <a:bodyPr wrap="square" lIns="0" tIns="0" rIns="0" bIns="0" rtlCol="0"/>
          <a:lstStyle/>
          <a:p>
            <a:endParaRPr/>
          </a:p>
        </p:txBody>
      </p:sp>
      <p:sp>
        <p:nvSpPr>
          <p:cNvPr id="7" name="object 7"/>
          <p:cNvSpPr/>
          <p:nvPr/>
        </p:nvSpPr>
        <p:spPr>
          <a:xfrm>
            <a:off x="624255" y="4295775"/>
            <a:ext cx="47142" cy="47117"/>
          </a:xfrm>
          <a:prstGeom prst="rect">
            <a:avLst/>
          </a:prstGeom>
          <a:blipFill>
            <a:blip r:embed="rId7" cstate="print"/>
            <a:stretch>
              <a:fillRect/>
            </a:stretch>
          </a:blipFill>
        </p:spPr>
        <p:txBody>
          <a:bodyPr wrap="square" lIns="0" tIns="0" rIns="0" bIns="0" rtlCol="0"/>
          <a:lstStyle/>
          <a:p>
            <a:endParaRPr/>
          </a:p>
        </p:txBody>
      </p:sp>
      <p:sp>
        <p:nvSpPr>
          <p:cNvPr id="8" name="object 8"/>
          <p:cNvSpPr/>
          <p:nvPr/>
        </p:nvSpPr>
        <p:spPr>
          <a:xfrm>
            <a:off x="836968" y="4168775"/>
            <a:ext cx="5017985" cy="272923"/>
          </a:xfrm>
          <a:prstGeom prst="rect">
            <a:avLst/>
          </a:prstGeom>
          <a:blipFill>
            <a:blip r:embed="rId8" cstate="print"/>
            <a:stretch>
              <a:fillRect/>
            </a:stretch>
          </a:blipFill>
        </p:spPr>
        <p:txBody>
          <a:bodyPr wrap="square" lIns="0" tIns="0" rIns="0" bIns="0" rtlCol="0"/>
          <a:lstStyle/>
          <a:p>
            <a:endParaRPr/>
          </a:p>
        </p:txBody>
      </p:sp>
      <p:sp>
        <p:nvSpPr>
          <p:cNvPr id="9" name="object 9"/>
          <p:cNvSpPr/>
          <p:nvPr/>
        </p:nvSpPr>
        <p:spPr>
          <a:xfrm>
            <a:off x="853566" y="4775834"/>
            <a:ext cx="40538" cy="40512"/>
          </a:xfrm>
          <a:prstGeom prst="rect">
            <a:avLst/>
          </a:prstGeom>
          <a:blipFill>
            <a:blip r:embed="rId9" cstate="print"/>
            <a:stretch>
              <a:fillRect/>
            </a:stretch>
          </a:blipFill>
        </p:spPr>
        <p:txBody>
          <a:bodyPr wrap="square" lIns="0" tIns="0" rIns="0" bIns="0" rtlCol="0"/>
          <a:lstStyle/>
          <a:p>
            <a:endParaRPr/>
          </a:p>
        </p:txBody>
      </p:sp>
      <p:sp>
        <p:nvSpPr>
          <p:cNvPr id="10" name="object 10"/>
          <p:cNvSpPr/>
          <p:nvPr/>
        </p:nvSpPr>
        <p:spPr>
          <a:xfrm>
            <a:off x="1081417" y="4667376"/>
            <a:ext cx="5882627" cy="303275"/>
          </a:xfrm>
          <a:prstGeom prst="rect">
            <a:avLst/>
          </a:prstGeom>
          <a:blipFill>
            <a:blip r:embed="rId10" cstate="print"/>
            <a:stretch>
              <a:fillRect/>
            </a:stretch>
          </a:blipFill>
        </p:spPr>
        <p:txBody>
          <a:bodyPr wrap="square" lIns="0" tIns="0" rIns="0" bIns="0" rtlCol="0"/>
          <a:lstStyle/>
          <a:p>
            <a:endParaRPr/>
          </a:p>
        </p:txBody>
      </p:sp>
      <p:sp>
        <p:nvSpPr>
          <p:cNvPr id="11" name="object 11"/>
          <p:cNvSpPr/>
          <p:nvPr/>
        </p:nvSpPr>
        <p:spPr>
          <a:xfrm>
            <a:off x="853566" y="5223890"/>
            <a:ext cx="40538" cy="40512"/>
          </a:xfrm>
          <a:prstGeom prst="rect">
            <a:avLst/>
          </a:prstGeom>
          <a:blipFill>
            <a:blip r:embed="rId9" cstate="print"/>
            <a:stretch>
              <a:fillRect/>
            </a:stretch>
          </a:blipFill>
        </p:spPr>
        <p:txBody>
          <a:bodyPr wrap="square" lIns="0" tIns="0" rIns="0" bIns="0" rtlCol="0"/>
          <a:lstStyle/>
          <a:p>
            <a:endParaRPr/>
          </a:p>
        </p:txBody>
      </p:sp>
      <p:sp>
        <p:nvSpPr>
          <p:cNvPr id="12" name="object 12"/>
          <p:cNvSpPr/>
          <p:nvPr/>
        </p:nvSpPr>
        <p:spPr>
          <a:xfrm>
            <a:off x="1081417" y="5115432"/>
            <a:ext cx="9815309" cy="303275"/>
          </a:xfrm>
          <a:prstGeom prst="rect">
            <a:avLst/>
          </a:prstGeom>
          <a:blipFill>
            <a:blip r:embed="rId11" cstate="print"/>
            <a:stretch>
              <a:fillRect/>
            </a:stretch>
          </a:blipFill>
        </p:spPr>
        <p:txBody>
          <a:bodyPr wrap="square" lIns="0" tIns="0" rIns="0" bIns="0" rtlCol="0"/>
          <a:lstStyle/>
          <a:p>
            <a:endParaRPr/>
          </a:p>
        </p:txBody>
      </p:sp>
      <p:sp>
        <p:nvSpPr>
          <p:cNvPr id="13" name="object 13"/>
          <p:cNvSpPr/>
          <p:nvPr/>
        </p:nvSpPr>
        <p:spPr>
          <a:xfrm>
            <a:off x="1088250" y="5487288"/>
            <a:ext cx="927366" cy="301574"/>
          </a:xfrm>
          <a:prstGeom prst="rect">
            <a:avLst/>
          </a:prstGeom>
          <a:blipFill>
            <a:blip r:embed="rId12" cstate="print"/>
            <a:stretch>
              <a:fillRect/>
            </a:stretch>
          </a:blipFill>
        </p:spPr>
        <p:txBody>
          <a:bodyPr wrap="square" lIns="0" tIns="0" rIns="0" bIns="0" rtlCol="0"/>
          <a:lstStyle/>
          <a:p>
            <a:endParaRPr/>
          </a:p>
        </p:txBody>
      </p:sp>
      <p:sp>
        <p:nvSpPr>
          <p:cNvPr id="14" name="object 14"/>
          <p:cNvSpPr/>
          <p:nvPr/>
        </p:nvSpPr>
        <p:spPr>
          <a:xfrm>
            <a:off x="853566" y="6043840"/>
            <a:ext cx="40538" cy="40525"/>
          </a:xfrm>
          <a:prstGeom prst="rect">
            <a:avLst/>
          </a:prstGeom>
          <a:blipFill>
            <a:blip r:embed="rId9" cstate="print"/>
            <a:stretch>
              <a:fillRect/>
            </a:stretch>
          </a:blipFill>
        </p:spPr>
        <p:txBody>
          <a:bodyPr wrap="square" lIns="0" tIns="0" rIns="0" bIns="0" rtlCol="0"/>
          <a:lstStyle/>
          <a:p>
            <a:endParaRPr/>
          </a:p>
        </p:txBody>
      </p:sp>
      <p:sp>
        <p:nvSpPr>
          <p:cNvPr id="15" name="object 15"/>
          <p:cNvSpPr/>
          <p:nvPr/>
        </p:nvSpPr>
        <p:spPr>
          <a:xfrm>
            <a:off x="1081417" y="5935281"/>
            <a:ext cx="4267187" cy="303314"/>
          </a:xfrm>
          <a:prstGeom prst="rect">
            <a:avLst/>
          </a:prstGeom>
          <a:blipFill>
            <a:blip r:embed="rId13" cstate="print"/>
            <a:stretch>
              <a:fillRect/>
            </a:stretch>
          </a:blipFill>
        </p:spPr>
        <p:txBody>
          <a:bodyPr wrap="square" lIns="0" tIns="0" rIns="0" bIns="0" rtlCol="0"/>
          <a:lstStyle/>
          <a:p>
            <a:endParaRPr/>
          </a:p>
        </p:txBody>
      </p:sp>
      <p:pic>
        <p:nvPicPr>
          <p:cNvPr id="16" name="Picture 15">
            <a:extLst>
              <a:ext uri="{FF2B5EF4-FFF2-40B4-BE49-F238E27FC236}">
                <a16:creationId xmlns:a16="http://schemas.microsoft.com/office/drawing/2014/main" id="{623720E7-A430-4F11-BC48-663E15A4B94B}"/>
              </a:ext>
            </a:extLst>
          </p:cNvPr>
          <p:cNvPicPr>
            <a:picLocks noChangeAspect="1"/>
          </p:cNvPicPr>
          <p:nvPr/>
        </p:nvPicPr>
        <p:blipFill>
          <a:blip r:embed="rId14"/>
          <a:stretch>
            <a:fillRect/>
          </a:stretch>
        </p:blipFill>
        <p:spPr>
          <a:xfrm>
            <a:off x="0" y="0"/>
            <a:ext cx="12352906" cy="6997700"/>
          </a:xfrm>
          <a:prstGeom prst="rect">
            <a:avLst/>
          </a:prstGeom>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603935" y="593978"/>
            <a:ext cx="4082872" cy="331977"/>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624255" y="1676272"/>
            <a:ext cx="47142" cy="47116"/>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847420" y="1547367"/>
            <a:ext cx="5936284" cy="353821"/>
          </a:xfrm>
          <a:prstGeom prst="rect">
            <a:avLst/>
          </a:prstGeom>
          <a:blipFill>
            <a:blip r:embed="rId4" cstate="print"/>
            <a:stretch>
              <a:fillRect/>
            </a:stretch>
          </a:blipFill>
        </p:spPr>
        <p:txBody>
          <a:bodyPr wrap="square" lIns="0" tIns="0" rIns="0" bIns="0" rtlCol="0"/>
          <a:lstStyle/>
          <a:p>
            <a:endParaRPr/>
          </a:p>
        </p:txBody>
      </p:sp>
      <p:sp>
        <p:nvSpPr>
          <p:cNvPr id="5" name="object 5"/>
          <p:cNvSpPr/>
          <p:nvPr/>
        </p:nvSpPr>
        <p:spPr>
          <a:xfrm>
            <a:off x="624255" y="2197480"/>
            <a:ext cx="47142" cy="47116"/>
          </a:xfrm>
          <a:prstGeom prst="rect">
            <a:avLst/>
          </a:prstGeom>
          <a:blipFill>
            <a:blip r:embed="rId5" cstate="print"/>
            <a:stretch>
              <a:fillRect/>
            </a:stretch>
          </a:blipFill>
        </p:spPr>
        <p:txBody>
          <a:bodyPr wrap="square" lIns="0" tIns="0" rIns="0" bIns="0" rtlCol="0"/>
          <a:lstStyle/>
          <a:p>
            <a:endParaRPr/>
          </a:p>
        </p:txBody>
      </p:sp>
      <p:sp>
        <p:nvSpPr>
          <p:cNvPr id="6" name="object 6"/>
          <p:cNvSpPr/>
          <p:nvPr/>
        </p:nvSpPr>
        <p:spPr>
          <a:xfrm>
            <a:off x="862114" y="2068575"/>
            <a:ext cx="3816184" cy="353822"/>
          </a:xfrm>
          <a:prstGeom prst="rect">
            <a:avLst/>
          </a:prstGeom>
          <a:blipFill>
            <a:blip r:embed="rId6" cstate="print"/>
            <a:stretch>
              <a:fillRect/>
            </a:stretch>
          </a:blipFill>
        </p:spPr>
        <p:txBody>
          <a:bodyPr wrap="square" lIns="0" tIns="0" rIns="0" bIns="0" rtlCol="0"/>
          <a:lstStyle/>
          <a:p>
            <a:endParaRPr/>
          </a:p>
        </p:txBody>
      </p:sp>
      <p:sp>
        <p:nvSpPr>
          <p:cNvPr id="7" name="object 7"/>
          <p:cNvSpPr/>
          <p:nvPr/>
        </p:nvSpPr>
        <p:spPr>
          <a:xfrm>
            <a:off x="4727321" y="2220545"/>
            <a:ext cx="102367" cy="26211"/>
          </a:xfrm>
          <a:prstGeom prst="rect">
            <a:avLst/>
          </a:prstGeom>
          <a:blipFill>
            <a:blip r:embed="rId7" cstate="print"/>
            <a:stretch>
              <a:fillRect/>
            </a:stretch>
          </a:blipFill>
        </p:spPr>
        <p:txBody>
          <a:bodyPr wrap="square" lIns="0" tIns="0" rIns="0" bIns="0" rtlCol="0"/>
          <a:lstStyle/>
          <a:p>
            <a:endParaRPr/>
          </a:p>
        </p:txBody>
      </p:sp>
      <p:sp>
        <p:nvSpPr>
          <p:cNvPr id="8" name="object 8"/>
          <p:cNvSpPr/>
          <p:nvPr/>
        </p:nvSpPr>
        <p:spPr>
          <a:xfrm>
            <a:off x="4852796" y="2068575"/>
            <a:ext cx="4133977" cy="353822"/>
          </a:xfrm>
          <a:prstGeom prst="rect">
            <a:avLst/>
          </a:prstGeom>
          <a:blipFill>
            <a:blip r:embed="rId8" cstate="print"/>
            <a:stretch>
              <a:fillRect/>
            </a:stretch>
          </a:blipFill>
        </p:spPr>
        <p:txBody>
          <a:bodyPr wrap="square" lIns="0" tIns="0" rIns="0" bIns="0" rtlCol="0"/>
          <a:lstStyle/>
          <a:p>
            <a:endParaRPr/>
          </a:p>
        </p:txBody>
      </p:sp>
      <p:sp>
        <p:nvSpPr>
          <p:cNvPr id="9" name="object 9"/>
          <p:cNvSpPr/>
          <p:nvPr/>
        </p:nvSpPr>
        <p:spPr>
          <a:xfrm>
            <a:off x="624255" y="2720212"/>
            <a:ext cx="47142" cy="47117"/>
          </a:xfrm>
          <a:prstGeom prst="rect">
            <a:avLst/>
          </a:prstGeom>
          <a:blipFill>
            <a:blip r:embed="rId9" cstate="print"/>
            <a:stretch>
              <a:fillRect/>
            </a:stretch>
          </a:blipFill>
        </p:spPr>
        <p:txBody>
          <a:bodyPr wrap="square" lIns="0" tIns="0" rIns="0" bIns="0" rtlCol="0"/>
          <a:lstStyle/>
          <a:p>
            <a:endParaRPr/>
          </a:p>
        </p:txBody>
      </p:sp>
      <p:sp>
        <p:nvSpPr>
          <p:cNvPr id="10" name="object 10"/>
          <p:cNvSpPr/>
          <p:nvPr/>
        </p:nvSpPr>
        <p:spPr>
          <a:xfrm>
            <a:off x="862114" y="2591307"/>
            <a:ext cx="1557108" cy="353822"/>
          </a:xfrm>
          <a:prstGeom prst="rect">
            <a:avLst/>
          </a:prstGeom>
          <a:blipFill>
            <a:blip r:embed="rId10" cstate="print"/>
            <a:stretch>
              <a:fillRect/>
            </a:stretch>
          </a:blipFill>
        </p:spPr>
        <p:txBody>
          <a:bodyPr wrap="square" lIns="0" tIns="0" rIns="0" bIns="0" rtlCol="0"/>
          <a:lstStyle/>
          <a:p>
            <a:endParaRPr/>
          </a:p>
        </p:txBody>
      </p:sp>
      <p:sp>
        <p:nvSpPr>
          <p:cNvPr id="11" name="object 11"/>
          <p:cNvSpPr/>
          <p:nvPr/>
        </p:nvSpPr>
        <p:spPr>
          <a:xfrm>
            <a:off x="2467229" y="2743277"/>
            <a:ext cx="102367" cy="26211"/>
          </a:xfrm>
          <a:prstGeom prst="rect">
            <a:avLst/>
          </a:prstGeom>
          <a:blipFill>
            <a:blip r:embed="rId11" cstate="print"/>
            <a:stretch>
              <a:fillRect/>
            </a:stretch>
          </a:blipFill>
        </p:spPr>
        <p:txBody>
          <a:bodyPr wrap="square" lIns="0" tIns="0" rIns="0" bIns="0" rtlCol="0"/>
          <a:lstStyle/>
          <a:p>
            <a:endParaRPr/>
          </a:p>
        </p:txBody>
      </p:sp>
      <p:sp>
        <p:nvSpPr>
          <p:cNvPr id="12" name="object 12"/>
          <p:cNvSpPr/>
          <p:nvPr/>
        </p:nvSpPr>
        <p:spPr>
          <a:xfrm>
            <a:off x="2617216" y="2600197"/>
            <a:ext cx="3281172" cy="343153"/>
          </a:xfrm>
          <a:prstGeom prst="rect">
            <a:avLst/>
          </a:prstGeom>
          <a:blipFill>
            <a:blip r:embed="rId12" cstate="print"/>
            <a:stretch>
              <a:fillRect/>
            </a:stretch>
          </a:blipFill>
        </p:spPr>
        <p:txBody>
          <a:bodyPr wrap="square" lIns="0" tIns="0" rIns="0" bIns="0" rtlCol="0"/>
          <a:lstStyle/>
          <a:p>
            <a:endParaRPr/>
          </a:p>
        </p:txBody>
      </p:sp>
      <p:sp>
        <p:nvSpPr>
          <p:cNvPr id="13" name="object 13"/>
          <p:cNvSpPr/>
          <p:nvPr/>
        </p:nvSpPr>
        <p:spPr>
          <a:xfrm>
            <a:off x="624255" y="3242944"/>
            <a:ext cx="47142" cy="47116"/>
          </a:xfrm>
          <a:prstGeom prst="rect">
            <a:avLst/>
          </a:prstGeom>
          <a:blipFill>
            <a:blip r:embed="rId13" cstate="print"/>
            <a:stretch>
              <a:fillRect/>
            </a:stretch>
          </a:blipFill>
        </p:spPr>
        <p:txBody>
          <a:bodyPr wrap="square" lIns="0" tIns="0" rIns="0" bIns="0" rtlCol="0"/>
          <a:lstStyle/>
          <a:p>
            <a:endParaRPr/>
          </a:p>
        </p:txBody>
      </p:sp>
      <p:sp>
        <p:nvSpPr>
          <p:cNvPr id="14" name="object 14"/>
          <p:cNvSpPr/>
          <p:nvPr/>
        </p:nvSpPr>
        <p:spPr>
          <a:xfrm>
            <a:off x="859104" y="3110737"/>
            <a:ext cx="6416979" cy="318008"/>
          </a:xfrm>
          <a:prstGeom prst="rect">
            <a:avLst/>
          </a:prstGeom>
          <a:blipFill>
            <a:blip r:embed="rId14" cstate="print"/>
            <a:stretch>
              <a:fillRect/>
            </a:stretch>
          </a:blipFill>
        </p:spPr>
        <p:txBody>
          <a:bodyPr wrap="square" lIns="0" tIns="0" rIns="0" bIns="0" rtlCol="0"/>
          <a:lstStyle/>
          <a:p>
            <a:endParaRPr/>
          </a:p>
        </p:txBody>
      </p:sp>
      <p:sp>
        <p:nvSpPr>
          <p:cNvPr id="15" name="object 15"/>
          <p:cNvSpPr/>
          <p:nvPr/>
        </p:nvSpPr>
        <p:spPr>
          <a:xfrm>
            <a:off x="624255" y="3765676"/>
            <a:ext cx="47142" cy="47116"/>
          </a:xfrm>
          <a:prstGeom prst="rect">
            <a:avLst/>
          </a:prstGeom>
          <a:blipFill>
            <a:blip r:embed="rId15" cstate="print"/>
            <a:stretch>
              <a:fillRect/>
            </a:stretch>
          </a:blipFill>
        </p:spPr>
        <p:txBody>
          <a:bodyPr wrap="square" lIns="0" tIns="0" rIns="0" bIns="0" rtlCol="0"/>
          <a:lstStyle/>
          <a:p>
            <a:endParaRPr/>
          </a:p>
        </p:txBody>
      </p:sp>
      <p:sp>
        <p:nvSpPr>
          <p:cNvPr id="16" name="object 16"/>
          <p:cNvSpPr/>
          <p:nvPr/>
        </p:nvSpPr>
        <p:spPr>
          <a:xfrm>
            <a:off x="836790" y="3633469"/>
            <a:ext cx="7532763" cy="355345"/>
          </a:xfrm>
          <a:prstGeom prst="rect">
            <a:avLst/>
          </a:prstGeom>
          <a:blipFill>
            <a:blip r:embed="rId16" cstate="print"/>
            <a:stretch>
              <a:fillRect/>
            </a:stretch>
          </a:blipFill>
        </p:spPr>
        <p:txBody>
          <a:bodyPr wrap="square" lIns="0" tIns="0" rIns="0" bIns="0" rtlCol="0"/>
          <a:lstStyle/>
          <a:p>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641159" y="575309"/>
            <a:ext cx="5331523" cy="454913"/>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624255" y="1676272"/>
            <a:ext cx="47142" cy="47116"/>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838733" y="1545843"/>
            <a:ext cx="7376896" cy="356996"/>
          </a:xfrm>
          <a:prstGeom prst="rect">
            <a:avLst/>
          </a:prstGeom>
          <a:blipFill>
            <a:blip r:embed="rId4" cstate="print"/>
            <a:stretch>
              <a:fillRect/>
            </a:stretch>
          </a:blipFill>
        </p:spPr>
        <p:txBody>
          <a:bodyPr wrap="square" lIns="0" tIns="0" rIns="0" bIns="0" rtlCol="0"/>
          <a:lstStyle/>
          <a:p>
            <a:endParaRPr/>
          </a:p>
        </p:txBody>
      </p:sp>
      <p:sp>
        <p:nvSpPr>
          <p:cNvPr id="5" name="object 5"/>
          <p:cNvSpPr/>
          <p:nvPr/>
        </p:nvSpPr>
        <p:spPr>
          <a:xfrm>
            <a:off x="624255" y="2197480"/>
            <a:ext cx="47142" cy="47116"/>
          </a:xfrm>
          <a:prstGeom prst="rect">
            <a:avLst/>
          </a:prstGeom>
          <a:blipFill>
            <a:blip r:embed="rId5" cstate="print"/>
            <a:stretch>
              <a:fillRect/>
            </a:stretch>
          </a:blipFill>
        </p:spPr>
        <p:txBody>
          <a:bodyPr wrap="square" lIns="0" tIns="0" rIns="0" bIns="0" rtlCol="0"/>
          <a:lstStyle/>
          <a:p>
            <a:endParaRPr/>
          </a:p>
        </p:txBody>
      </p:sp>
      <p:sp>
        <p:nvSpPr>
          <p:cNvPr id="6" name="object 6"/>
          <p:cNvSpPr/>
          <p:nvPr/>
        </p:nvSpPr>
        <p:spPr>
          <a:xfrm>
            <a:off x="847420" y="2068575"/>
            <a:ext cx="4127804" cy="353822"/>
          </a:xfrm>
          <a:prstGeom prst="rect">
            <a:avLst/>
          </a:prstGeom>
          <a:blipFill>
            <a:blip r:embed="rId6" cstate="print"/>
            <a:stretch>
              <a:fillRect/>
            </a:stretch>
          </a:blipFill>
        </p:spPr>
        <p:txBody>
          <a:bodyPr wrap="square" lIns="0" tIns="0" rIns="0" bIns="0" rtlCol="0"/>
          <a:lstStyle/>
          <a:p>
            <a:endParaRPr/>
          </a:p>
        </p:txBody>
      </p:sp>
      <p:sp>
        <p:nvSpPr>
          <p:cNvPr id="7" name="object 7"/>
          <p:cNvSpPr/>
          <p:nvPr/>
        </p:nvSpPr>
        <p:spPr>
          <a:xfrm>
            <a:off x="853566" y="2677540"/>
            <a:ext cx="40538" cy="40513"/>
          </a:xfrm>
          <a:prstGeom prst="rect">
            <a:avLst/>
          </a:prstGeom>
          <a:blipFill>
            <a:blip r:embed="rId7" cstate="print"/>
            <a:stretch>
              <a:fillRect/>
            </a:stretch>
          </a:blipFill>
        </p:spPr>
        <p:txBody>
          <a:bodyPr wrap="square" lIns="0" tIns="0" rIns="0" bIns="0" rtlCol="0"/>
          <a:lstStyle/>
          <a:p>
            <a:endParaRPr/>
          </a:p>
        </p:txBody>
      </p:sp>
      <p:sp>
        <p:nvSpPr>
          <p:cNvPr id="8" name="object 8"/>
          <p:cNvSpPr/>
          <p:nvPr/>
        </p:nvSpPr>
        <p:spPr>
          <a:xfrm>
            <a:off x="1087945" y="2581401"/>
            <a:ext cx="1196022" cy="221487"/>
          </a:xfrm>
          <a:prstGeom prst="rect">
            <a:avLst/>
          </a:prstGeom>
          <a:blipFill>
            <a:blip r:embed="rId8" cstate="print"/>
            <a:stretch>
              <a:fillRect/>
            </a:stretch>
          </a:blipFill>
        </p:spPr>
        <p:txBody>
          <a:bodyPr wrap="square" lIns="0" tIns="0" rIns="0" bIns="0" rtlCol="0"/>
          <a:lstStyle/>
          <a:p>
            <a:endParaRPr/>
          </a:p>
        </p:txBody>
      </p:sp>
      <p:sp>
        <p:nvSpPr>
          <p:cNvPr id="9" name="object 9"/>
          <p:cNvSpPr/>
          <p:nvPr/>
        </p:nvSpPr>
        <p:spPr>
          <a:xfrm>
            <a:off x="2385567" y="2568955"/>
            <a:ext cx="9033891" cy="303275"/>
          </a:xfrm>
          <a:prstGeom prst="rect">
            <a:avLst/>
          </a:prstGeom>
          <a:blipFill>
            <a:blip r:embed="rId9" cstate="print"/>
            <a:stretch>
              <a:fillRect/>
            </a:stretch>
          </a:blipFill>
        </p:spPr>
        <p:txBody>
          <a:bodyPr wrap="square" lIns="0" tIns="0" rIns="0" bIns="0" rtlCol="0"/>
          <a:lstStyle/>
          <a:p>
            <a:endParaRPr/>
          </a:p>
        </p:txBody>
      </p:sp>
      <p:sp>
        <p:nvSpPr>
          <p:cNvPr id="10" name="object 10"/>
          <p:cNvSpPr/>
          <p:nvPr/>
        </p:nvSpPr>
        <p:spPr>
          <a:xfrm>
            <a:off x="1069581" y="2939033"/>
            <a:ext cx="10612005" cy="306577"/>
          </a:xfrm>
          <a:prstGeom prst="rect">
            <a:avLst/>
          </a:prstGeom>
          <a:blipFill>
            <a:blip r:embed="rId10" cstate="print"/>
            <a:stretch>
              <a:fillRect/>
            </a:stretch>
          </a:blipFill>
        </p:spPr>
        <p:txBody>
          <a:bodyPr wrap="square" lIns="0" tIns="0" rIns="0" bIns="0" rtlCol="0"/>
          <a:lstStyle/>
          <a:p>
            <a:endParaRPr/>
          </a:p>
        </p:txBody>
      </p:sp>
      <p:sp>
        <p:nvSpPr>
          <p:cNvPr id="11" name="object 11"/>
          <p:cNvSpPr/>
          <p:nvPr/>
        </p:nvSpPr>
        <p:spPr>
          <a:xfrm>
            <a:off x="1065174" y="3342894"/>
            <a:ext cx="1446377" cy="274574"/>
          </a:xfrm>
          <a:prstGeom prst="rect">
            <a:avLst/>
          </a:prstGeom>
          <a:blipFill>
            <a:blip r:embed="rId11" cstate="print"/>
            <a:stretch>
              <a:fillRect/>
            </a:stretch>
          </a:blipFill>
        </p:spPr>
        <p:txBody>
          <a:bodyPr wrap="square" lIns="0" tIns="0" rIns="0" bIns="0" rtlCol="0"/>
          <a:lstStyle/>
          <a:p>
            <a:endParaRPr/>
          </a:p>
        </p:txBody>
      </p:sp>
      <p:sp>
        <p:nvSpPr>
          <p:cNvPr id="12" name="object 12"/>
          <p:cNvSpPr/>
          <p:nvPr/>
        </p:nvSpPr>
        <p:spPr>
          <a:xfrm>
            <a:off x="853566" y="3870832"/>
            <a:ext cx="40538" cy="40512"/>
          </a:xfrm>
          <a:prstGeom prst="rect">
            <a:avLst/>
          </a:prstGeom>
          <a:blipFill>
            <a:blip r:embed="rId12" cstate="print"/>
            <a:stretch>
              <a:fillRect/>
            </a:stretch>
          </a:blipFill>
        </p:spPr>
        <p:txBody>
          <a:bodyPr wrap="square" lIns="0" tIns="0" rIns="0" bIns="0" rtlCol="0"/>
          <a:lstStyle/>
          <a:p>
            <a:endParaRPr/>
          </a:p>
        </p:txBody>
      </p:sp>
      <p:sp>
        <p:nvSpPr>
          <p:cNvPr id="13" name="object 13"/>
          <p:cNvSpPr/>
          <p:nvPr/>
        </p:nvSpPr>
        <p:spPr>
          <a:xfrm>
            <a:off x="1087945" y="3762247"/>
            <a:ext cx="2647886" cy="233934"/>
          </a:xfrm>
          <a:prstGeom prst="rect">
            <a:avLst/>
          </a:prstGeom>
          <a:blipFill>
            <a:blip r:embed="rId13" cstate="print"/>
            <a:stretch>
              <a:fillRect/>
            </a:stretch>
          </a:blipFill>
        </p:spPr>
        <p:txBody>
          <a:bodyPr wrap="square" lIns="0" tIns="0" rIns="0" bIns="0" rtlCol="0"/>
          <a:lstStyle/>
          <a:p>
            <a:endParaRPr/>
          </a:p>
        </p:txBody>
      </p:sp>
      <p:sp>
        <p:nvSpPr>
          <p:cNvPr id="14" name="object 14"/>
          <p:cNvSpPr/>
          <p:nvPr/>
        </p:nvSpPr>
        <p:spPr>
          <a:xfrm>
            <a:off x="3769867" y="3758945"/>
            <a:ext cx="7912354" cy="306577"/>
          </a:xfrm>
          <a:prstGeom prst="rect">
            <a:avLst/>
          </a:prstGeom>
          <a:blipFill>
            <a:blip r:embed="rId14" cstate="print"/>
            <a:stretch>
              <a:fillRect/>
            </a:stretch>
          </a:blipFill>
        </p:spPr>
        <p:txBody>
          <a:bodyPr wrap="square" lIns="0" tIns="0" rIns="0" bIns="0" rtlCol="0"/>
          <a:lstStyle/>
          <a:p>
            <a:endParaRPr/>
          </a:p>
        </p:txBody>
      </p:sp>
      <p:sp>
        <p:nvSpPr>
          <p:cNvPr id="15" name="object 15"/>
          <p:cNvSpPr/>
          <p:nvPr/>
        </p:nvSpPr>
        <p:spPr>
          <a:xfrm>
            <a:off x="1088250" y="4135627"/>
            <a:ext cx="9196971" cy="303275"/>
          </a:xfrm>
          <a:prstGeom prst="rect">
            <a:avLst/>
          </a:prstGeom>
          <a:blipFill>
            <a:blip r:embed="rId15" cstate="print"/>
            <a:stretch>
              <a:fillRect/>
            </a:stretch>
          </a:blipFill>
        </p:spPr>
        <p:txBody>
          <a:bodyPr wrap="square" lIns="0" tIns="0" rIns="0" bIns="0" rtlCol="0"/>
          <a:lstStyle/>
          <a:p>
            <a:endParaRPr/>
          </a:p>
        </p:txBody>
      </p:sp>
      <p:sp>
        <p:nvSpPr>
          <p:cNvPr id="16" name="object 16"/>
          <p:cNvSpPr/>
          <p:nvPr/>
        </p:nvSpPr>
        <p:spPr>
          <a:xfrm>
            <a:off x="1076718" y="4509007"/>
            <a:ext cx="2009381" cy="233806"/>
          </a:xfrm>
          <a:prstGeom prst="rect">
            <a:avLst/>
          </a:prstGeom>
          <a:blipFill>
            <a:blip r:embed="rId16" cstate="print"/>
            <a:stretch>
              <a:fillRect/>
            </a:stretch>
          </a:blipFill>
        </p:spPr>
        <p:txBody>
          <a:bodyPr wrap="square" lIns="0" tIns="0" rIns="0" bIns="0" rtlCol="0"/>
          <a:lstStyle/>
          <a:p>
            <a:endParaRPr/>
          </a:p>
        </p:txBody>
      </p:sp>
      <p:sp>
        <p:nvSpPr>
          <p:cNvPr id="17" name="object 17"/>
          <p:cNvSpPr/>
          <p:nvPr/>
        </p:nvSpPr>
        <p:spPr>
          <a:xfrm>
            <a:off x="624255" y="5108320"/>
            <a:ext cx="47142" cy="47116"/>
          </a:xfrm>
          <a:prstGeom prst="rect">
            <a:avLst/>
          </a:prstGeom>
          <a:blipFill>
            <a:blip r:embed="rId17" cstate="print"/>
            <a:stretch>
              <a:fillRect/>
            </a:stretch>
          </a:blipFill>
        </p:spPr>
        <p:txBody>
          <a:bodyPr wrap="square" lIns="0" tIns="0" rIns="0" bIns="0" rtlCol="0"/>
          <a:lstStyle/>
          <a:p>
            <a:endParaRPr/>
          </a:p>
        </p:txBody>
      </p:sp>
      <p:sp>
        <p:nvSpPr>
          <p:cNvPr id="18" name="object 18"/>
          <p:cNvSpPr/>
          <p:nvPr/>
        </p:nvSpPr>
        <p:spPr>
          <a:xfrm>
            <a:off x="862114" y="4979415"/>
            <a:ext cx="6163271" cy="352044"/>
          </a:xfrm>
          <a:prstGeom prst="rect">
            <a:avLst/>
          </a:prstGeom>
          <a:blipFill>
            <a:blip r:embed="rId18" cstate="print"/>
            <a:stretch>
              <a:fillRect/>
            </a:stretch>
          </a:blipFill>
        </p:spPr>
        <p:txBody>
          <a:bodyPr wrap="square" lIns="0" tIns="0" rIns="0" bIns="0" rtlCol="0"/>
          <a:lstStyle/>
          <a:p>
            <a:endParaRPr/>
          </a:p>
        </p:txBody>
      </p:sp>
      <p:sp>
        <p:nvSpPr>
          <p:cNvPr id="19" name="object 19"/>
          <p:cNvSpPr/>
          <p:nvPr/>
        </p:nvSpPr>
        <p:spPr>
          <a:xfrm>
            <a:off x="624255" y="5629528"/>
            <a:ext cx="47142" cy="47117"/>
          </a:xfrm>
          <a:prstGeom prst="rect">
            <a:avLst/>
          </a:prstGeom>
          <a:blipFill>
            <a:blip r:embed="rId19" cstate="print"/>
            <a:stretch>
              <a:fillRect/>
            </a:stretch>
          </a:blipFill>
        </p:spPr>
        <p:txBody>
          <a:bodyPr wrap="square" lIns="0" tIns="0" rIns="0" bIns="0" rtlCol="0"/>
          <a:lstStyle/>
          <a:p>
            <a:endParaRPr/>
          </a:p>
        </p:txBody>
      </p:sp>
      <p:sp>
        <p:nvSpPr>
          <p:cNvPr id="20" name="object 20"/>
          <p:cNvSpPr/>
          <p:nvPr/>
        </p:nvSpPr>
        <p:spPr>
          <a:xfrm>
            <a:off x="862114" y="5500623"/>
            <a:ext cx="4282274" cy="353872"/>
          </a:xfrm>
          <a:prstGeom prst="rect">
            <a:avLst/>
          </a:prstGeom>
          <a:blipFill>
            <a:blip r:embed="rId20" cstate="print"/>
            <a:stretch>
              <a:fillRect/>
            </a:stretch>
          </a:blipFill>
        </p:spPr>
        <p:txBody>
          <a:bodyPr wrap="square" lIns="0" tIns="0" rIns="0" bIns="0" rtlCol="0"/>
          <a:lstStyle/>
          <a:p>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641159" y="569975"/>
            <a:ext cx="5844603" cy="457708"/>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624255" y="1676272"/>
            <a:ext cx="47142" cy="47116"/>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862825" y="1549145"/>
            <a:ext cx="6281305" cy="272923"/>
          </a:xfrm>
          <a:prstGeom prst="rect">
            <a:avLst/>
          </a:prstGeom>
          <a:blipFill>
            <a:blip r:embed="rId4" cstate="print"/>
            <a:stretch>
              <a:fillRect/>
            </a:stretch>
          </a:blipFill>
        </p:spPr>
        <p:txBody>
          <a:bodyPr wrap="square" lIns="0" tIns="0" rIns="0" bIns="0" rtlCol="0"/>
          <a:lstStyle/>
          <a:p>
            <a:endParaRPr/>
          </a:p>
        </p:txBody>
      </p:sp>
      <p:sp>
        <p:nvSpPr>
          <p:cNvPr id="5" name="object 5"/>
          <p:cNvSpPr/>
          <p:nvPr/>
        </p:nvSpPr>
        <p:spPr>
          <a:xfrm>
            <a:off x="624255" y="2197480"/>
            <a:ext cx="47142" cy="47116"/>
          </a:xfrm>
          <a:prstGeom prst="rect">
            <a:avLst/>
          </a:prstGeom>
          <a:blipFill>
            <a:blip r:embed="rId5" cstate="print"/>
            <a:stretch>
              <a:fillRect/>
            </a:stretch>
          </a:blipFill>
        </p:spPr>
        <p:txBody>
          <a:bodyPr wrap="square" lIns="0" tIns="0" rIns="0" bIns="0" rtlCol="0"/>
          <a:lstStyle/>
          <a:p>
            <a:endParaRPr/>
          </a:p>
        </p:txBody>
      </p:sp>
      <p:sp>
        <p:nvSpPr>
          <p:cNvPr id="6" name="object 6"/>
          <p:cNvSpPr/>
          <p:nvPr/>
        </p:nvSpPr>
        <p:spPr>
          <a:xfrm>
            <a:off x="852906" y="2067051"/>
            <a:ext cx="9883927" cy="356997"/>
          </a:xfrm>
          <a:prstGeom prst="rect">
            <a:avLst/>
          </a:prstGeom>
          <a:blipFill>
            <a:blip r:embed="rId6" cstate="print"/>
            <a:stretch>
              <a:fillRect/>
            </a:stretch>
          </a:blipFill>
        </p:spPr>
        <p:txBody>
          <a:bodyPr wrap="square" lIns="0" tIns="0" rIns="0" bIns="0" rtlCol="0"/>
          <a:lstStyle/>
          <a:p>
            <a:endParaRPr/>
          </a:p>
        </p:txBody>
      </p:sp>
      <p:sp>
        <p:nvSpPr>
          <p:cNvPr id="7" name="object 7"/>
          <p:cNvSpPr/>
          <p:nvPr/>
        </p:nvSpPr>
        <p:spPr>
          <a:xfrm>
            <a:off x="848829" y="2515234"/>
            <a:ext cx="1166787" cy="344677"/>
          </a:xfrm>
          <a:prstGeom prst="rect">
            <a:avLst/>
          </a:prstGeom>
          <a:blipFill>
            <a:blip r:embed="rId7" cstate="print"/>
            <a:stretch>
              <a:fillRect/>
            </a:stretch>
          </a:blipFill>
        </p:spPr>
        <p:txBody>
          <a:bodyPr wrap="square" lIns="0" tIns="0" rIns="0" bIns="0" rtlCol="0"/>
          <a:lstStyle/>
          <a:p>
            <a:endParaRPr/>
          </a:p>
        </p:txBody>
      </p:sp>
      <p:sp>
        <p:nvSpPr>
          <p:cNvPr id="8" name="object 8"/>
          <p:cNvSpPr/>
          <p:nvPr/>
        </p:nvSpPr>
        <p:spPr>
          <a:xfrm>
            <a:off x="624255" y="3156076"/>
            <a:ext cx="47142" cy="47117"/>
          </a:xfrm>
          <a:prstGeom prst="rect">
            <a:avLst/>
          </a:prstGeom>
          <a:blipFill>
            <a:blip r:embed="rId8" cstate="print"/>
            <a:stretch>
              <a:fillRect/>
            </a:stretch>
          </a:blipFill>
        </p:spPr>
        <p:txBody>
          <a:bodyPr wrap="square" lIns="0" tIns="0" rIns="0" bIns="0" rtlCol="0"/>
          <a:lstStyle/>
          <a:p>
            <a:endParaRPr/>
          </a:p>
        </p:txBody>
      </p:sp>
      <p:sp>
        <p:nvSpPr>
          <p:cNvPr id="9" name="object 9"/>
          <p:cNvSpPr/>
          <p:nvPr/>
        </p:nvSpPr>
        <p:spPr>
          <a:xfrm>
            <a:off x="859637" y="3025647"/>
            <a:ext cx="10275849" cy="355219"/>
          </a:xfrm>
          <a:prstGeom prst="rect">
            <a:avLst/>
          </a:prstGeom>
          <a:blipFill>
            <a:blip r:embed="rId9" cstate="print"/>
            <a:stretch>
              <a:fillRect/>
            </a:stretch>
          </a:blipFill>
        </p:spPr>
        <p:txBody>
          <a:bodyPr wrap="square" lIns="0" tIns="0" rIns="0" bIns="0" rtlCol="0"/>
          <a:lstStyle/>
          <a:p>
            <a:endParaRPr/>
          </a:p>
        </p:txBody>
      </p:sp>
      <p:sp>
        <p:nvSpPr>
          <p:cNvPr id="10" name="object 10"/>
          <p:cNvSpPr/>
          <p:nvPr/>
        </p:nvSpPr>
        <p:spPr>
          <a:xfrm>
            <a:off x="832891" y="3463289"/>
            <a:ext cx="5950305" cy="353695"/>
          </a:xfrm>
          <a:prstGeom prst="rect">
            <a:avLst/>
          </a:prstGeom>
          <a:blipFill>
            <a:blip r:embed="rId10" cstate="print"/>
            <a:stretch>
              <a:fillRect/>
            </a:stretch>
          </a:blipFill>
        </p:spPr>
        <p:txBody>
          <a:bodyPr wrap="square" lIns="0" tIns="0" rIns="0" bIns="0" rtlCol="0"/>
          <a:lstStyle/>
          <a:p>
            <a:endParaRPr/>
          </a:p>
        </p:txBody>
      </p:sp>
      <p:sp>
        <p:nvSpPr>
          <p:cNvPr id="11" name="object 11"/>
          <p:cNvSpPr/>
          <p:nvPr/>
        </p:nvSpPr>
        <p:spPr>
          <a:xfrm>
            <a:off x="6833996" y="3618433"/>
            <a:ext cx="96876" cy="19481"/>
          </a:xfrm>
          <a:prstGeom prst="rect">
            <a:avLst/>
          </a:prstGeom>
          <a:blipFill>
            <a:blip r:embed="rId11" cstate="print"/>
            <a:stretch>
              <a:fillRect/>
            </a:stretch>
          </a:blipFill>
        </p:spPr>
        <p:txBody>
          <a:bodyPr wrap="square" lIns="0" tIns="0" rIns="0" bIns="0" rtlCol="0"/>
          <a:lstStyle/>
          <a:p>
            <a:endParaRPr/>
          </a:p>
        </p:txBody>
      </p:sp>
      <p:sp>
        <p:nvSpPr>
          <p:cNvPr id="12" name="object 12"/>
          <p:cNvSpPr/>
          <p:nvPr/>
        </p:nvSpPr>
        <p:spPr>
          <a:xfrm>
            <a:off x="6977633" y="3472306"/>
            <a:ext cx="230759" cy="259461"/>
          </a:xfrm>
          <a:prstGeom prst="rect">
            <a:avLst/>
          </a:prstGeom>
          <a:blipFill>
            <a:blip r:embed="rId12" cstate="print"/>
            <a:stretch>
              <a:fillRect/>
            </a:stretch>
          </a:blipFill>
        </p:spPr>
        <p:txBody>
          <a:bodyPr wrap="square" lIns="0" tIns="0" rIns="0" bIns="0" rtlCol="0"/>
          <a:lstStyle/>
          <a:p>
            <a:endParaRPr/>
          </a:p>
        </p:txBody>
      </p:sp>
      <p:sp>
        <p:nvSpPr>
          <p:cNvPr id="13" name="object 13"/>
          <p:cNvSpPr/>
          <p:nvPr/>
        </p:nvSpPr>
        <p:spPr>
          <a:xfrm>
            <a:off x="624255" y="4113148"/>
            <a:ext cx="47142" cy="47117"/>
          </a:xfrm>
          <a:prstGeom prst="rect">
            <a:avLst/>
          </a:prstGeom>
          <a:blipFill>
            <a:blip r:embed="rId13" cstate="print"/>
            <a:stretch>
              <a:fillRect/>
            </a:stretch>
          </a:blipFill>
        </p:spPr>
        <p:txBody>
          <a:bodyPr wrap="square" lIns="0" tIns="0" rIns="0" bIns="0" rtlCol="0"/>
          <a:lstStyle/>
          <a:p>
            <a:endParaRPr/>
          </a:p>
        </p:txBody>
      </p:sp>
      <p:sp>
        <p:nvSpPr>
          <p:cNvPr id="14" name="object 14"/>
          <p:cNvSpPr/>
          <p:nvPr/>
        </p:nvSpPr>
        <p:spPr>
          <a:xfrm>
            <a:off x="838733" y="3982719"/>
            <a:ext cx="5826988" cy="356996"/>
          </a:xfrm>
          <a:prstGeom prst="rect">
            <a:avLst/>
          </a:prstGeom>
          <a:blipFill>
            <a:blip r:embed="rId14" cstate="print"/>
            <a:stretch>
              <a:fillRect/>
            </a:stretch>
          </a:blipFill>
        </p:spPr>
        <p:txBody>
          <a:bodyPr wrap="square" lIns="0" tIns="0" rIns="0" bIns="0" rtlCol="0"/>
          <a:lstStyle/>
          <a:p>
            <a:endParaRPr/>
          </a:p>
        </p:txBody>
      </p:sp>
      <p:sp>
        <p:nvSpPr>
          <p:cNvPr id="15" name="object 15"/>
          <p:cNvSpPr/>
          <p:nvPr/>
        </p:nvSpPr>
        <p:spPr>
          <a:xfrm>
            <a:off x="853566" y="4591684"/>
            <a:ext cx="40538" cy="40512"/>
          </a:xfrm>
          <a:prstGeom prst="rect">
            <a:avLst/>
          </a:prstGeom>
          <a:blipFill>
            <a:blip r:embed="rId15" cstate="print"/>
            <a:stretch>
              <a:fillRect/>
            </a:stretch>
          </a:blipFill>
        </p:spPr>
        <p:txBody>
          <a:bodyPr wrap="square" lIns="0" tIns="0" rIns="0" bIns="0" rtlCol="0"/>
          <a:lstStyle/>
          <a:p>
            <a:endParaRPr/>
          </a:p>
        </p:txBody>
      </p:sp>
      <p:sp>
        <p:nvSpPr>
          <p:cNvPr id="16" name="object 16"/>
          <p:cNvSpPr/>
          <p:nvPr/>
        </p:nvSpPr>
        <p:spPr>
          <a:xfrm>
            <a:off x="1090688" y="4478654"/>
            <a:ext cx="1507350" cy="238379"/>
          </a:xfrm>
          <a:prstGeom prst="rect">
            <a:avLst/>
          </a:prstGeom>
          <a:blipFill>
            <a:blip r:embed="rId16" cstate="print"/>
            <a:stretch>
              <a:fillRect/>
            </a:stretch>
          </a:blipFill>
        </p:spPr>
        <p:txBody>
          <a:bodyPr wrap="square" lIns="0" tIns="0" rIns="0" bIns="0" rtlCol="0"/>
          <a:lstStyle/>
          <a:p>
            <a:endParaRPr/>
          </a:p>
        </p:txBody>
      </p:sp>
      <p:sp>
        <p:nvSpPr>
          <p:cNvPr id="17" name="object 17"/>
          <p:cNvSpPr/>
          <p:nvPr/>
        </p:nvSpPr>
        <p:spPr>
          <a:xfrm>
            <a:off x="2637027" y="4480178"/>
            <a:ext cx="8603742" cy="306069"/>
          </a:xfrm>
          <a:prstGeom prst="rect">
            <a:avLst/>
          </a:prstGeom>
          <a:blipFill>
            <a:blip r:embed="rId17" cstate="print"/>
            <a:stretch>
              <a:fillRect/>
            </a:stretch>
          </a:blipFill>
        </p:spPr>
        <p:txBody>
          <a:bodyPr wrap="square" lIns="0" tIns="0" rIns="0" bIns="0" rtlCol="0"/>
          <a:lstStyle/>
          <a:p>
            <a:endParaRPr/>
          </a:p>
        </p:txBody>
      </p:sp>
      <p:sp>
        <p:nvSpPr>
          <p:cNvPr id="18" name="object 18"/>
          <p:cNvSpPr/>
          <p:nvPr/>
        </p:nvSpPr>
        <p:spPr>
          <a:xfrm>
            <a:off x="853566" y="5039740"/>
            <a:ext cx="40538" cy="40512"/>
          </a:xfrm>
          <a:prstGeom prst="rect">
            <a:avLst/>
          </a:prstGeom>
          <a:blipFill>
            <a:blip r:embed="rId15" cstate="print"/>
            <a:stretch>
              <a:fillRect/>
            </a:stretch>
          </a:blipFill>
        </p:spPr>
        <p:txBody>
          <a:bodyPr wrap="square" lIns="0" tIns="0" rIns="0" bIns="0" rtlCol="0"/>
          <a:lstStyle/>
          <a:p>
            <a:endParaRPr/>
          </a:p>
        </p:txBody>
      </p:sp>
      <p:sp>
        <p:nvSpPr>
          <p:cNvPr id="19" name="object 19"/>
          <p:cNvSpPr/>
          <p:nvPr/>
        </p:nvSpPr>
        <p:spPr>
          <a:xfrm>
            <a:off x="1067308" y="4926710"/>
            <a:ext cx="2215261" cy="238379"/>
          </a:xfrm>
          <a:prstGeom prst="rect">
            <a:avLst/>
          </a:prstGeom>
          <a:blipFill>
            <a:blip r:embed="rId18" cstate="print"/>
            <a:stretch>
              <a:fillRect/>
            </a:stretch>
          </a:blipFill>
        </p:spPr>
        <p:txBody>
          <a:bodyPr wrap="square" lIns="0" tIns="0" rIns="0" bIns="0" rtlCol="0"/>
          <a:lstStyle/>
          <a:p>
            <a:endParaRPr/>
          </a:p>
        </p:txBody>
      </p:sp>
      <p:sp>
        <p:nvSpPr>
          <p:cNvPr id="20" name="object 20"/>
          <p:cNvSpPr/>
          <p:nvPr/>
        </p:nvSpPr>
        <p:spPr>
          <a:xfrm>
            <a:off x="3313684" y="4928234"/>
            <a:ext cx="7940421" cy="306069"/>
          </a:xfrm>
          <a:prstGeom prst="rect">
            <a:avLst/>
          </a:prstGeom>
          <a:blipFill>
            <a:blip r:embed="rId19" cstate="print"/>
            <a:stretch>
              <a:fillRect/>
            </a:stretch>
          </a:blipFill>
        </p:spPr>
        <p:txBody>
          <a:bodyPr wrap="square" lIns="0" tIns="0" rIns="0" bIns="0" rtlCol="0"/>
          <a:lstStyle/>
          <a:p>
            <a:endParaRPr/>
          </a:p>
        </p:txBody>
      </p:sp>
      <p:sp>
        <p:nvSpPr>
          <p:cNvPr id="21" name="object 21"/>
          <p:cNvSpPr/>
          <p:nvPr/>
        </p:nvSpPr>
        <p:spPr>
          <a:xfrm>
            <a:off x="11297284" y="5064190"/>
            <a:ext cx="83036" cy="16697"/>
          </a:xfrm>
          <a:prstGeom prst="rect">
            <a:avLst/>
          </a:prstGeom>
          <a:blipFill>
            <a:blip r:embed="rId20" cstate="print"/>
            <a:stretch>
              <a:fillRect/>
            </a:stretch>
          </a:blipFill>
        </p:spPr>
        <p:txBody>
          <a:bodyPr wrap="square" lIns="0" tIns="0" rIns="0" bIns="0" rtlCol="0"/>
          <a:lstStyle/>
          <a:p>
            <a:endParaRPr/>
          </a:p>
        </p:txBody>
      </p:sp>
      <p:sp>
        <p:nvSpPr>
          <p:cNvPr id="22" name="object 22"/>
          <p:cNvSpPr/>
          <p:nvPr/>
        </p:nvSpPr>
        <p:spPr>
          <a:xfrm>
            <a:off x="11419585" y="4938902"/>
            <a:ext cx="198755" cy="222376"/>
          </a:xfrm>
          <a:prstGeom prst="rect">
            <a:avLst/>
          </a:prstGeom>
          <a:blipFill>
            <a:blip r:embed="rId21" cstate="print"/>
            <a:stretch>
              <a:fillRect/>
            </a:stretch>
          </a:blipFill>
        </p:spPr>
        <p:txBody>
          <a:bodyPr wrap="square" lIns="0" tIns="0" rIns="0" bIns="0" rtlCol="0"/>
          <a:lstStyle/>
          <a:p>
            <a:endParaRPr/>
          </a:p>
        </p:txBody>
      </p:sp>
      <p:sp>
        <p:nvSpPr>
          <p:cNvPr id="23" name="object 23"/>
          <p:cNvSpPr/>
          <p:nvPr/>
        </p:nvSpPr>
        <p:spPr>
          <a:xfrm>
            <a:off x="1079296" y="5375528"/>
            <a:ext cx="820496" cy="162940"/>
          </a:xfrm>
          <a:prstGeom prst="rect">
            <a:avLst/>
          </a:prstGeom>
          <a:blipFill>
            <a:blip r:embed="rId22" cstate="print"/>
            <a:stretch>
              <a:fillRect/>
            </a:stretch>
          </a:blipFill>
        </p:spPr>
        <p:txBody>
          <a:bodyPr wrap="square" lIns="0" tIns="0" rIns="0" bIns="0" rtlCol="0"/>
          <a:lstStyle/>
          <a:p>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640359" y="569975"/>
            <a:ext cx="4732248" cy="355981"/>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624255" y="3705478"/>
            <a:ext cx="47142" cy="47243"/>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862825" y="3575050"/>
            <a:ext cx="7242695" cy="357124"/>
          </a:xfrm>
          <a:prstGeom prst="rect">
            <a:avLst/>
          </a:prstGeom>
          <a:blipFill>
            <a:blip r:embed="rId4" cstate="print"/>
            <a:stretch>
              <a:fillRect/>
            </a:stretch>
          </a:blipFill>
        </p:spPr>
        <p:txBody>
          <a:bodyPr wrap="square" lIns="0" tIns="0" rIns="0" bIns="0" rtlCol="0"/>
          <a:lstStyle/>
          <a:p>
            <a:endParaRPr/>
          </a:p>
        </p:txBody>
      </p:sp>
      <p:sp>
        <p:nvSpPr>
          <p:cNvPr id="5" name="object 5"/>
          <p:cNvSpPr/>
          <p:nvPr/>
        </p:nvSpPr>
        <p:spPr>
          <a:xfrm>
            <a:off x="624255" y="4226686"/>
            <a:ext cx="47142" cy="47243"/>
          </a:xfrm>
          <a:prstGeom prst="rect">
            <a:avLst/>
          </a:prstGeom>
          <a:blipFill>
            <a:blip r:embed="rId5" cstate="print"/>
            <a:stretch>
              <a:fillRect/>
            </a:stretch>
          </a:blipFill>
        </p:spPr>
        <p:txBody>
          <a:bodyPr wrap="square" lIns="0" tIns="0" rIns="0" bIns="0" rtlCol="0"/>
          <a:lstStyle/>
          <a:p>
            <a:endParaRPr/>
          </a:p>
        </p:txBody>
      </p:sp>
      <p:sp>
        <p:nvSpPr>
          <p:cNvPr id="6" name="object 6"/>
          <p:cNvSpPr/>
          <p:nvPr/>
        </p:nvSpPr>
        <p:spPr>
          <a:xfrm>
            <a:off x="836968" y="4096257"/>
            <a:ext cx="10802200" cy="357124"/>
          </a:xfrm>
          <a:prstGeom prst="rect">
            <a:avLst/>
          </a:prstGeom>
          <a:blipFill>
            <a:blip r:embed="rId6" cstate="print"/>
            <a:stretch>
              <a:fillRect/>
            </a:stretch>
          </a:blipFill>
        </p:spPr>
        <p:txBody>
          <a:bodyPr wrap="square" lIns="0" tIns="0" rIns="0" bIns="0" rtlCol="0"/>
          <a:lstStyle/>
          <a:p>
            <a:endParaRPr/>
          </a:p>
        </p:txBody>
      </p:sp>
      <p:sp>
        <p:nvSpPr>
          <p:cNvPr id="7" name="object 7"/>
          <p:cNvSpPr/>
          <p:nvPr/>
        </p:nvSpPr>
        <p:spPr>
          <a:xfrm>
            <a:off x="859104" y="4535550"/>
            <a:ext cx="3089198" cy="272922"/>
          </a:xfrm>
          <a:prstGeom prst="rect">
            <a:avLst/>
          </a:prstGeom>
          <a:blipFill>
            <a:blip r:embed="rId7" cstate="print"/>
            <a:stretch>
              <a:fillRect/>
            </a:stretch>
          </a:blipFill>
        </p:spPr>
        <p:txBody>
          <a:bodyPr wrap="square" lIns="0" tIns="0" rIns="0" bIns="0" rtlCol="0"/>
          <a:lstStyle/>
          <a:p>
            <a:endParaRPr/>
          </a:p>
        </p:txBody>
      </p:sp>
      <p:sp>
        <p:nvSpPr>
          <p:cNvPr id="8" name="object 8"/>
          <p:cNvSpPr/>
          <p:nvPr/>
        </p:nvSpPr>
        <p:spPr>
          <a:xfrm>
            <a:off x="624255" y="5185282"/>
            <a:ext cx="47142" cy="47243"/>
          </a:xfrm>
          <a:prstGeom prst="rect">
            <a:avLst/>
          </a:prstGeom>
          <a:blipFill>
            <a:blip r:embed="rId8" cstate="print"/>
            <a:stretch>
              <a:fillRect/>
            </a:stretch>
          </a:blipFill>
        </p:spPr>
        <p:txBody>
          <a:bodyPr wrap="square" lIns="0" tIns="0" rIns="0" bIns="0" rtlCol="0"/>
          <a:lstStyle/>
          <a:p>
            <a:endParaRPr/>
          </a:p>
        </p:txBody>
      </p:sp>
      <p:sp>
        <p:nvSpPr>
          <p:cNvPr id="9" name="object 9"/>
          <p:cNvSpPr/>
          <p:nvPr/>
        </p:nvSpPr>
        <p:spPr>
          <a:xfrm>
            <a:off x="852906" y="5058282"/>
            <a:ext cx="10589031" cy="353694"/>
          </a:xfrm>
          <a:prstGeom prst="rect">
            <a:avLst/>
          </a:prstGeom>
          <a:blipFill>
            <a:blip r:embed="rId9" cstate="print"/>
            <a:stretch>
              <a:fillRect/>
            </a:stretch>
          </a:blipFill>
        </p:spPr>
        <p:txBody>
          <a:bodyPr wrap="square" lIns="0" tIns="0" rIns="0" bIns="0" rtlCol="0"/>
          <a:lstStyle/>
          <a:p>
            <a:endParaRPr/>
          </a:p>
        </p:txBody>
      </p:sp>
      <p:sp>
        <p:nvSpPr>
          <p:cNvPr id="10" name="object 10"/>
          <p:cNvSpPr/>
          <p:nvPr/>
        </p:nvSpPr>
        <p:spPr>
          <a:xfrm>
            <a:off x="847242" y="5492622"/>
            <a:ext cx="2731490" cy="351878"/>
          </a:xfrm>
          <a:prstGeom prst="rect">
            <a:avLst/>
          </a:prstGeom>
          <a:blipFill>
            <a:blip r:embed="rId10" cstate="print"/>
            <a:stretch>
              <a:fillRect/>
            </a:stretch>
          </a:blipFill>
        </p:spPr>
        <p:txBody>
          <a:bodyPr wrap="square" lIns="0" tIns="0" rIns="0" bIns="0" rtlCol="0"/>
          <a:lstStyle/>
          <a:p>
            <a:endParaRPr/>
          </a:p>
        </p:txBody>
      </p:sp>
      <p:sp>
        <p:nvSpPr>
          <p:cNvPr id="11" name="object 11"/>
          <p:cNvSpPr/>
          <p:nvPr/>
        </p:nvSpPr>
        <p:spPr>
          <a:xfrm>
            <a:off x="624255" y="6142405"/>
            <a:ext cx="47142" cy="47129"/>
          </a:xfrm>
          <a:prstGeom prst="rect">
            <a:avLst/>
          </a:prstGeom>
          <a:blipFill>
            <a:blip r:embed="rId11" cstate="print"/>
            <a:stretch>
              <a:fillRect/>
            </a:stretch>
          </a:blipFill>
        </p:spPr>
        <p:txBody>
          <a:bodyPr wrap="square" lIns="0" tIns="0" rIns="0" bIns="0" rtlCol="0"/>
          <a:lstStyle/>
          <a:p>
            <a:endParaRPr/>
          </a:p>
        </p:txBody>
      </p:sp>
      <p:sp>
        <p:nvSpPr>
          <p:cNvPr id="12" name="object 12"/>
          <p:cNvSpPr/>
          <p:nvPr/>
        </p:nvSpPr>
        <p:spPr>
          <a:xfrm>
            <a:off x="859637" y="6011951"/>
            <a:ext cx="7369581" cy="355282"/>
          </a:xfrm>
          <a:prstGeom prst="rect">
            <a:avLst/>
          </a:prstGeom>
          <a:blipFill>
            <a:blip r:embed="rId12" cstate="print"/>
            <a:stretch>
              <a:fillRect/>
            </a:stretch>
          </a:blipFill>
        </p:spPr>
        <p:txBody>
          <a:bodyPr wrap="square" lIns="0" tIns="0" rIns="0" bIns="0" rtlCol="0"/>
          <a:lstStyle/>
          <a:p>
            <a:endParaRPr/>
          </a:p>
        </p:txBody>
      </p:sp>
      <p:pic>
        <p:nvPicPr>
          <p:cNvPr id="13" name="Picture 12">
            <a:extLst>
              <a:ext uri="{FF2B5EF4-FFF2-40B4-BE49-F238E27FC236}">
                <a16:creationId xmlns:a16="http://schemas.microsoft.com/office/drawing/2014/main" id="{F144635D-8E71-4D47-B962-5A98BD3C317A}"/>
              </a:ext>
            </a:extLst>
          </p:cNvPr>
          <p:cNvPicPr>
            <a:picLocks noChangeAspect="1"/>
          </p:cNvPicPr>
          <p:nvPr/>
        </p:nvPicPr>
        <p:blipFill>
          <a:blip r:embed="rId13"/>
          <a:stretch>
            <a:fillRect/>
          </a:stretch>
        </p:blipFill>
        <p:spPr>
          <a:xfrm>
            <a:off x="0" y="0"/>
            <a:ext cx="12433300" cy="6931925"/>
          </a:xfrm>
          <a:prstGeom prst="rect">
            <a:avLst/>
          </a:prstGeom>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605066" y="575309"/>
            <a:ext cx="6389077" cy="454913"/>
          </a:xfrm>
          <a:prstGeom prst="rect">
            <a:avLst/>
          </a:prstGeom>
          <a:blipFill>
            <a:blip r:embed="rId2" cstate="print"/>
            <a:stretch>
              <a:fillRect/>
            </a:stretch>
          </a:blipFill>
        </p:spPr>
        <p:txBody>
          <a:bodyPr wrap="square" lIns="0" tIns="0" rIns="0" bIns="0" rtlCol="0"/>
          <a:lstStyle/>
          <a:p>
            <a:endParaRPr/>
          </a:p>
        </p:txBody>
      </p:sp>
      <p:graphicFrame>
        <p:nvGraphicFramePr>
          <p:cNvPr id="3" name="object 3"/>
          <p:cNvGraphicFramePr>
            <a:graphicFrameLocks noGrp="1"/>
          </p:cNvGraphicFramePr>
          <p:nvPr/>
        </p:nvGraphicFramePr>
        <p:xfrm>
          <a:off x="590359" y="1444370"/>
          <a:ext cx="10710543" cy="4650051"/>
        </p:xfrm>
        <a:graphic>
          <a:graphicData uri="http://schemas.openxmlformats.org/drawingml/2006/table">
            <a:tbl>
              <a:tblPr firstRow="1" bandRow="1">
                <a:tableStyleId>{2D5ABB26-0587-4C30-8999-92F81FD0307C}</a:tableStyleId>
              </a:tblPr>
              <a:tblGrid>
                <a:gridCol w="6791959">
                  <a:extLst>
                    <a:ext uri="{9D8B030D-6E8A-4147-A177-3AD203B41FA5}">
                      <a16:colId xmlns:a16="http://schemas.microsoft.com/office/drawing/2014/main" val="20000"/>
                    </a:ext>
                  </a:extLst>
                </a:gridCol>
                <a:gridCol w="1956434">
                  <a:extLst>
                    <a:ext uri="{9D8B030D-6E8A-4147-A177-3AD203B41FA5}">
                      <a16:colId xmlns:a16="http://schemas.microsoft.com/office/drawing/2014/main" val="20001"/>
                    </a:ext>
                  </a:extLst>
                </a:gridCol>
                <a:gridCol w="1962150">
                  <a:extLst>
                    <a:ext uri="{9D8B030D-6E8A-4147-A177-3AD203B41FA5}">
                      <a16:colId xmlns:a16="http://schemas.microsoft.com/office/drawing/2014/main" val="20002"/>
                    </a:ext>
                  </a:extLst>
                </a:gridCol>
              </a:tblGrid>
              <a:tr h="570864">
                <a:tc>
                  <a:txBody>
                    <a:bodyPr/>
                    <a:lstStyle/>
                    <a:p>
                      <a:pPr marL="69850">
                        <a:lnSpc>
                          <a:spcPct val="100000"/>
                        </a:lnSpc>
                        <a:spcBef>
                          <a:spcPts val="85"/>
                        </a:spcBef>
                      </a:pPr>
                      <a:r>
                        <a:rPr sz="2400" b="0" dirty="0">
                          <a:solidFill>
                            <a:srgbClr val="FFFFFF"/>
                          </a:solidFill>
                          <a:latin typeface="Segoe UI Semilight"/>
                          <a:cs typeface="Segoe UI Semilight"/>
                        </a:rPr>
                        <a:t>What </a:t>
                      </a:r>
                      <a:r>
                        <a:rPr sz="2400" b="0" spc="-10" dirty="0">
                          <a:solidFill>
                            <a:srgbClr val="FFFFFF"/>
                          </a:solidFill>
                          <a:latin typeface="Segoe UI Semilight"/>
                          <a:cs typeface="Segoe UI Semilight"/>
                        </a:rPr>
                        <a:t>are </a:t>
                      </a:r>
                      <a:r>
                        <a:rPr sz="2400" b="0" spc="-5" dirty="0">
                          <a:solidFill>
                            <a:srgbClr val="FFFFFF"/>
                          </a:solidFill>
                          <a:latin typeface="Segoe UI Semilight"/>
                          <a:cs typeface="Segoe UI Semilight"/>
                        </a:rPr>
                        <a:t>you </a:t>
                      </a:r>
                      <a:r>
                        <a:rPr sz="2400" b="0" spc="15" dirty="0">
                          <a:solidFill>
                            <a:srgbClr val="FFFFFF"/>
                          </a:solidFill>
                          <a:latin typeface="Segoe UI Semilight"/>
                          <a:cs typeface="Segoe UI Semilight"/>
                        </a:rPr>
                        <a:t>trying </a:t>
                      </a:r>
                      <a:r>
                        <a:rPr sz="2400" b="0" spc="-15" dirty="0">
                          <a:solidFill>
                            <a:srgbClr val="FFFFFF"/>
                          </a:solidFill>
                          <a:latin typeface="Segoe UI Semilight"/>
                          <a:cs typeface="Segoe UI Semilight"/>
                        </a:rPr>
                        <a:t>to</a:t>
                      </a:r>
                      <a:r>
                        <a:rPr sz="2400" b="0" spc="20" dirty="0">
                          <a:solidFill>
                            <a:srgbClr val="FFFFFF"/>
                          </a:solidFill>
                          <a:latin typeface="Segoe UI Semilight"/>
                          <a:cs typeface="Segoe UI Semilight"/>
                        </a:rPr>
                        <a:t> </a:t>
                      </a:r>
                      <a:r>
                        <a:rPr sz="2400" b="0" spc="-5" dirty="0">
                          <a:solidFill>
                            <a:srgbClr val="FFFFFF"/>
                          </a:solidFill>
                          <a:latin typeface="Segoe UI Semilight"/>
                          <a:cs typeface="Segoe UI Semilight"/>
                        </a:rPr>
                        <a:t>secure</a:t>
                      </a:r>
                      <a:endParaRPr sz="2400">
                        <a:latin typeface="Segoe UI Semilight"/>
                        <a:cs typeface="Segoe UI Semilight"/>
                      </a:endParaRPr>
                    </a:p>
                  </a:txBody>
                  <a:tcPr marL="0" marR="0" marT="1079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0078D3"/>
                    </a:solidFill>
                  </a:tcPr>
                </a:tc>
                <a:tc>
                  <a:txBody>
                    <a:bodyPr/>
                    <a:lstStyle/>
                    <a:p>
                      <a:pPr marL="70485">
                        <a:lnSpc>
                          <a:spcPct val="100000"/>
                        </a:lnSpc>
                        <a:spcBef>
                          <a:spcPts val="85"/>
                        </a:spcBef>
                      </a:pPr>
                      <a:r>
                        <a:rPr sz="2400" b="0" spc="-10" dirty="0">
                          <a:solidFill>
                            <a:srgbClr val="FFFFFF"/>
                          </a:solidFill>
                          <a:latin typeface="Segoe UI Semilight"/>
                          <a:cs typeface="Segoe UI Semilight"/>
                        </a:rPr>
                        <a:t>Azure</a:t>
                      </a:r>
                      <a:r>
                        <a:rPr sz="2400" b="0" spc="-5" dirty="0">
                          <a:solidFill>
                            <a:srgbClr val="FFFFFF"/>
                          </a:solidFill>
                          <a:latin typeface="Segoe UI Semilight"/>
                          <a:cs typeface="Segoe UI Semilight"/>
                        </a:rPr>
                        <a:t> </a:t>
                      </a:r>
                      <a:r>
                        <a:rPr sz="2400" b="0" spc="-55" dirty="0">
                          <a:solidFill>
                            <a:srgbClr val="FFFFFF"/>
                          </a:solidFill>
                          <a:latin typeface="Segoe UI Semilight"/>
                          <a:cs typeface="Segoe UI Semilight"/>
                        </a:rPr>
                        <a:t>MFA</a:t>
                      </a:r>
                      <a:endParaRPr sz="2400">
                        <a:latin typeface="Segoe UI Semilight"/>
                        <a:cs typeface="Segoe UI Semilight"/>
                      </a:endParaRPr>
                    </a:p>
                  </a:txBody>
                  <a:tcPr marL="0" marR="0" marT="1079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0078D3"/>
                    </a:solidFill>
                  </a:tcPr>
                </a:tc>
                <a:tc>
                  <a:txBody>
                    <a:bodyPr/>
                    <a:lstStyle/>
                    <a:p>
                      <a:pPr marL="71120">
                        <a:lnSpc>
                          <a:spcPct val="100000"/>
                        </a:lnSpc>
                        <a:spcBef>
                          <a:spcPts val="85"/>
                        </a:spcBef>
                      </a:pPr>
                      <a:r>
                        <a:rPr sz="2400" b="0" spc="-60" dirty="0">
                          <a:solidFill>
                            <a:srgbClr val="FFFFFF"/>
                          </a:solidFill>
                          <a:latin typeface="Segoe UI Semilight"/>
                          <a:cs typeface="Segoe UI Semilight"/>
                        </a:rPr>
                        <a:t>MFA</a:t>
                      </a:r>
                      <a:r>
                        <a:rPr sz="2400" b="0" spc="-10" dirty="0">
                          <a:solidFill>
                            <a:srgbClr val="FFFFFF"/>
                          </a:solidFill>
                          <a:latin typeface="Segoe UI Semilight"/>
                          <a:cs typeface="Segoe UI Semilight"/>
                        </a:rPr>
                        <a:t> </a:t>
                      </a:r>
                      <a:r>
                        <a:rPr sz="2400" b="0" spc="10" dirty="0">
                          <a:solidFill>
                            <a:srgbClr val="FFFFFF"/>
                          </a:solidFill>
                          <a:latin typeface="Segoe UI Semilight"/>
                          <a:cs typeface="Segoe UI Semilight"/>
                        </a:rPr>
                        <a:t>Server</a:t>
                      </a:r>
                      <a:endParaRPr sz="2400">
                        <a:latin typeface="Segoe UI Semilight"/>
                        <a:cs typeface="Segoe UI Semilight"/>
                      </a:endParaRPr>
                    </a:p>
                  </a:txBody>
                  <a:tcPr marL="0" marR="0" marT="1079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0078D3"/>
                    </a:solidFill>
                  </a:tcPr>
                </a:tc>
                <a:extLst>
                  <a:ext uri="{0D108BD9-81ED-4DB2-BD59-A6C34878D82A}">
                    <a16:rowId xmlns:a16="http://schemas.microsoft.com/office/drawing/2014/main" val="10000"/>
                  </a:ext>
                </a:extLst>
              </a:tr>
              <a:tr h="570991">
                <a:tc>
                  <a:txBody>
                    <a:bodyPr/>
                    <a:lstStyle/>
                    <a:p>
                      <a:pPr marL="69850">
                        <a:lnSpc>
                          <a:spcPct val="100000"/>
                        </a:lnSpc>
                        <a:spcBef>
                          <a:spcPts val="85"/>
                        </a:spcBef>
                      </a:pPr>
                      <a:r>
                        <a:rPr sz="2400" b="0" dirty="0">
                          <a:solidFill>
                            <a:srgbClr val="FFFFFF"/>
                          </a:solidFill>
                          <a:latin typeface="Segoe UI Semilight"/>
                          <a:cs typeface="Segoe UI Semilight"/>
                        </a:rPr>
                        <a:t>First-party </a:t>
                      </a:r>
                      <a:r>
                        <a:rPr sz="2400" b="0" spc="-10" dirty="0">
                          <a:solidFill>
                            <a:srgbClr val="FFFFFF"/>
                          </a:solidFill>
                          <a:latin typeface="Segoe UI Semilight"/>
                          <a:cs typeface="Segoe UI Semilight"/>
                        </a:rPr>
                        <a:t>Microsoft</a:t>
                      </a:r>
                      <a:r>
                        <a:rPr sz="2400" b="0" dirty="0">
                          <a:solidFill>
                            <a:srgbClr val="FFFFFF"/>
                          </a:solidFill>
                          <a:latin typeface="Segoe UI Semilight"/>
                          <a:cs typeface="Segoe UI Semilight"/>
                        </a:rPr>
                        <a:t> apps</a:t>
                      </a:r>
                      <a:endParaRPr sz="2400">
                        <a:latin typeface="Segoe UI Semilight"/>
                        <a:cs typeface="Segoe UI Semilight"/>
                      </a:endParaRPr>
                    </a:p>
                  </a:txBody>
                  <a:tcPr marL="0" marR="0" marT="1079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0078D3"/>
                    </a:solidFill>
                  </a:tcPr>
                </a:tc>
                <a:tc>
                  <a:txBody>
                    <a:bodyPr/>
                    <a:lstStyle/>
                    <a:p>
                      <a:pPr algn="ctr">
                        <a:lnSpc>
                          <a:spcPct val="100000"/>
                        </a:lnSpc>
                        <a:spcBef>
                          <a:spcPts val="85"/>
                        </a:spcBef>
                      </a:pPr>
                      <a:r>
                        <a:rPr sz="2400" b="0" dirty="0">
                          <a:solidFill>
                            <a:srgbClr val="1A1A1A"/>
                          </a:solidFill>
                          <a:latin typeface="Segoe UI Semilight"/>
                          <a:cs typeface="Segoe UI Semilight"/>
                        </a:rPr>
                        <a:t>●</a:t>
                      </a:r>
                      <a:endParaRPr sz="2400">
                        <a:latin typeface="Segoe UI Semilight"/>
                        <a:cs typeface="Segoe UI Semilight"/>
                      </a:endParaRPr>
                    </a:p>
                  </a:txBody>
                  <a:tcPr marL="0" marR="0" marT="1079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AD5EE"/>
                    </a:solidFill>
                  </a:tcPr>
                </a:tc>
                <a:tc>
                  <a:txBody>
                    <a:bodyPr/>
                    <a:lstStyle/>
                    <a:p>
                      <a:pPr marL="635" algn="ctr">
                        <a:lnSpc>
                          <a:spcPct val="100000"/>
                        </a:lnSpc>
                        <a:spcBef>
                          <a:spcPts val="85"/>
                        </a:spcBef>
                      </a:pPr>
                      <a:r>
                        <a:rPr sz="2400" b="0" dirty="0">
                          <a:solidFill>
                            <a:srgbClr val="1A1A1A"/>
                          </a:solidFill>
                          <a:latin typeface="Segoe UI Semilight"/>
                          <a:cs typeface="Segoe UI Semilight"/>
                        </a:rPr>
                        <a:t>●</a:t>
                      </a:r>
                      <a:endParaRPr sz="2400">
                        <a:latin typeface="Segoe UI Semilight"/>
                        <a:cs typeface="Segoe UI Semilight"/>
                      </a:endParaRPr>
                    </a:p>
                  </a:txBody>
                  <a:tcPr marL="0" marR="0" marT="1079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AD5EE"/>
                    </a:solidFill>
                  </a:tcPr>
                </a:tc>
                <a:extLst>
                  <a:ext uri="{0D108BD9-81ED-4DB2-BD59-A6C34878D82A}">
                    <a16:rowId xmlns:a16="http://schemas.microsoft.com/office/drawing/2014/main" val="10001"/>
                  </a:ext>
                </a:extLst>
              </a:tr>
              <a:tr h="570865">
                <a:tc>
                  <a:txBody>
                    <a:bodyPr/>
                    <a:lstStyle/>
                    <a:p>
                      <a:pPr marL="69850">
                        <a:lnSpc>
                          <a:spcPct val="100000"/>
                        </a:lnSpc>
                        <a:spcBef>
                          <a:spcPts val="90"/>
                        </a:spcBef>
                      </a:pPr>
                      <a:r>
                        <a:rPr sz="2400" b="0" spc="-5" dirty="0">
                          <a:solidFill>
                            <a:srgbClr val="FFFFFF"/>
                          </a:solidFill>
                          <a:latin typeface="Segoe UI Semilight"/>
                          <a:cs typeface="Segoe UI Semilight"/>
                        </a:rPr>
                        <a:t>SaaS </a:t>
                      </a:r>
                      <a:r>
                        <a:rPr sz="2400" b="0" dirty="0">
                          <a:solidFill>
                            <a:srgbClr val="FFFFFF"/>
                          </a:solidFill>
                          <a:latin typeface="Segoe UI Semilight"/>
                          <a:cs typeface="Segoe UI Semilight"/>
                        </a:rPr>
                        <a:t>apps in the app</a:t>
                      </a:r>
                      <a:r>
                        <a:rPr sz="2400" b="0" spc="25" dirty="0">
                          <a:solidFill>
                            <a:srgbClr val="FFFFFF"/>
                          </a:solidFill>
                          <a:latin typeface="Segoe UI Semilight"/>
                          <a:cs typeface="Segoe UI Semilight"/>
                        </a:rPr>
                        <a:t> </a:t>
                      </a:r>
                      <a:r>
                        <a:rPr sz="2400" b="0" spc="10" dirty="0">
                          <a:solidFill>
                            <a:srgbClr val="FFFFFF"/>
                          </a:solidFill>
                          <a:latin typeface="Segoe UI Semilight"/>
                          <a:cs typeface="Segoe UI Semilight"/>
                        </a:rPr>
                        <a:t>gallery</a:t>
                      </a:r>
                      <a:endParaRPr sz="2400">
                        <a:latin typeface="Segoe UI Semilight"/>
                        <a:cs typeface="Segoe UI Semilight"/>
                      </a:endParaRPr>
                    </a:p>
                  </a:txBody>
                  <a:tcPr marL="0" marR="0" marT="1143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0078D3"/>
                    </a:solidFill>
                  </a:tcPr>
                </a:tc>
                <a:tc>
                  <a:txBody>
                    <a:bodyPr/>
                    <a:lstStyle/>
                    <a:p>
                      <a:pPr algn="ctr">
                        <a:lnSpc>
                          <a:spcPct val="100000"/>
                        </a:lnSpc>
                        <a:spcBef>
                          <a:spcPts val="90"/>
                        </a:spcBef>
                      </a:pPr>
                      <a:r>
                        <a:rPr sz="2400" b="0" dirty="0">
                          <a:solidFill>
                            <a:srgbClr val="1A1A1A"/>
                          </a:solidFill>
                          <a:latin typeface="Segoe UI Semilight"/>
                          <a:cs typeface="Segoe UI Semilight"/>
                        </a:rPr>
                        <a:t>●</a:t>
                      </a:r>
                      <a:endParaRPr sz="2400">
                        <a:latin typeface="Segoe UI Semilight"/>
                        <a:cs typeface="Segoe UI Semilight"/>
                      </a:endParaRPr>
                    </a:p>
                  </a:txBody>
                  <a:tcPr marL="0" marR="0" marT="1143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BF7"/>
                    </a:solidFill>
                  </a:tcPr>
                </a:tc>
                <a:tc>
                  <a:txBody>
                    <a:bodyPr/>
                    <a:lstStyle/>
                    <a:p>
                      <a:pPr>
                        <a:lnSpc>
                          <a:spcPct val="100000"/>
                        </a:lnSpc>
                      </a:pPr>
                      <a:endParaRPr sz="24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BF7"/>
                    </a:solidFill>
                  </a:tcPr>
                </a:tc>
                <a:extLst>
                  <a:ext uri="{0D108BD9-81ED-4DB2-BD59-A6C34878D82A}">
                    <a16:rowId xmlns:a16="http://schemas.microsoft.com/office/drawing/2014/main" val="10002"/>
                  </a:ext>
                </a:extLst>
              </a:tr>
              <a:tr h="1183258">
                <a:tc>
                  <a:txBody>
                    <a:bodyPr/>
                    <a:lstStyle/>
                    <a:p>
                      <a:pPr marL="69850">
                        <a:lnSpc>
                          <a:spcPct val="100000"/>
                        </a:lnSpc>
                        <a:spcBef>
                          <a:spcPts val="85"/>
                        </a:spcBef>
                      </a:pPr>
                      <a:r>
                        <a:rPr sz="2400" b="0" spc="-20" dirty="0">
                          <a:solidFill>
                            <a:srgbClr val="FFFFFF"/>
                          </a:solidFill>
                          <a:latin typeface="Segoe UI Semilight"/>
                          <a:cs typeface="Segoe UI Semilight"/>
                        </a:rPr>
                        <a:t>Web </a:t>
                      </a:r>
                      <a:r>
                        <a:rPr sz="2400" b="0" dirty="0">
                          <a:solidFill>
                            <a:srgbClr val="FFFFFF"/>
                          </a:solidFill>
                          <a:latin typeface="Segoe UI Semilight"/>
                          <a:cs typeface="Segoe UI Semilight"/>
                        </a:rPr>
                        <a:t>applications published </a:t>
                      </a:r>
                      <a:r>
                        <a:rPr sz="2400" b="0" spc="-5" dirty="0">
                          <a:solidFill>
                            <a:srgbClr val="FFFFFF"/>
                          </a:solidFill>
                          <a:latin typeface="Segoe UI Semilight"/>
                          <a:cs typeface="Segoe UI Semilight"/>
                        </a:rPr>
                        <a:t>through </a:t>
                      </a:r>
                      <a:r>
                        <a:rPr sz="2400" b="0" spc="-10" dirty="0">
                          <a:solidFill>
                            <a:srgbClr val="FFFFFF"/>
                          </a:solidFill>
                          <a:latin typeface="Segoe UI Semilight"/>
                          <a:cs typeface="Segoe UI Semilight"/>
                        </a:rPr>
                        <a:t>Azure</a:t>
                      </a:r>
                      <a:r>
                        <a:rPr sz="2400" b="0" spc="15" dirty="0">
                          <a:solidFill>
                            <a:srgbClr val="FFFFFF"/>
                          </a:solidFill>
                          <a:latin typeface="Segoe UI Semilight"/>
                          <a:cs typeface="Segoe UI Semilight"/>
                        </a:rPr>
                        <a:t> </a:t>
                      </a:r>
                      <a:r>
                        <a:rPr sz="2400" b="0" spc="-5" dirty="0">
                          <a:solidFill>
                            <a:srgbClr val="FFFFFF"/>
                          </a:solidFill>
                          <a:latin typeface="Segoe UI Semilight"/>
                          <a:cs typeface="Segoe UI Semilight"/>
                        </a:rPr>
                        <a:t>AD</a:t>
                      </a:r>
                      <a:endParaRPr sz="2400">
                        <a:latin typeface="Segoe UI Semilight"/>
                        <a:cs typeface="Segoe UI Semilight"/>
                      </a:endParaRPr>
                    </a:p>
                    <a:p>
                      <a:pPr marL="69850">
                        <a:lnSpc>
                          <a:spcPct val="100000"/>
                        </a:lnSpc>
                        <a:spcBef>
                          <a:spcPts val="434"/>
                        </a:spcBef>
                      </a:pPr>
                      <a:r>
                        <a:rPr sz="2400" b="0" spc="-5" dirty="0">
                          <a:solidFill>
                            <a:srgbClr val="FFFFFF"/>
                          </a:solidFill>
                          <a:latin typeface="Segoe UI Semilight"/>
                          <a:cs typeface="Segoe UI Semilight"/>
                        </a:rPr>
                        <a:t>App</a:t>
                      </a:r>
                      <a:r>
                        <a:rPr sz="2400" b="0" spc="-10" dirty="0">
                          <a:solidFill>
                            <a:srgbClr val="FFFFFF"/>
                          </a:solidFill>
                          <a:latin typeface="Segoe UI Semilight"/>
                          <a:cs typeface="Segoe UI Semilight"/>
                        </a:rPr>
                        <a:t> </a:t>
                      </a:r>
                      <a:r>
                        <a:rPr sz="2400" b="0" spc="-15" dirty="0">
                          <a:solidFill>
                            <a:srgbClr val="FFFFFF"/>
                          </a:solidFill>
                          <a:latin typeface="Segoe UI Semilight"/>
                          <a:cs typeface="Segoe UI Semilight"/>
                        </a:rPr>
                        <a:t>Proxy</a:t>
                      </a:r>
                      <a:endParaRPr sz="2400">
                        <a:latin typeface="Segoe UI Semilight"/>
                        <a:cs typeface="Segoe UI Semilight"/>
                      </a:endParaRPr>
                    </a:p>
                  </a:txBody>
                  <a:tcPr marL="0" marR="0" marT="1079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0078D3"/>
                    </a:solidFill>
                  </a:tcPr>
                </a:tc>
                <a:tc>
                  <a:txBody>
                    <a:bodyPr/>
                    <a:lstStyle/>
                    <a:p>
                      <a:pPr algn="ctr">
                        <a:lnSpc>
                          <a:spcPct val="100000"/>
                        </a:lnSpc>
                        <a:spcBef>
                          <a:spcPts val="85"/>
                        </a:spcBef>
                      </a:pPr>
                      <a:r>
                        <a:rPr sz="2400" b="0" dirty="0">
                          <a:solidFill>
                            <a:srgbClr val="1A1A1A"/>
                          </a:solidFill>
                          <a:latin typeface="Segoe UI Semilight"/>
                          <a:cs typeface="Segoe UI Semilight"/>
                        </a:rPr>
                        <a:t>●</a:t>
                      </a:r>
                      <a:endParaRPr sz="2400">
                        <a:latin typeface="Segoe UI Semilight"/>
                        <a:cs typeface="Segoe UI Semilight"/>
                      </a:endParaRPr>
                    </a:p>
                  </a:txBody>
                  <a:tcPr marL="0" marR="0" marT="1079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AD5EE"/>
                    </a:solidFill>
                  </a:tcPr>
                </a:tc>
                <a:tc>
                  <a:txBody>
                    <a:bodyPr/>
                    <a:lstStyle/>
                    <a:p>
                      <a:pPr>
                        <a:lnSpc>
                          <a:spcPct val="100000"/>
                        </a:lnSpc>
                      </a:pPr>
                      <a:endParaRPr sz="24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AD5EE"/>
                    </a:solidFill>
                  </a:tcPr>
                </a:tc>
                <a:extLst>
                  <a:ext uri="{0D108BD9-81ED-4DB2-BD59-A6C34878D82A}">
                    <a16:rowId xmlns:a16="http://schemas.microsoft.com/office/drawing/2014/main" val="10003"/>
                  </a:ext>
                </a:extLst>
              </a:tr>
              <a:tr h="1183132">
                <a:tc>
                  <a:txBody>
                    <a:bodyPr/>
                    <a:lstStyle/>
                    <a:p>
                      <a:pPr marL="69850">
                        <a:lnSpc>
                          <a:spcPct val="100000"/>
                        </a:lnSpc>
                        <a:spcBef>
                          <a:spcPts val="90"/>
                        </a:spcBef>
                      </a:pPr>
                      <a:r>
                        <a:rPr sz="2400" b="0" spc="-5" dirty="0">
                          <a:solidFill>
                            <a:srgbClr val="FFFFFF"/>
                          </a:solidFill>
                          <a:latin typeface="Segoe UI Semilight"/>
                          <a:cs typeface="Segoe UI Semilight"/>
                        </a:rPr>
                        <a:t>IIS </a:t>
                      </a:r>
                      <a:r>
                        <a:rPr sz="2400" b="0" dirty="0">
                          <a:solidFill>
                            <a:srgbClr val="FFFFFF"/>
                          </a:solidFill>
                          <a:latin typeface="Segoe UI Semilight"/>
                          <a:cs typeface="Segoe UI Semilight"/>
                        </a:rPr>
                        <a:t>applications not published </a:t>
                      </a:r>
                      <a:r>
                        <a:rPr sz="2400" b="0" spc="-5" dirty="0">
                          <a:solidFill>
                            <a:srgbClr val="FFFFFF"/>
                          </a:solidFill>
                          <a:latin typeface="Segoe UI Semilight"/>
                          <a:cs typeface="Segoe UI Semilight"/>
                        </a:rPr>
                        <a:t>through </a:t>
                      </a:r>
                      <a:r>
                        <a:rPr sz="2400" b="0" spc="-10" dirty="0">
                          <a:solidFill>
                            <a:srgbClr val="FFFFFF"/>
                          </a:solidFill>
                          <a:latin typeface="Segoe UI Semilight"/>
                          <a:cs typeface="Segoe UI Semilight"/>
                        </a:rPr>
                        <a:t>Azure</a:t>
                      </a:r>
                      <a:r>
                        <a:rPr sz="2400" b="0" spc="-5" dirty="0">
                          <a:solidFill>
                            <a:srgbClr val="FFFFFF"/>
                          </a:solidFill>
                          <a:latin typeface="Segoe UI Semilight"/>
                          <a:cs typeface="Segoe UI Semilight"/>
                        </a:rPr>
                        <a:t> AD</a:t>
                      </a:r>
                      <a:endParaRPr sz="2400">
                        <a:latin typeface="Segoe UI Semilight"/>
                        <a:cs typeface="Segoe UI Semilight"/>
                      </a:endParaRPr>
                    </a:p>
                    <a:p>
                      <a:pPr marL="69850">
                        <a:lnSpc>
                          <a:spcPct val="100000"/>
                        </a:lnSpc>
                        <a:spcBef>
                          <a:spcPts val="430"/>
                        </a:spcBef>
                      </a:pPr>
                      <a:r>
                        <a:rPr sz="2400" b="0" spc="-5" dirty="0">
                          <a:solidFill>
                            <a:srgbClr val="FFFFFF"/>
                          </a:solidFill>
                          <a:latin typeface="Segoe UI Semilight"/>
                          <a:cs typeface="Segoe UI Semilight"/>
                        </a:rPr>
                        <a:t>App</a:t>
                      </a:r>
                      <a:r>
                        <a:rPr sz="2400" b="0" dirty="0">
                          <a:solidFill>
                            <a:srgbClr val="FFFFFF"/>
                          </a:solidFill>
                          <a:latin typeface="Segoe UI Semilight"/>
                          <a:cs typeface="Segoe UI Semilight"/>
                        </a:rPr>
                        <a:t> </a:t>
                      </a:r>
                      <a:r>
                        <a:rPr sz="2400" b="0" spc="-15" dirty="0">
                          <a:solidFill>
                            <a:srgbClr val="FFFFFF"/>
                          </a:solidFill>
                          <a:latin typeface="Segoe UI Semilight"/>
                          <a:cs typeface="Segoe UI Semilight"/>
                        </a:rPr>
                        <a:t>Proxy</a:t>
                      </a:r>
                      <a:endParaRPr sz="2400">
                        <a:latin typeface="Segoe UI Semilight"/>
                        <a:cs typeface="Segoe UI Semilight"/>
                      </a:endParaRPr>
                    </a:p>
                  </a:txBody>
                  <a:tcPr marL="0" marR="0" marT="1143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0078D3"/>
                    </a:solidFill>
                  </a:tcPr>
                </a:tc>
                <a:tc>
                  <a:txBody>
                    <a:bodyPr/>
                    <a:lstStyle/>
                    <a:p>
                      <a:pPr>
                        <a:lnSpc>
                          <a:spcPct val="100000"/>
                        </a:lnSpc>
                      </a:pPr>
                      <a:endParaRPr sz="24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BF7"/>
                    </a:solidFill>
                  </a:tcPr>
                </a:tc>
                <a:tc>
                  <a:txBody>
                    <a:bodyPr/>
                    <a:lstStyle/>
                    <a:p>
                      <a:pPr marL="635" algn="ctr">
                        <a:lnSpc>
                          <a:spcPct val="100000"/>
                        </a:lnSpc>
                        <a:spcBef>
                          <a:spcPts val="90"/>
                        </a:spcBef>
                      </a:pPr>
                      <a:r>
                        <a:rPr sz="2400" b="0" dirty="0">
                          <a:solidFill>
                            <a:srgbClr val="1A1A1A"/>
                          </a:solidFill>
                          <a:latin typeface="Segoe UI Semilight"/>
                          <a:cs typeface="Segoe UI Semilight"/>
                        </a:rPr>
                        <a:t>●</a:t>
                      </a:r>
                      <a:endParaRPr sz="2400">
                        <a:latin typeface="Segoe UI Semilight"/>
                        <a:cs typeface="Segoe UI Semilight"/>
                      </a:endParaRPr>
                    </a:p>
                  </a:txBody>
                  <a:tcPr marL="0" marR="0" marT="1143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BF7"/>
                    </a:solidFill>
                  </a:tcPr>
                </a:tc>
                <a:extLst>
                  <a:ext uri="{0D108BD9-81ED-4DB2-BD59-A6C34878D82A}">
                    <a16:rowId xmlns:a16="http://schemas.microsoft.com/office/drawing/2014/main" val="10004"/>
                  </a:ext>
                </a:extLst>
              </a:tr>
              <a:tr h="570941">
                <a:tc>
                  <a:txBody>
                    <a:bodyPr/>
                    <a:lstStyle/>
                    <a:p>
                      <a:pPr marL="69850">
                        <a:lnSpc>
                          <a:spcPct val="100000"/>
                        </a:lnSpc>
                        <a:spcBef>
                          <a:spcPts val="95"/>
                        </a:spcBef>
                      </a:pPr>
                      <a:r>
                        <a:rPr sz="2400" b="0" spc="-15" dirty="0">
                          <a:solidFill>
                            <a:srgbClr val="FFFFFF"/>
                          </a:solidFill>
                          <a:latin typeface="Segoe UI Semilight"/>
                          <a:cs typeface="Segoe UI Semilight"/>
                        </a:rPr>
                        <a:t>Remote </a:t>
                      </a:r>
                      <a:r>
                        <a:rPr sz="2400" b="0" dirty="0">
                          <a:solidFill>
                            <a:srgbClr val="FFFFFF"/>
                          </a:solidFill>
                          <a:latin typeface="Segoe UI Semilight"/>
                          <a:cs typeface="Segoe UI Semilight"/>
                        </a:rPr>
                        <a:t>access </a:t>
                      </a:r>
                      <a:r>
                        <a:rPr sz="2400" b="0" spc="-5" dirty="0">
                          <a:solidFill>
                            <a:srgbClr val="FFFFFF"/>
                          </a:solidFill>
                          <a:latin typeface="Segoe UI Semilight"/>
                          <a:cs typeface="Segoe UI Semilight"/>
                        </a:rPr>
                        <a:t>such </a:t>
                      </a:r>
                      <a:r>
                        <a:rPr sz="2400" b="0" dirty="0">
                          <a:solidFill>
                            <a:srgbClr val="FFFFFF"/>
                          </a:solidFill>
                          <a:latin typeface="Segoe UI Semilight"/>
                          <a:cs typeface="Segoe UI Semilight"/>
                        </a:rPr>
                        <a:t>as </a:t>
                      </a:r>
                      <a:r>
                        <a:rPr sz="2400" b="0" spc="-5" dirty="0">
                          <a:solidFill>
                            <a:srgbClr val="FFFFFF"/>
                          </a:solidFill>
                          <a:latin typeface="Segoe UI Semilight"/>
                          <a:cs typeface="Segoe UI Semilight"/>
                        </a:rPr>
                        <a:t>VPN,</a:t>
                      </a:r>
                      <a:r>
                        <a:rPr sz="2400" b="0" spc="80" dirty="0">
                          <a:solidFill>
                            <a:srgbClr val="FFFFFF"/>
                          </a:solidFill>
                          <a:latin typeface="Segoe UI Semilight"/>
                          <a:cs typeface="Segoe UI Semilight"/>
                        </a:rPr>
                        <a:t> </a:t>
                      </a:r>
                      <a:r>
                        <a:rPr sz="2400" b="0" dirty="0">
                          <a:solidFill>
                            <a:srgbClr val="FFFFFF"/>
                          </a:solidFill>
                          <a:latin typeface="Segoe UI Semilight"/>
                          <a:cs typeface="Segoe UI Semilight"/>
                        </a:rPr>
                        <a:t>RDG</a:t>
                      </a:r>
                      <a:endParaRPr sz="2400">
                        <a:latin typeface="Segoe UI Semilight"/>
                        <a:cs typeface="Segoe UI Semilight"/>
                      </a:endParaRPr>
                    </a:p>
                  </a:txBody>
                  <a:tcPr marL="0" marR="0" marT="1206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0078D3"/>
                    </a:solidFill>
                  </a:tcPr>
                </a:tc>
                <a:tc>
                  <a:txBody>
                    <a:bodyPr/>
                    <a:lstStyle/>
                    <a:p>
                      <a:pPr algn="ctr">
                        <a:lnSpc>
                          <a:spcPct val="100000"/>
                        </a:lnSpc>
                        <a:spcBef>
                          <a:spcPts val="95"/>
                        </a:spcBef>
                      </a:pPr>
                      <a:r>
                        <a:rPr sz="2400" b="0" dirty="0">
                          <a:solidFill>
                            <a:srgbClr val="1A1A1A"/>
                          </a:solidFill>
                          <a:latin typeface="Segoe UI Semilight"/>
                          <a:cs typeface="Segoe UI Semilight"/>
                        </a:rPr>
                        <a:t>●</a:t>
                      </a:r>
                      <a:endParaRPr sz="2400">
                        <a:latin typeface="Segoe UI Semilight"/>
                        <a:cs typeface="Segoe UI Semilight"/>
                      </a:endParaRPr>
                    </a:p>
                  </a:txBody>
                  <a:tcPr marL="0" marR="0" marT="1206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AD5EE"/>
                    </a:solidFill>
                  </a:tcPr>
                </a:tc>
                <a:tc>
                  <a:txBody>
                    <a:bodyPr/>
                    <a:lstStyle/>
                    <a:p>
                      <a:pPr marL="635" algn="ctr">
                        <a:lnSpc>
                          <a:spcPct val="100000"/>
                        </a:lnSpc>
                        <a:spcBef>
                          <a:spcPts val="95"/>
                        </a:spcBef>
                      </a:pPr>
                      <a:r>
                        <a:rPr sz="2400" b="0" dirty="0">
                          <a:solidFill>
                            <a:srgbClr val="1A1A1A"/>
                          </a:solidFill>
                          <a:latin typeface="Segoe UI Semilight"/>
                          <a:cs typeface="Segoe UI Semilight"/>
                        </a:rPr>
                        <a:t>●</a:t>
                      </a:r>
                      <a:endParaRPr sz="2400">
                        <a:latin typeface="Segoe UI Semilight"/>
                        <a:cs typeface="Segoe UI Semilight"/>
                      </a:endParaRPr>
                    </a:p>
                  </a:txBody>
                  <a:tcPr marL="0" marR="0" marT="1206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AD5EE"/>
                    </a:solidFill>
                  </a:tcPr>
                </a:tc>
                <a:extLst>
                  <a:ext uri="{0D108BD9-81ED-4DB2-BD59-A6C34878D82A}">
                    <a16:rowId xmlns:a16="http://schemas.microsoft.com/office/drawing/2014/main" val="10005"/>
                  </a:ext>
                </a:extLst>
              </a:tr>
            </a:tbl>
          </a:graphicData>
        </a:graphic>
      </p:graphicFrame>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605066" y="575309"/>
            <a:ext cx="6407365" cy="350647"/>
          </a:xfrm>
          <a:prstGeom prst="rect">
            <a:avLst/>
          </a:prstGeom>
          <a:blipFill>
            <a:blip r:embed="rId2" cstate="print"/>
            <a:stretch>
              <a:fillRect/>
            </a:stretch>
          </a:blipFill>
        </p:spPr>
        <p:txBody>
          <a:bodyPr wrap="square" lIns="0" tIns="0" rIns="0" bIns="0" rtlCol="0"/>
          <a:lstStyle/>
          <a:p>
            <a:endParaRPr/>
          </a:p>
        </p:txBody>
      </p:sp>
      <p:graphicFrame>
        <p:nvGraphicFramePr>
          <p:cNvPr id="3" name="object 3"/>
          <p:cNvGraphicFramePr>
            <a:graphicFrameLocks noGrp="1"/>
          </p:cNvGraphicFramePr>
          <p:nvPr/>
        </p:nvGraphicFramePr>
        <p:xfrm>
          <a:off x="590359" y="1457324"/>
          <a:ext cx="9817099" cy="4930163"/>
        </p:xfrm>
        <a:graphic>
          <a:graphicData uri="http://schemas.openxmlformats.org/drawingml/2006/table">
            <a:tbl>
              <a:tblPr firstRow="1" bandRow="1">
                <a:tableStyleId>{2D5ABB26-0587-4C30-8999-92F81FD0307C}</a:tableStyleId>
              </a:tblPr>
              <a:tblGrid>
                <a:gridCol w="6225540">
                  <a:extLst>
                    <a:ext uri="{9D8B030D-6E8A-4147-A177-3AD203B41FA5}">
                      <a16:colId xmlns:a16="http://schemas.microsoft.com/office/drawing/2014/main" val="20000"/>
                    </a:ext>
                  </a:extLst>
                </a:gridCol>
                <a:gridCol w="1793239">
                  <a:extLst>
                    <a:ext uri="{9D8B030D-6E8A-4147-A177-3AD203B41FA5}">
                      <a16:colId xmlns:a16="http://schemas.microsoft.com/office/drawing/2014/main" val="20001"/>
                    </a:ext>
                  </a:extLst>
                </a:gridCol>
                <a:gridCol w="1798320">
                  <a:extLst>
                    <a:ext uri="{9D8B030D-6E8A-4147-A177-3AD203B41FA5}">
                      <a16:colId xmlns:a16="http://schemas.microsoft.com/office/drawing/2014/main" val="20002"/>
                    </a:ext>
                  </a:extLst>
                </a:gridCol>
              </a:tblGrid>
              <a:tr h="445388">
                <a:tc>
                  <a:txBody>
                    <a:bodyPr/>
                    <a:lstStyle/>
                    <a:p>
                      <a:pPr marL="50165">
                        <a:lnSpc>
                          <a:spcPct val="100000"/>
                        </a:lnSpc>
                        <a:spcBef>
                          <a:spcPts val="85"/>
                        </a:spcBef>
                      </a:pPr>
                      <a:r>
                        <a:rPr sz="2400" b="0" spc="-5" dirty="0">
                          <a:solidFill>
                            <a:srgbClr val="FFFFFF"/>
                          </a:solidFill>
                          <a:latin typeface="Segoe UI Semilight"/>
                          <a:cs typeface="Segoe UI Semilight"/>
                        </a:rPr>
                        <a:t>User</a:t>
                      </a:r>
                      <a:r>
                        <a:rPr sz="2400" b="0" spc="10" dirty="0">
                          <a:solidFill>
                            <a:srgbClr val="FFFFFF"/>
                          </a:solidFill>
                          <a:latin typeface="Segoe UI Semilight"/>
                          <a:cs typeface="Segoe UI Semilight"/>
                        </a:rPr>
                        <a:t> </a:t>
                      </a:r>
                      <a:r>
                        <a:rPr sz="2400" b="0" dirty="0">
                          <a:solidFill>
                            <a:srgbClr val="FFFFFF"/>
                          </a:solidFill>
                          <a:latin typeface="Segoe UI Semilight"/>
                          <a:cs typeface="Segoe UI Semilight"/>
                        </a:rPr>
                        <a:t>Location</a:t>
                      </a:r>
                      <a:endParaRPr sz="2400">
                        <a:latin typeface="Segoe UI Semilight"/>
                        <a:cs typeface="Segoe UI Semilight"/>
                      </a:endParaRPr>
                    </a:p>
                  </a:txBody>
                  <a:tcPr marL="0" marR="0" marT="1079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0078D3"/>
                    </a:solidFill>
                  </a:tcPr>
                </a:tc>
                <a:tc>
                  <a:txBody>
                    <a:bodyPr/>
                    <a:lstStyle/>
                    <a:p>
                      <a:pPr marL="50800">
                        <a:lnSpc>
                          <a:spcPct val="100000"/>
                        </a:lnSpc>
                        <a:spcBef>
                          <a:spcPts val="85"/>
                        </a:spcBef>
                      </a:pPr>
                      <a:r>
                        <a:rPr sz="2400" b="0" spc="-10" dirty="0">
                          <a:solidFill>
                            <a:srgbClr val="FFFFFF"/>
                          </a:solidFill>
                          <a:latin typeface="Segoe UI Semilight"/>
                          <a:cs typeface="Segoe UI Semilight"/>
                        </a:rPr>
                        <a:t>Azure</a:t>
                      </a:r>
                      <a:r>
                        <a:rPr sz="2400" b="0" spc="-5" dirty="0">
                          <a:solidFill>
                            <a:srgbClr val="FFFFFF"/>
                          </a:solidFill>
                          <a:latin typeface="Segoe UI Semilight"/>
                          <a:cs typeface="Segoe UI Semilight"/>
                        </a:rPr>
                        <a:t> </a:t>
                      </a:r>
                      <a:r>
                        <a:rPr sz="2400" b="0" spc="-55" dirty="0">
                          <a:solidFill>
                            <a:srgbClr val="FFFFFF"/>
                          </a:solidFill>
                          <a:latin typeface="Segoe UI Semilight"/>
                          <a:cs typeface="Segoe UI Semilight"/>
                        </a:rPr>
                        <a:t>MFA</a:t>
                      </a:r>
                      <a:endParaRPr sz="2400">
                        <a:latin typeface="Segoe UI Semilight"/>
                        <a:cs typeface="Segoe UI Semilight"/>
                      </a:endParaRPr>
                    </a:p>
                  </a:txBody>
                  <a:tcPr marL="0" marR="0" marT="1079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0078D3"/>
                    </a:solidFill>
                  </a:tcPr>
                </a:tc>
                <a:tc>
                  <a:txBody>
                    <a:bodyPr/>
                    <a:lstStyle/>
                    <a:p>
                      <a:pPr marL="51435">
                        <a:lnSpc>
                          <a:spcPct val="100000"/>
                        </a:lnSpc>
                        <a:spcBef>
                          <a:spcPts val="85"/>
                        </a:spcBef>
                      </a:pPr>
                      <a:r>
                        <a:rPr sz="2400" b="0" spc="-60" dirty="0">
                          <a:solidFill>
                            <a:srgbClr val="FFFFFF"/>
                          </a:solidFill>
                          <a:latin typeface="Segoe UI Semilight"/>
                          <a:cs typeface="Segoe UI Semilight"/>
                        </a:rPr>
                        <a:t>MFA</a:t>
                      </a:r>
                      <a:r>
                        <a:rPr sz="2400" b="0" spc="-15" dirty="0">
                          <a:solidFill>
                            <a:srgbClr val="FFFFFF"/>
                          </a:solidFill>
                          <a:latin typeface="Segoe UI Semilight"/>
                          <a:cs typeface="Segoe UI Semilight"/>
                        </a:rPr>
                        <a:t> </a:t>
                      </a:r>
                      <a:r>
                        <a:rPr sz="2400" b="0" spc="10" dirty="0">
                          <a:solidFill>
                            <a:srgbClr val="FFFFFF"/>
                          </a:solidFill>
                          <a:latin typeface="Segoe UI Semilight"/>
                          <a:cs typeface="Segoe UI Semilight"/>
                        </a:rPr>
                        <a:t>Server</a:t>
                      </a:r>
                      <a:endParaRPr sz="2400">
                        <a:latin typeface="Segoe UI Semilight"/>
                        <a:cs typeface="Segoe UI Semilight"/>
                      </a:endParaRPr>
                    </a:p>
                  </a:txBody>
                  <a:tcPr marL="0" marR="0" marT="1079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0078D3"/>
                    </a:solidFill>
                  </a:tcPr>
                </a:tc>
                <a:extLst>
                  <a:ext uri="{0D108BD9-81ED-4DB2-BD59-A6C34878D82A}">
                    <a16:rowId xmlns:a16="http://schemas.microsoft.com/office/drawing/2014/main" val="10000"/>
                  </a:ext>
                </a:extLst>
              </a:tr>
              <a:tr h="445262">
                <a:tc>
                  <a:txBody>
                    <a:bodyPr/>
                    <a:lstStyle/>
                    <a:p>
                      <a:pPr marL="50165">
                        <a:lnSpc>
                          <a:spcPct val="100000"/>
                        </a:lnSpc>
                        <a:spcBef>
                          <a:spcPts val="85"/>
                        </a:spcBef>
                      </a:pPr>
                      <a:r>
                        <a:rPr sz="2400" b="0" spc="-10" dirty="0">
                          <a:solidFill>
                            <a:srgbClr val="FFFFFF"/>
                          </a:solidFill>
                          <a:latin typeface="Segoe UI Semilight"/>
                          <a:cs typeface="Segoe UI Semilight"/>
                        </a:rPr>
                        <a:t>Azure </a:t>
                      </a:r>
                      <a:r>
                        <a:rPr sz="2400" b="0" spc="-5" dirty="0">
                          <a:solidFill>
                            <a:srgbClr val="FFFFFF"/>
                          </a:solidFill>
                          <a:latin typeface="Segoe UI Semilight"/>
                          <a:cs typeface="Segoe UI Semilight"/>
                        </a:rPr>
                        <a:t>Active</a:t>
                      </a:r>
                      <a:r>
                        <a:rPr sz="2400" b="0" spc="10" dirty="0">
                          <a:solidFill>
                            <a:srgbClr val="FFFFFF"/>
                          </a:solidFill>
                          <a:latin typeface="Segoe UI Semilight"/>
                          <a:cs typeface="Segoe UI Semilight"/>
                        </a:rPr>
                        <a:t> </a:t>
                      </a:r>
                      <a:r>
                        <a:rPr sz="2400" b="0" spc="5" dirty="0">
                          <a:solidFill>
                            <a:srgbClr val="FFFFFF"/>
                          </a:solidFill>
                          <a:latin typeface="Segoe UI Semilight"/>
                          <a:cs typeface="Segoe UI Semilight"/>
                        </a:rPr>
                        <a:t>Directory</a:t>
                      </a:r>
                      <a:endParaRPr sz="2400">
                        <a:latin typeface="Segoe UI Semilight"/>
                        <a:cs typeface="Segoe UI Semilight"/>
                      </a:endParaRPr>
                    </a:p>
                  </a:txBody>
                  <a:tcPr marL="0" marR="0" marT="1079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0078D3"/>
                    </a:solidFill>
                  </a:tcPr>
                </a:tc>
                <a:tc>
                  <a:txBody>
                    <a:bodyPr/>
                    <a:lstStyle/>
                    <a:p>
                      <a:pPr algn="ctr">
                        <a:lnSpc>
                          <a:spcPct val="100000"/>
                        </a:lnSpc>
                        <a:spcBef>
                          <a:spcPts val="85"/>
                        </a:spcBef>
                      </a:pPr>
                      <a:r>
                        <a:rPr sz="2400" b="0" dirty="0">
                          <a:solidFill>
                            <a:srgbClr val="1A1A1A"/>
                          </a:solidFill>
                          <a:latin typeface="Segoe UI Semilight"/>
                          <a:cs typeface="Segoe UI Semilight"/>
                        </a:rPr>
                        <a:t>●</a:t>
                      </a:r>
                      <a:endParaRPr sz="2400">
                        <a:latin typeface="Segoe UI Semilight"/>
                        <a:cs typeface="Segoe UI Semilight"/>
                      </a:endParaRPr>
                    </a:p>
                  </a:txBody>
                  <a:tcPr marL="0" marR="0" marT="1079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AD5EE"/>
                    </a:solidFill>
                  </a:tcPr>
                </a:tc>
                <a:tc>
                  <a:txBody>
                    <a:bodyPr/>
                    <a:lstStyle/>
                    <a:p>
                      <a:pPr>
                        <a:lnSpc>
                          <a:spcPct val="100000"/>
                        </a:lnSpc>
                      </a:pPr>
                      <a:endParaRPr sz="2400">
                        <a:latin typeface="Times New Roman"/>
                        <a:cs typeface="Times New Roman"/>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AD5EE"/>
                    </a:solidFill>
                  </a:tcPr>
                </a:tc>
                <a:extLst>
                  <a:ext uri="{0D108BD9-81ED-4DB2-BD59-A6C34878D82A}">
                    <a16:rowId xmlns:a16="http://schemas.microsoft.com/office/drawing/2014/main" val="10001"/>
                  </a:ext>
                </a:extLst>
              </a:tr>
              <a:tr h="890778">
                <a:tc>
                  <a:txBody>
                    <a:bodyPr/>
                    <a:lstStyle/>
                    <a:p>
                      <a:pPr marL="50165">
                        <a:lnSpc>
                          <a:spcPct val="100000"/>
                        </a:lnSpc>
                        <a:spcBef>
                          <a:spcPts val="85"/>
                        </a:spcBef>
                      </a:pPr>
                      <a:r>
                        <a:rPr sz="2400" b="0" spc="-10" dirty="0">
                          <a:solidFill>
                            <a:srgbClr val="FFFFFF"/>
                          </a:solidFill>
                          <a:latin typeface="Segoe UI Semilight"/>
                          <a:cs typeface="Segoe UI Semilight"/>
                        </a:rPr>
                        <a:t>Azure </a:t>
                      </a:r>
                      <a:r>
                        <a:rPr sz="2400" b="0" spc="-5" dirty="0">
                          <a:solidFill>
                            <a:srgbClr val="FFFFFF"/>
                          </a:solidFill>
                          <a:latin typeface="Segoe UI Semilight"/>
                          <a:cs typeface="Segoe UI Semilight"/>
                        </a:rPr>
                        <a:t>AD </a:t>
                      </a:r>
                      <a:r>
                        <a:rPr sz="2400" b="0" dirty="0">
                          <a:solidFill>
                            <a:srgbClr val="FFFFFF"/>
                          </a:solidFill>
                          <a:latin typeface="Segoe UI Semilight"/>
                          <a:cs typeface="Segoe UI Semilight"/>
                        </a:rPr>
                        <a:t>and </a:t>
                      </a:r>
                      <a:r>
                        <a:rPr sz="2400" b="0" spc="-5" dirty="0">
                          <a:solidFill>
                            <a:srgbClr val="FFFFFF"/>
                          </a:solidFill>
                          <a:latin typeface="Segoe UI Semilight"/>
                          <a:cs typeface="Segoe UI Semilight"/>
                        </a:rPr>
                        <a:t>on-premises AD</a:t>
                      </a:r>
                      <a:r>
                        <a:rPr sz="2400" b="0" spc="20" dirty="0">
                          <a:solidFill>
                            <a:srgbClr val="FFFFFF"/>
                          </a:solidFill>
                          <a:latin typeface="Segoe UI Semilight"/>
                          <a:cs typeface="Segoe UI Semilight"/>
                        </a:rPr>
                        <a:t> </a:t>
                      </a:r>
                      <a:r>
                        <a:rPr sz="2400" b="0" dirty="0">
                          <a:solidFill>
                            <a:srgbClr val="FFFFFF"/>
                          </a:solidFill>
                          <a:latin typeface="Segoe UI Semilight"/>
                          <a:cs typeface="Segoe UI Semilight"/>
                        </a:rPr>
                        <a:t>using</a:t>
                      </a:r>
                      <a:endParaRPr sz="2400">
                        <a:latin typeface="Segoe UI Semilight"/>
                        <a:cs typeface="Segoe UI Semilight"/>
                      </a:endParaRPr>
                    </a:p>
                    <a:p>
                      <a:pPr marL="50165">
                        <a:lnSpc>
                          <a:spcPct val="100000"/>
                        </a:lnSpc>
                        <a:spcBef>
                          <a:spcPts val="434"/>
                        </a:spcBef>
                      </a:pPr>
                      <a:r>
                        <a:rPr sz="2400" b="0" spc="-5" dirty="0">
                          <a:solidFill>
                            <a:srgbClr val="FFFFFF"/>
                          </a:solidFill>
                          <a:latin typeface="Segoe UI Semilight"/>
                          <a:cs typeface="Segoe UI Semilight"/>
                        </a:rPr>
                        <a:t>federation </a:t>
                      </a:r>
                      <a:r>
                        <a:rPr sz="2400" b="0" dirty="0">
                          <a:solidFill>
                            <a:srgbClr val="FFFFFF"/>
                          </a:solidFill>
                          <a:latin typeface="Segoe UI Semilight"/>
                          <a:cs typeface="Segoe UI Semilight"/>
                        </a:rPr>
                        <a:t>with </a:t>
                      </a:r>
                      <a:r>
                        <a:rPr sz="2400" b="0" spc="-5" dirty="0">
                          <a:solidFill>
                            <a:srgbClr val="FFFFFF"/>
                          </a:solidFill>
                          <a:latin typeface="Segoe UI Semilight"/>
                          <a:cs typeface="Segoe UI Semilight"/>
                        </a:rPr>
                        <a:t>AD</a:t>
                      </a:r>
                      <a:r>
                        <a:rPr sz="2400" b="0" spc="-15" dirty="0">
                          <a:solidFill>
                            <a:srgbClr val="FFFFFF"/>
                          </a:solidFill>
                          <a:latin typeface="Segoe UI Semilight"/>
                          <a:cs typeface="Segoe UI Semilight"/>
                        </a:rPr>
                        <a:t> </a:t>
                      </a:r>
                      <a:r>
                        <a:rPr sz="2400" b="0" spc="-20" dirty="0">
                          <a:solidFill>
                            <a:srgbClr val="FFFFFF"/>
                          </a:solidFill>
                          <a:latin typeface="Segoe UI Semilight"/>
                          <a:cs typeface="Segoe UI Semilight"/>
                        </a:rPr>
                        <a:t>FS</a:t>
                      </a:r>
                      <a:endParaRPr sz="2400">
                        <a:latin typeface="Segoe UI Semilight"/>
                        <a:cs typeface="Segoe UI Semilight"/>
                      </a:endParaRPr>
                    </a:p>
                  </a:txBody>
                  <a:tcPr marL="0" marR="0" marT="1079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0078D3"/>
                    </a:solidFill>
                  </a:tcPr>
                </a:tc>
                <a:tc>
                  <a:txBody>
                    <a:bodyPr/>
                    <a:lstStyle/>
                    <a:p>
                      <a:pPr algn="ctr">
                        <a:lnSpc>
                          <a:spcPct val="100000"/>
                        </a:lnSpc>
                        <a:spcBef>
                          <a:spcPts val="85"/>
                        </a:spcBef>
                      </a:pPr>
                      <a:r>
                        <a:rPr sz="2400" b="0" dirty="0">
                          <a:solidFill>
                            <a:srgbClr val="1A1A1A"/>
                          </a:solidFill>
                          <a:latin typeface="Segoe UI Semilight"/>
                          <a:cs typeface="Segoe UI Semilight"/>
                        </a:rPr>
                        <a:t>●</a:t>
                      </a:r>
                      <a:endParaRPr sz="2400">
                        <a:latin typeface="Segoe UI Semilight"/>
                        <a:cs typeface="Segoe UI Semilight"/>
                      </a:endParaRPr>
                    </a:p>
                  </a:txBody>
                  <a:tcPr marL="0" marR="0" marT="1079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BF7"/>
                    </a:solidFill>
                  </a:tcPr>
                </a:tc>
                <a:tc>
                  <a:txBody>
                    <a:bodyPr/>
                    <a:lstStyle/>
                    <a:p>
                      <a:pPr marL="1270" algn="ctr">
                        <a:lnSpc>
                          <a:spcPct val="100000"/>
                        </a:lnSpc>
                        <a:spcBef>
                          <a:spcPts val="85"/>
                        </a:spcBef>
                      </a:pPr>
                      <a:r>
                        <a:rPr sz="2400" b="0" dirty="0">
                          <a:solidFill>
                            <a:srgbClr val="1A1A1A"/>
                          </a:solidFill>
                          <a:latin typeface="Segoe UI Semilight"/>
                          <a:cs typeface="Segoe UI Semilight"/>
                        </a:rPr>
                        <a:t>●</a:t>
                      </a:r>
                      <a:endParaRPr sz="2400">
                        <a:latin typeface="Segoe UI Semilight"/>
                        <a:cs typeface="Segoe UI Semilight"/>
                      </a:endParaRPr>
                    </a:p>
                  </a:txBody>
                  <a:tcPr marL="0" marR="0" marT="1079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BF7"/>
                    </a:solidFill>
                  </a:tcPr>
                </a:tc>
                <a:extLst>
                  <a:ext uri="{0D108BD9-81ED-4DB2-BD59-A6C34878D82A}">
                    <a16:rowId xmlns:a16="http://schemas.microsoft.com/office/drawing/2014/main" val="10002"/>
                  </a:ext>
                </a:extLst>
              </a:tr>
              <a:tr h="1351660">
                <a:tc>
                  <a:txBody>
                    <a:bodyPr/>
                    <a:lstStyle/>
                    <a:p>
                      <a:pPr marL="50165">
                        <a:lnSpc>
                          <a:spcPct val="100000"/>
                        </a:lnSpc>
                        <a:spcBef>
                          <a:spcPts val="90"/>
                        </a:spcBef>
                      </a:pPr>
                      <a:r>
                        <a:rPr sz="2400" b="0" spc="-10" dirty="0">
                          <a:solidFill>
                            <a:srgbClr val="FFFFFF"/>
                          </a:solidFill>
                          <a:latin typeface="Segoe UI Semilight"/>
                          <a:cs typeface="Segoe UI Semilight"/>
                        </a:rPr>
                        <a:t>Azure </a:t>
                      </a:r>
                      <a:r>
                        <a:rPr sz="2400" b="0" spc="-5" dirty="0">
                          <a:solidFill>
                            <a:srgbClr val="FFFFFF"/>
                          </a:solidFill>
                          <a:latin typeface="Segoe UI Semilight"/>
                          <a:cs typeface="Segoe UI Semilight"/>
                        </a:rPr>
                        <a:t>AD </a:t>
                      </a:r>
                      <a:r>
                        <a:rPr sz="2400" b="0" dirty="0">
                          <a:solidFill>
                            <a:srgbClr val="FFFFFF"/>
                          </a:solidFill>
                          <a:latin typeface="Segoe UI Semilight"/>
                          <a:cs typeface="Segoe UI Semilight"/>
                        </a:rPr>
                        <a:t>and </a:t>
                      </a:r>
                      <a:r>
                        <a:rPr sz="2400" b="0" spc="-5" dirty="0">
                          <a:solidFill>
                            <a:srgbClr val="FFFFFF"/>
                          </a:solidFill>
                          <a:latin typeface="Segoe UI Semilight"/>
                          <a:cs typeface="Segoe UI Semilight"/>
                        </a:rPr>
                        <a:t>on-premises AD </a:t>
                      </a:r>
                      <a:r>
                        <a:rPr sz="2400" b="0" dirty="0">
                          <a:solidFill>
                            <a:srgbClr val="FFFFFF"/>
                          </a:solidFill>
                          <a:latin typeface="Segoe UI Semilight"/>
                          <a:cs typeface="Segoe UI Semilight"/>
                        </a:rPr>
                        <a:t>using</a:t>
                      </a:r>
                      <a:r>
                        <a:rPr sz="2400" b="0" spc="15" dirty="0">
                          <a:solidFill>
                            <a:srgbClr val="FFFFFF"/>
                          </a:solidFill>
                          <a:latin typeface="Segoe UI Semilight"/>
                          <a:cs typeface="Segoe UI Semilight"/>
                        </a:rPr>
                        <a:t> </a:t>
                      </a:r>
                      <a:r>
                        <a:rPr sz="2400" b="0" spc="-10" dirty="0">
                          <a:solidFill>
                            <a:srgbClr val="FFFFFF"/>
                          </a:solidFill>
                          <a:latin typeface="Segoe UI Semilight"/>
                          <a:cs typeface="Segoe UI Semilight"/>
                        </a:rPr>
                        <a:t>Azure</a:t>
                      </a:r>
                      <a:endParaRPr sz="2400">
                        <a:latin typeface="Segoe UI Semilight"/>
                        <a:cs typeface="Segoe UI Semilight"/>
                      </a:endParaRPr>
                    </a:p>
                    <a:p>
                      <a:pPr marL="50165">
                        <a:lnSpc>
                          <a:spcPct val="100000"/>
                        </a:lnSpc>
                        <a:spcBef>
                          <a:spcPts val="430"/>
                        </a:spcBef>
                      </a:pPr>
                      <a:r>
                        <a:rPr sz="2400" b="0" spc="-5" dirty="0">
                          <a:solidFill>
                            <a:srgbClr val="FFFFFF"/>
                          </a:solidFill>
                          <a:latin typeface="Segoe UI Semilight"/>
                          <a:cs typeface="Segoe UI Semilight"/>
                        </a:rPr>
                        <a:t>AD Connect </a:t>
                      </a:r>
                      <a:r>
                        <a:rPr sz="2400" b="0" dirty="0">
                          <a:solidFill>
                            <a:srgbClr val="FFFFFF"/>
                          </a:solidFill>
                          <a:latin typeface="Segoe UI Semilight"/>
                          <a:cs typeface="Segoe UI Semilight"/>
                        </a:rPr>
                        <a:t>- </a:t>
                      </a:r>
                      <a:r>
                        <a:rPr sz="2400" b="0" spc="-5" dirty="0">
                          <a:solidFill>
                            <a:srgbClr val="FFFFFF"/>
                          </a:solidFill>
                          <a:latin typeface="Segoe UI Semilight"/>
                          <a:cs typeface="Segoe UI Semilight"/>
                        </a:rPr>
                        <a:t>no </a:t>
                      </a:r>
                      <a:r>
                        <a:rPr sz="2400" b="0" spc="-15" dirty="0">
                          <a:solidFill>
                            <a:srgbClr val="FFFFFF"/>
                          </a:solidFill>
                          <a:latin typeface="Segoe UI Semilight"/>
                          <a:cs typeface="Segoe UI Semilight"/>
                        </a:rPr>
                        <a:t>password </a:t>
                      </a:r>
                      <a:r>
                        <a:rPr sz="2400" b="0" spc="-5" dirty="0">
                          <a:solidFill>
                            <a:srgbClr val="FFFFFF"/>
                          </a:solidFill>
                          <a:latin typeface="Segoe UI Semilight"/>
                          <a:cs typeface="Segoe UI Semilight"/>
                        </a:rPr>
                        <a:t>hash sync </a:t>
                      </a:r>
                      <a:r>
                        <a:rPr sz="2400" b="0" dirty="0">
                          <a:solidFill>
                            <a:srgbClr val="FFFFFF"/>
                          </a:solidFill>
                          <a:latin typeface="Segoe UI Semilight"/>
                          <a:cs typeface="Segoe UI Semilight"/>
                        </a:rPr>
                        <a:t>or</a:t>
                      </a:r>
                      <a:r>
                        <a:rPr sz="2400" b="0" spc="40" dirty="0">
                          <a:solidFill>
                            <a:srgbClr val="FFFFFF"/>
                          </a:solidFill>
                          <a:latin typeface="Segoe UI Semilight"/>
                          <a:cs typeface="Segoe UI Semilight"/>
                        </a:rPr>
                        <a:t> </a:t>
                      </a:r>
                      <a:r>
                        <a:rPr sz="2400" b="0" spc="-10" dirty="0">
                          <a:solidFill>
                            <a:srgbClr val="FFFFFF"/>
                          </a:solidFill>
                          <a:latin typeface="Segoe UI Semilight"/>
                          <a:cs typeface="Segoe UI Semilight"/>
                        </a:rPr>
                        <a:t>pass-</a:t>
                      </a:r>
                      <a:endParaRPr sz="2400">
                        <a:latin typeface="Segoe UI Semilight"/>
                        <a:cs typeface="Segoe UI Semilight"/>
                      </a:endParaRPr>
                    </a:p>
                    <a:p>
                      <a:pPr marL="50165">
                        <a:lnSpc>
                          <a:spcPct val="100000"/>
                        </a:lnSpc>
                        <a:spcBef>
                          <a:spcPts val="434"/>
                        </a:spcBef>
                      </a:pPr>
                      <a:r>
                        <a:rPr sz="2400" b="0" spc="-10" dirty="0">
                          <a:solidFill>
                            <a:srgbClr val="FFFFFF"/>
                          </a:solidFill>
                          <a:latin typeface="Segoe UI Semilight"/>
                          <a:cs typeface="Segoe UI Semilight"/>
                        </a:rPr>
                        <a:t>through</a:t>
                      </a:r>
                      <a:r>
                        <a:rPr sz="2400" b="0" spc="-5" dirty="0">
                          <a:solidFill>
                            <a:srgbClr val="FFFFFF"/>
                          </a:solidFill>
                          <a:latin typeface="Segoe UI Semilight"/>
                          <a:cs typeface="Segoe UI Semilight"/>
                        </a:rPr>
                        <a:t> </a:t>
                      </a:r>
                      <a:r>
                        <a:rPr sz="2400" b="0" dirty="0">
                          <a:solidFill>
                            <a:srgbClr val="FFFFFF"/>
                          </a:solidFill>
                          <a:latin typeface="Segoe UI Semilight"/>
                          <a:cs typeface="Segoe UI Semilight"/>
                        </a:rPr>
                        <a:t>authentication</a:t>
                      </a:r>
                      <a:endParaRPr sz="2400">
                        <a:latin typeface="Segoe UI Semilight"/>
                        <a:cs typeface="Segoe UI Semilight"/>
                      </a:endParaRPr>
                    </a:p>
                  </a:txBody>
                  <a:tcPr marL="0" marR="0" marT="1143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0078D3"/>
                    </a:solidFill>
                  </a:tcPr>
                </a:tc>
                <a:tc>
                  <a:txBody>
                    <a:bodyPr/>
                    <a:lstStyle/>
                    <a:p>
                      <a:pPr algn="ctr">
                        <a:lnSpc>
                          <a:spcPct val="100000"/>
                        </a:lnSpc>
                        <a:spcBef>
                          <a:spcPts val="90"/>
                        </a:spcBef>
                      </a:pPr>
                      <a:r>
                        <a:rPr sz="2400" b="0" dirty="0">
                          <a:solidFill>
                            <a:srgbClr val="1A1A1A"/>
                          </a:solidFill>
                          <a:latin typeface="Segoe UI Semilight"/>
                          <a:cs typeface="Segoe UI Semilight"/>
                        </a:rPr>
                        <a:t>●</a:t>
                      </a:r>
                      <a:endParaRPr sz="2400">
                        <a:latin typeface="Segoe UI Semilight"/>
                        <a:cs typeface="Segoe UI Semilight"/>
                      </a:endParaRPr>
                    </a:p>
                  </a:txBody>
                  <a:tcPr marL="0" marR="0" marT="1143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AD5EE"/>
                    </a:solidFill>
                  </a:tcPr>
                </a:tc>
                <a:tc>
                  <a:txBody>
                    <a:bodyPr/>
                    <a:lstStyle/>
                    <a:p>
                      <a:pPr marL="1270" algn="ctr">
                        <a:lnSpc>
                          <a:spcPct val="100000"/>
                        </a:lnSpc>
                        <a:spcBef>
                          <a:spcPts val="90"/>
                        </a:spcBef>
                      </a:pPr>
                      <a:r>
                        <a:rPr sz="2400" b="0" dirty="0">
                          <a:solidFill>
                            <a:srgbClr val="1A1A1A"/>
                          </a:solidFill>
                          <a:latin typeface="Segoe UI Semilight"/>
                          <a:cs typeface="Segoe UI Semilight"/>
                        </a:rPr>
                        <a:t>●</a:t>
                      </a:r>
                      <a:endParaRPr sz="2400">
                        <a:latin typeface="Segoe UI Semilight"/>
                        <a:cs typeface="Segoe UI Semilight"/>
                      </a:endParaRPr>
                    </a:p>
                  </a:txBody>
                  <a:tcPr marL="0" marR="0" marT="1143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AD5EE"/>
                    </a:solidFill>
                  </a:tcPr>
                </a:tc>
                <a:extLst>
                  <a:ext uri="{0D108BD9-81ED-4DB2-BD59-A6C34878D82A}">
                    <a16:rowId xmlns:a16="http://schemas.microsoft.com/office/drawing/2014/main" val="10003"/>
                  </a:ext>
                </a:extLst>
              </a:tr>
              <a:tr h="1351737">
                <a:tc>
                  <a:txBody>
                    <a:bodyPr/>
                    <a:lstStyle/>
                    <a:p>
                      <a:pPr marL="50165">
                        <a:lnSpc>
                          <a:spcPct val="100000"/>
                        </a:lnSpc>
                        <a:spcBef>
                          <a:spcPts val="90"/>
                        </a:spcBef>
                      </a:pPr>
                      <a:r>
                        <a:rPr sz="2400" b="0" spc="-10" dirty="0">
                          <a:solidFill>
                            <a:srgbClr val="FFFFFF"/>
                          </a:solidFill>
                          <a:latin typeface="Segoe UI Semilight"/>
                          <a:cs typeface="Segoe UI Semilight"/>
                        </a:rPr>
                        <a:t>Azure </a:t>
                      </a:r>
                      <a:r>
                        <a:rPr sz="2400" b="0" spc="-5" dirty="0">
                          <a:solidFill>
                            <a:srgbClr val="FFFFFF"/>
                          </a:solidFill>
                          <a:latin typeface="Segoe UI Semilight"/>
                          <a:cs typeface="Segoe UI Semilight"/>
                        </a:rPr>
                        <a:t>AD </a:t>
                      </a:r>
                      <a:r>
                        <a:rPr sz="2400" b="0" dirty="0">
                          <a:solidFill>
                            <a:srgbClr val="FFFFFF"/>
                          </a:solidFill>
                          <a:latin typeface="Segoe UI Semilight"/>
                          <a:cs typeface="Segoe UI Semilight"/>
                        </a:rPr>
                        <a:t>and </a:t>
                      </a:r>
                      <a:r>
                        <a:rPr sz="2400" b="0" spc="-5" dirty="0">
                          <a:solidFill>
                            <a:srgbClr val="FFFFFF"/>
                          </a:solidFill>
                          <a:latin typeface="Segoe UI Semilight"/>
                          <a:cs typeface="Segoe UI Semilight"/>
                        </a:rPr>
                        <a:t>on-premises AD </a:t>
                      </a:r>
                      <a:r>
                        <a:rPr sz="2400" b="0" dirty="0">
                          <a:solidFill>
                            <a:srgbClr val="FFFFFF"/>
                          </a:solidFill>
                          <a:latin typeface="Segoe UI Semilight"/>
                          <a:cs typeface="Segoe UI Semilight"/>
                        </a:rPr>
                        <a:t>using</a:t>
                      </a:r>
                      <a:r>
                        <a:rPr sz="2400" b="0" spc="15" dirty="0">
                          <a:solidFill>
                            <a:srgbClr val="FFFFFF"/>
                          </a:solidFill>
                          <a:latin typeface="Segoe UI Semilight"/>
                          <a:cs typeface="Segoe UI Semilight"/>
                        </a:rPr>
                        <a:t> </a:t>
                      </a:r>
                      <a:r>
                        <a:rPr sz="2400" b="0" spc="-10" dirty="0">
                          <a:solidFill>
                            <a:srgbClr val="FFFFFF"/>
                          </a:solidFill>
                          <a:latin typeface="Segoe UI Semilight"/>
                          <a:cs typeface="Segoe UI Semilight"/>
                        </a:rPr>
                        <a:t>Azure</a:t>
                      </a:r>
                      <a:endParaRPr sz="2400">
                        <a:latin typeface="Segoe UI Semilight"/>
                        <a:cs typeface="Segoe UI Semilight"/>
                      </a:endParaRPr>
                    </a:p>
                    <a:p>
                      <a:pPr marL="50165" marR="721360">
                        <a:lnSpc>
                          <a:spcPct val="114999"/>
                        </a:lnSpc>
                      </a:pPr>
                      <a:r>
                        <a:rPr sz="2400" b="0" spc="-5" dirty="0">
                          <a:solidFill>
                            <a:srgbClr val="FFFFFF"/>
                          </a:solidFill>
                          <a:latin typeface="Segoe UI Semilight"/>
                          <a:cs typeface="Segoe UI Semilight"/>
                        </a:rPr>
                        <a:t>AD Connect </a:t>
                      </a:r>
                      <a:r>
                        <a:rPr sz="2400" b="0" dirty="0">
                          <a:solidFill>
                            <a:srgbClr val="FFFFFF"/>
                          </a:solidFill>
                          <a:latin typeface="Segoe UI Semilight"/>
                          <a:cs typeface="Segoe UI Semilight"/>
                        </a:rPr>
                        <a:t>- with </a:t>
                      </a:r>
                      <a:r>
                        <a:rPr sz="2400" b="0" spc="-15" dirty="0">
                          <a:solidFill>
                            <a:srgbClr val="FFFFFF"/>
                          </a:solidFill>
                          <a:latin typeface="Segoe UI Semilight"/>
                          <a:cs typeface="Segoe UI Semilight"/>
                        </a:rPr>
                        <a:t>password </a:t>
                      </a:r>
                      <a:r>
                        <a:rPr sz="2400" b="0" spc="-5" dirty="0">
                          <a:solidFill>
                            <a:srgbClr val="FFFFFF"/>
                          </a:solidFill>
                          <a:latin typeface="Segoe UI Semilight"/>
                          <a:cs typeface="Segoe UI Semilight"/>
                        </a:rPr>
                        <a:t>hash sync or  </a:t>
                      </a:r>
                      <a:r>
                        <a:rPr sz="2400" b="0" spc="-10" dirty="0">
                          <a:solidFill>
                            <a:srgbClr val="FFFFFF"/>
                          </a:solidFill>
                          <a:latin typeface="Segoe UI Semilight"/>
                          <a:cs typeface="Segoe UI Semilight"/>
                        </a:rPr>
                        <a:t>pass-through</a:t>
                      </a:r>
                      <a:r>
                        <a:rPr sz="2400" b="0" dirty="0">
                          <a:solidFill>
                            <a:srgbClr val="FFFFFF"/>
                          </a:solidFill>
                          <a:latin typeface="Segoe UI Semilight"/>
                          <a:cs typeface="Segoe UI Semilight"/>
                        </a:rPr>
                        <a:t> authentication</a:t>
                      </a:r>
                      <a:endParaRPr sz="2400">
                        <a:latin typeface="Segoe UI Semilight"/>
                        <a:cs typeface="Segoe UI Semilight"/>
                      </a:endParaRPr>
                    </a:p>
                  </a:txBody>
                  <a:tcPr marL="0" marR="0" marT="1143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0078D3"/>
                    </a:solidFill>
                  </a:tcPr>
                </a:tc>
                <a:tc>
                  <a:txBody>
                    <a:bodyPr/>
                    <a:lstStyle/>
                    <a:p>
                      <a:pPr algn="ctr">
                        <a:lnSpc>
                          <a:spcPct val="100000"/>
                        </a:lnSpc>
                        <a:spcBef>
                          <a:spcPts val="90"/>
                        </a:spcBef>
                      </a:pPr>
                      <a:r>
                        <a:rPr sz="2400" b="0" dirty="0">
                          <a:solidFill>
                            <a:srgbClr val="1A1A1A"/>
                          </a:solidFill>
                          <a:latin typeface="Segoe UI Semilight"/>
                          <a:cs typeface="Segoe UI Semilight"/>
                        </a:rPr>
                        <a:t>●</a:t>
                      </a:r>
                      <a:endParaRPr sz="2400">
                        <a:latin typeface="Segoe UI Semilight"/>
                        <a:cs typeface="Segoe UI Semilight"/>
                      </a:endParaRPr>
                    </a:p>
                  </a:txBody>
                  <a:tcPr marL="0" marR="0" marT="1143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BF7"/>
                    </a:solidFill>
                  </a:tcPr>
                </a:tc>
                <a:tc>
                  <a:txBody>
                    <a:bodyPr/>
                    <a:lstStyle/>
                    <a:p>
                      <a:pPr>
                        <a:lnSpc>
                          <a:spcPct val="100000"/>
                        </a:lnSpc>
                      </a:pPr>
                      <a:endParaRPr sz="24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BF7"/>
                    </a:solidFill>
                  </a:tcPr>
                </a:tc>
                <a:extLst>
                  <a:ext uri="{0D108BD9-81ED-4DB2-BD59-A6C34878D82A}">
                    <a16:rowId xmlns:a16="http://schemas.microsoft.com/office/drawing/2014/main" val="10004"/>
                  </a:ext>
                </a:extLst>
              </a:tr>
              <a:tr h="445338">
                <a:tc>
                  <a:txBody>
                    <a:bodyPr/>
                    <a:lstStyle/>
                    <a:p>
                      <a:pPr marL="50165">
                        <a:lnSpc>
                          <a:spcPct val="100000"/>
                        </a:lnSpc>
                        <a:spcBef>
                          <a:spcPts val="95"/>
                        </a:spcBef>
                      </a:pPr>
                      <a:r>
                        <a:rPr sz="2400" b="0" spc="-5" dirty="0">
                          <a:solidFill>
                            <a:srgbClr val="FFFFFF"/>
                          </a:solidFill>
                          <a:latin typeface="Segoe UI Semilight"/>
                          <a:cs typeface="Segoe UI Semilight"/>
                        </a:rPr>
                        <a:t>On-premises Active</a:t>
                      </a:r>
                      <a:r>
                        <a:rPr sz="2400" b="0" spc="10" dirty="0">
                          <a:solidFill>
                            <a:srgbClr val="FFFFFF"/>
                          </a:solidFill>
                          <a:latin typeface="Segoe UI Semilight"/>
                          <a:cs typeface="Segoe UI Semilight"/>
                        </a:rPr>
                        <a:t> </a:t>
                      </a:r>
                      <a:r>
                        <a:rPr sz="2400" b="0" spc="5" dirty="0">
                          <a:solidFill>
                            <a:srgbClr val="FFFFFF"/>
                          </a:solidFill>
                          <a:latin typeface="Segoe UI Semilight"/>
                          <a:cs typeface="Segoe UI Semilight"/>
                        </a:rPr>
                        <a:t>Directory</a:t>
                      </a:r>
                      <a:endParaRPr sz="2400">
                        <a:latin typeface="Segoe UI Semilight"/>
                        <a:cs typeface="Segoe UI Semilight"/>
                      </a:endParaRPr>
                    </a:p>
                  </a:txBody>
                  <a:tcPr marL="0" marR="0" marT="1206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0078D3"/>
                    </a:solidFill>
                  </a:tcPr>
                </a:tc>
                <a:tc>
                  <a:txBody>
                    <a:bodyPr/>
                    <a:lstStyle/>
                    <a:p>
                      <a:pPr>
                        <a:lnSpc>
                          <a:spcPct val="100000"/>
                        </a:lnSpc>
                      </a:pPr>
                      <a:endParaRPr sz="24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AD5EE"/>
                    </a:solidFill>
                  </a:tcPr>
                </a:tc>
                <a:tc>
                  <a:txBody>
                    <a:bodyPr/>
                    <a:lstStyle/>
                    <a:p>
                      <a:pPr marR="146050" algn="ctr">
                        <a:lnSpc>
                          <a:spcPct val="100000"/>
                        </a:lnSpc>
                        <a:spcBef>
                          <a:spcPts val="95"/>
                        </a:spcBef>
                      </a:pPr>
                      <a:r>
                        <a:rPr sz="2400" b="0" dirty="0">
                          <a:solidFill>
                            <a:srgbClr val="1A1A1A"/>
                          </a:solidFill>
                          <a:latin typeface="Segoe UI Semilight"/>
                          <a:cs typeface="Segoe UI Semilight"/>
                        </a:rPr>
                        <a:t>●</a:t>
                      </a:r>
                      <a:endParaRPr sz="2400">
                        <a:latin typeface="Segoe UI Semilight"/>
                        <a:cs typeface="Segoe UI Semilight"/>
                      </a:endParaRPr>
                    </a:p>
                  </a:txBody>
                  <a:tcPr marL="0" marR="0" marT="1206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AD5EE"/>
                    </a:solidFill>
                  </a:tcPr>
                </a:tc>
                <a:extLst>
                  <a:ext uri="{0D108BD9-81ED-4DB2-BD59-A6C34878D82A}">
                    <a16:rowId xmlns:a16="http://schemas.microsoft.com/office/drawing/2014/main" val="10005"/>
                  </a:ext>
                </a:extLst>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17042" y="259791"/>
            <a:ext cx="1642110" cy="452120"/>
          </a:xfrm>
          <a:prstGeom prst="rect">
            <a:avLst/>
          </a:prstGeom>
        </p:spPr>
        <p:txBody>
          <a:bodyPr vert="horz" wrap="square" lIns="0" tIns="12065" rIns="0" bIns="0" rtlCol="0">
            <a:spAutoFit/>
          </a:bodyPr>
          <a:lstStyle/>
          <a:p>
            <a:pPr marL="12700">
              <a:lnSpc>
                <a:spcPct val="100000"/>
              </a:lnSpc>
              <a:spcBef>
                <a:spcPts val="95"/>
              </a:spcBef>
            </a:pPr>
            <a:r>
              <a:rPr sz="2800" spc="-55" dirty="0">
                <a:solidFill>
                  <a:srgbClr val="0071C5"/>
                </a:solidFill>
              </a:rPr>
              <a:t>O</a:t>
            </a:r>
            <a:r>
              <a:rPr sz="2800" spc="-60" dirty="0">
                <a:solidFill>
                  <a:srgbClr val="0071C5"/>
                </a:solidFill>
              </a:rPr>
              <a:t>b</a:t>
            </a:r>
            <a:r>
              <a:rPr sz="2800" spc="-55" dirty="0">
                <a:solidFill>
                  <a:srgbClr val="0071C5"/>
                </a:solidFill>
              </a:rPr>
              <a:t>je</a:t>
            </a:r>
            <a:r>
              <a:rPr sz="2800" spc="-50" dirty="0">
                <a:solidFill>
                  <a:srgbClr val="0071C5"/>
                </a:solidFill>
              </a:rPr>
              <a:t>c</a:t>
            </a:r>
            <a:r>
              <a:rPr sz="2800" spc="-60" dirty="0">
                <a:solidFill>
                  <a:srgbClr val="0071C5"/>
                </a:solidFill>
              </a:rPr>
              <a:t>t</a:t>
            </a:r>
            <a:r>
              <a:rPr sz="2800" spc="-55" dirty="0">
                <a:solidFill>
                  <a:srgbClr val="0071C5"/>
                </a:solidFill>
              </a:rPr>
              <a:t>i</a:t>
            </a:r>
            <a:r>
              <a:rPr sz="2800" spc="-85" dirty="0">
                <a:solidFill>
                  <a:srgbClr val="0071C5"/>
                </a:solidFill>
              </a:rPr>
              <a:t>v</a:t>
            </a:r>
            <a:r>
              <a:rPr sz="2800" spc="-55" dirty="0">
                <a:solidFill>
                  <a:srgbClr val="0071C5"/>
                </a:solidFill>
              </a:rPr>
              <a:t>e</a:t>
            </a:r>
            <a:r>
              <a:rPr sz="2800" spc="-5" dirty="0">
                <a:solidFill>
                  <a:srgbClr val="0071C5"/>
                </a:solidFill>
              </a:rPr>
              <a:t>s</a:t>
            </a:r>
            <a:endParaRPr sz="2800"/>
          </a:p>
        </p:txBody>
      </p:sp>
      <p:sp>
        <p:nvSpPr>
          <p:cNvPr id="3" name="object 3"/>
          <p:cNvSpPr txBox="1"/>
          <p:nvPr/>
        </p:nvSpPr>
        <p:spPr>
          <a:xfrm>
            <a:off x="517042" y="1548129"/>
            <a:ext cx="11154410" cy="4904105"/>
          </a:xfrm>
          <a:prstGeom prst="rect">
            <a:avLst/>
          </a:prstGeom>
        </p:spPr>
        <p:txBody>
          <a:bodyPr vert="horz" wrap="square" lIns="0" tIns="12700" rIns="0" bIns="0" rtlCol="0">
            <a:spAutoFit/>
          </a:bodyPr>
          <a:lstStyle/>
          <a:p>
            <a:pPr marL="12700">
              <a:lnSpc>
                <a:spcPct val="100000"/>
              </a:lnSpc>
              <a:spcBef>
                <a:spcPts val="100"/>
              </a:spcBef>
            </a:pPr>
            <a:r>
              <a:rPr sz="2400" b="1" spc="-45" dirty="0">
                <a:solidFill>
                  <a:srgbClr val="3B3B41"/>
                </a:solidFill>
                <a:latin typeface="Segoe UI Semibold"/>
                <a:cs typeface="Segoe UI Semibold"/>
              </a:rPr>
              <a:t>Design </a:t>
            </a:r>
            <a:r>
              <a:rPr sz="2400" b="1" spc="-50" dirty="0">
                <a:solidFill>
                  <a:srgbClr val="3B3B41"/>
                </a:solidFill>
                <a:latin typeface="Segoe UI Semibold"/>
                <a:cs typeface="Segoe UI Semibold"/>
              </a:rPr>
              <a:t>Identity</a:t>
            </a:r>
            <a:r>
              <a:rPr sz="2400" b="1" spc="-160" dirty="0">
                <a:solidFill>
                  <a:srgbClr val="3B3B41"/>
                </a:solidFill>
                <a:latin typeface="Segoe UI Semibold"/>
                <a:cs typeface="Segoe UI Semibold"/>
              </a:rPr>
              <a:t> </a:t>
            </a:r>
            <a:r>
              <a:rPr sz="2400" b="1" spc="-50" dirty="0">
                <a:solidFill>
                  <a:srgbClr val="3B3B41"/>
                </a:solidFill>
                <a:latin typeface="Segoe UI Semibold"/>
                <a:cs typeface="Segoe UI Semibold"/>
              </a:rPr>
              <a:t>Management</a:t>
            </a:r>
            <a:endParaRPr sz="2400">
              <a:latin typeface="Segoe UI Semibold"/>
              <a:cs typeface="Segoe UI Semibold"/>
            </a:endParaRPr>
          </a:p>
          <a:p>
            <a:pPr marL="12700" marR="5080">
              <a:lnSpc>
                <a:spcPct val="100000"/>
              </a:lnSpc>
            </a:pPr>
            <a:r>
              <a:rPr sz="2000" i="1" dirty="0">
                <a:solidFill>
                  <a:srgbClr val="3B3B41"/>
                </a:solidFill>
                <a:latin typeface="Segoe UI"/>
                <a:cs typeface="Segoe UI"/>
              </a:rPr>
              <a:t>May include but not </a:t>
            </a:r>
            <a:r>
              <a:rPr sz="2000" i="1" spc="-5" dirty="0">
                <a:solidFill>
                  <a:srgbClr val="3B3B41"/>
                </a:solidFill>
                <a:latin typeface="Segoe UI"/>
                <a:cs typeface="Segoe UI"/>
              </a:rPr>
              <a:t>limited to: </a:t>
            </a:r>
            <a:r>
              <a:rPr sz="2000" spc="-5" dirty="0">
                <a:solidFill>
                  <a:srgbClr val="3B3B41"/>
                </a:solidFill>
                <a:latin typeface="Segoe UI"/>
                <a:cs typeface="Segoe UI"/>
              </a:rPr>
              <a:t>Choose </a:t>
            </a:r>
            <a:r>
              <a:rPr sz="2000" dirty="0">
                <a:solidFill>
                  <a:srgbClr val="3B3B41"/>
                </a:solidFill>
                <a:latin typeface="Segoe UI"/>
                <a:cs typeface="Segoe UI"/>
              </a:rPr>
              <a:t>an </a:t>
            </a:r>
            <a:r>
              <a:rPr sz="2000" spc="-5" dirty="0">
                <a:solidFill>
                  <a:srgbClr val="3B3B41"/>
                </a:solidFill>
                <a:latin typeface="Segoe UI"/>
                <a:cs typeface="Segoe UI"/>
              </a:rPr>
              <a:t>identity management approach; design </a:t>
            </a:r>
            <a:r>
              <a:rPr sz="2000" dirty="0">
                <a:solidFill>
                  <a:srgbClr val="3B3B41"/>
                </a:solidFill>
                <a:latin typeface="Segoe UI"/>
                <a:cs typeface="Segoe UI"/>
              </a:rPr>
              <a:t>an </a:t>
            </a:r>
            <a:r>
              <a:rPr sz="2000" spc="-5" dirty="0">
                <a:solidFill>
                  <a:srgbClr val="3B3B41"/>
                </a:solidFill>
                <a:latin typeface="Segoe UI"/>
                <a:cs typeface="Segoe UI"/>
              </a:rPr>
              <a:t>identity  delegation </a:t>
            </a:r>
            <a:r>
              <a:rPr sz="2000" spc="-15" dirty="0">
                <a:solidFill>
                  <a:srgbClr val="3B3B41"/>
                </a:solidFill>
                <a:latin typeface="Segoe UI"/>
                <a:cs typeface="Segoe UI"/>
              </a:rPr>
              <a:t>strategy, </a:t>
            </a:r>
            <a:r>
              <a:rPr sz="2000" dirty="0">
                <a:solidFill>
                  <a:srgbClr val="3B3B41"/>
                </a:solidFill>
                <a:latin typeface="Segoe UI"/>
                <a:cs typeface="Segoe UI"/>
              </a:rPr>
              <a:t>identity </a:t>
            </a:r>
            <a:r>
              <a:rPr sz="2000" spc="5" dirty="0">
                <a:solidFill>
                  <a:srgbClr val="3B3B41"/>
                </a:solidFill>
                <a:latin typeface="Segoe UI"/>
                <a:cs typeface="Segoe UI"/>
              </a:rPr>
              <a:t>repository </a:t>
            </a:r>
            <a:r>
              <a:rPr sz="2000" spc="-5" dirty="0">
                <a:solidFill>
                  <a:srgbClr val="3B3B41"/>
                </a:solidFill>
                <a:latin typeface="Segoe UI"/>
                <a:cs typeface="Segoe UI"/>
              </a:rPr>
              <a:t>(including </a:t>
            </a:r>
            <a:r>
              <a:rPr sz="2000" spc="-10" dirty="0">
                <a:solidFill>
                  <a:srgbClr val="3B3B41"/>
                </a:solidFill>
                <a:latin typeface="Segoe UI"/>
                <a:cs typeface="Segoe UI"/>
              </a:rPr>
              <a:t>directory, </a:t>
            </a:r>
            <a:r>
              <a:rPr sz="2000" spc="-5" dirty="0">
                <a:solidFill>
                  <a:srgbClr val="3B3B41"/>
                </a:solidFill>
                <a:latin typeface="Segoe UI"/>
                <a:cs typeface="Segoe UI"/>
              </a:rPr>
              <a:t>application, systems, etc.); design </a:t>
            </a:r>
            <a:r>
              <a:rPr sz="2000" dirty="0">
                <a:solidFill>
                  <a:srgbClr val="3B3B41"/>
                </a:solidFill>
                <a:latin typeface="Segoe UI"/>
                <a:cs typeface="Segoe UI"/>
              </a:rPr>
              <a:t>self-  </a:t>
            </a:r>
            <a:r>
              <a:rPr sz="2000" spc="5" dirty="0">
                <a:solidFill>
                  <a:srgbClr val="3B3B41"/>
                </a:solidFill>
                <a:latin typeface="Segoe UI"/>
                <a:cs typeface="Segoe UI"/>
              </a:rPr>
              <a:t>service </a:t>
            </a:r>
            <a:r>
              <a:rPr sz="2000" spc="-5" dirty="0">
                <a:solidFill>
                  <a:srgbClr val="3B3B41"/>
                </a:solidFill>
                <a:latin typeface="Segoe UI"/>
                <a:cs typeface="Segoe UI"/>
              </a:rPr>
              <a:t>identity management </a:t>
            </a:r>
            <a:r>
              <a:rPr sz="2000" dirty="0">
                <a:solidFill>
                  <a:srgbClr val="3B3B41"/>
                </a:solidFill>
                <a:latin typeface="Segoe UI"/>
                <a:cs typeface="Segoe UI"/>
              </a:rPr>
              <a:t>and user and persona </a:t>
            </a:r>
            <a:r>
              <a:rPr sz="2000" spc="-5" dirty="0">
                <a:solidFill>
                  <a:srgbClr val="3B3B41"/>
                </a:solidFill>
                <a:latin typeface="Segoe UI"/>
                <a:cs typeface="Segoe UI"/>
              </a:rPr>
              <a:t>provisioning; define </a:t>
            </a:r>
            <a:r>
              <a:rPr sz="2000" dirty="0">
                <a:solidFill>
                  <a:srgbClr val="3B3B41"/>
                </a:solidFill>
                <a:latin typeface="Segoe UI"/>
                <a:cs typeface="Segoe UI"/>
              </a:rPr>
              <a:t>personas and </a:t>
            </a:r>
            <a:r>
              <a:rPr sz="2000" spc="-10" dirty="0">
                <a:solidFill>
                  <a:srgbClr val="3B3B41"/>
                </a:solidFill>
                <a:latin typeface="Segoe UI"/>
                <a:cs typeface="Segoe UI"/>
              </a:rPr>
              <a:t>roles;  </a:t>
            </a:r>
            <a:r>
              <a:rPr sz="2000" spc="-5" dirty="0">
                <a:solidFill>
                  <a:srgbClr val="3B3B41"/>
                </a:solidFill>
                <a:latin typeface="Segoe UI"/>
                <a:cs typeface="Segoe UI"/>
              </a:rPr>
              <a:t>recommend appropriate access control strategy (e.g., attribute-based, </a:t>
            </a:r>
            <a:r>
              <a:rPr sz="2000" dirty="0">
                <a:solidFill>
                  <a:srgbClr val="3B3B41"/>
                </a:solidFill>
                <a:latin typeface="Segoe UI"/>
                <a:cs typeface="Segoe UI"/>
              </a:rPr>
              <a:t>discretionary </a:t>
            </a:r>
            <a:r>
              <a:rPr sz="2000" spc="-5" dirty="0">
                <a:solidFill>
                  <a:srgbClr val="3B3B41"/>
                </a:solidFill>
                <a:latin typeface="Segoe UI"/>
                <a:cs typeface="Segoe UI"/>
              </a:rPr>
              <a:t>access, </a:t>
            </a:r>
            <a:r>
              <a:rPr sz="2000" spc="10" dirty="0">
                <a:solidFill>
                  <a:srgbClr val="3B3B41"/>
                </a:solidFill>
                <a:latin typeface="Segoe UI"/>
                <a:cs typeface="Segoe UI"/>
              </a:rPr>
              <a:t>history-  </a:t>
            </a:r>
            <a:r>
              <a:rPr sz="2000" spc="-5" dirty="0">
                <a:solidFill>
                  <a:srgbClr val="3B3B41"/>
                </a:solidFill>
                <a:latin typeface="Segoe UI"/>
                <a:cs typeface="Segoe UI"/>
              </a:rPr>
              <a:t>based, identity-based, mandatory, organization-based, </a:t>
            </a:r>
            <a:r>
              <a:rPr sz="2000" spc="-10" dirty="0">
                <a:solidFill>
                  <a:srgbClr val="3B3B41"/>
                </a:solidFill>
                <a:latin typeface="Segoe UI"/>
                <a:cs typeface="Segoe UI"/>
              </a:rPr>
              <a:t>role-based, </a:t>
            </a:r>
            <a:r>
              <a:rPr sz="2000" spc="-5" dirty="0">
                <a:solidFill>
                  <a:srgbClr val="3B3B41"/>
                </a:solidFill>
                <a:latin typeface="Segoe UI"/>
                <a:cs typeface="Segoe UI"/>
              </a:rPr>
              <a:t>rule-based,</a:t>
            </a:r>
            <a:r>
              <a:rPr sz="2000" spc="85" dirty="0">
                <a:solidFill>
                  <a:srgbClr val="3B3B41"/>
                </a:solidFill>
                <a:latin typeface="Segoe UI"/>
                <a:cs typeface="Segoe UI"/>
              </a:rPr>
              <a:t> </a:t>
            </a:r>
            <a:r>
              <a:rPr sz="2000" spc="-5" dirty="0">
                <a:solidFill>
                  <a:srgbClr val="3B3B41"/>
                </a:solidFill>
                <a:latin typeface="Segoe UI"/>
                <a:cs typeface="Segoe UI"/>
              </a:rPr>
              <a:t>responsibility-based)</a:t>
            </a:r>
            <a:endParaRPr sz="2000">
              <a:latin typeface="Segoe UI"/>
              <a:cs typeface="Segoe UI"/>
            </a:endParaRPr>
          </a:p>
          <a:p>
            <a:pPr>
              <a:lnSpc>
                <a:spcPct val="100000"/>
              </a:lnSpc>
              <a:spcBef>
                <a:spcPts val="10"/>
              </a:spcBef>
            </a:pPr>
            <a:endParaRPr sz="2500">
              <a:latin typeface="Times New Roman"/>
              <a:cs typeface="Times New Roman"/>
            </a:endParaRPr>
          </a:p>
          <a:p>
            <a:pPr marL="12700">
              <a:lnSpc>
                <a:spcPct val="100000"/>
              </a:lnSpc>
            </a:pPr>
            <a:r>
              <a:rPr sz="2400" b="1" spc="-45" dirty="0">
                <a:solidFill>
                  <a:srgbClr val="3B3B41"/>
                </a:solidFill>
                <a:latin typeface="Segoe UI Semibold"/>
                <a:cs typeface="Segoe UI Semibold"/>
              </a:rPr>
              <a:t>Design</a:t>
            </a:r>
            <a:r>
              <a:rPr sz="2400" b="1" spc="-100" dirty="0">
                <a:solidFill>
                  <a:srgbClr val="3B3B41"/>
                </a:solidFill>
                <a:latin typeface="Segoe UI Semibold"/>
                <a:cs typeface="Segoe UI Semibold"/>
              </a:rPr>
              <a:t> </a:t>
            </a:r>
            <a:r>
              <a:rPr sz="2400" b="1" spc="-50" dirty="0">
                <a:solidFill>
                  <a:srgbClr val="3B3B41"/>
                </a:solidFill>
                <a:latin typeface="Segoe UI Semibold"/>
                <a:cs typeface="Segoe UI Semibold"/>
              </a:rPr>
              <a:t>Authentication</a:t>
            </a:r>
            <a:endParaRPr sz="2400">
              <a:latin typeface="Segoe UI Semibold"/>
              <a:cs typeface="Segoe UI Semibold"/>
            </a:endParaRPr>
          </a:p>
          <a:p>
            <a:pPr marL="12700" marR="985519">
              <a:lnSpc>
                <a:spcPct val="100000"/>
              </a:lnSpc>
              <a:spcBef>
                <a:spcPts val="5"/>
              </a:spcBef>
            </a:pPr>
            <a:r>
              <a:rPr sz="2000" i="1" dirty="0">
                <a:solidFill>
                  <a:srgbClr val="3B3B41"/>
                </a:solidFill>
                <a:latin typeface="Segoe UI"/>
                <a:cs typeface="Segoe UI"/>
              </a:rPr>
              <a:t>May include but not </a:t>
            </a:r>
            <a:r>
              <a:rPr sz="2000" i="1" spc="-5" dirty="0">
                <a:solidFill>
                  <a:srgbClr val="3B3B41"/>
                </a:solidFill>
                <a:latin typeface="Segoe UI"/>
                <a:cs typeface="Segoe UI"/>
              </a:rPr>
              <a:t>limited to: </a:t>
            </a:r>
            <a:r>
              <a:rPr sz="2000" spc="-5" dirty="0">
                <a:solidFill>
                  <a:srgbClr val="3B3B41"/>
                </a:solidFill>
                <a:latin typeface="Segoe UI"/>
                <a:cs typeface="Segoe UI"/>
              </a:rPr>
              <a:t>Choose </a:t>
            </a:r>
            <a:r>
              <a:rPr sz="2000" dirty="0">
                <a:solidFill>
                  <a:srgbClr val="3B3B41"/>
                </a:solidFill>
                <a:latin typeface="Segoe UI"/>
                <a:cs typeface="Segoe UI"/>
              </a:rPr>
              <a:t>an authentication </a:t>
            </a:r>
            <a:r>
              <a:rPr sz="2000" spc="-5" dirty="0">
                <a:solidFill>
                  <a:srgbClr val="3B3B41"/>
                </a:solidFill>
                <a:latin typeface="Segoe UI"/>
                <a:cs typeface="Segoe UI"/>
              </a:rPr>
              <a:t>approach; design </a:t>
            </a:r>
            <a:r>
              <a:rPr sz="2000" dirty="0">
                <a:solidFill>
                  <a:srgbClr val="3B3B41"/>
                </a:solidFill>
                <a:latin typeface="Segoe UI"/>
                <a:cs typeface="Segoe UI"/>
              </a:rPr>
              <a:t>a </a:t>
            </a:r>
            <a:r>
              <a:rPr sz="2000" spc="-5" dirty="0">
                <a:solidFill>
                  <a:srgbClr val="3B3B41"/>
                </a:solidFill>
                <a:latin typeface="Segoe UI"/>
                <a:cs typeface="Segoe UI"/>
              </a:rPr>
              <a:t>single-sign </a:t>
            </a:r>
            <a:r>
              <a:rPr sz="2000" dirty="0">
                <a:solidFill>
                  <a:srgbClr val="3B3B41"/>
                </a:solidFill>
                <a:latin typeface="Segoe UI"/>
                <a:cs typeface="Segoe UI"/>
              </a:rPr>
              <a:t>on  </a:t>
            </a:r>
            <a:r>
              <a:rPr sz="2000" spc="-5" dirty="0">
                <a:solidFill>
                  <a:srgbClr val="3B3B41"/>
                </a:solidFill>
                <a:latin typeface="Segoe UI"/>
                <a:cs typeface="Segoe UI"/>
              </a:rPr>
              <a:t>approach; logon, </a:t>
            </a:r>
            <a:r>
              <a:rPr sz="2000" spc="-15" dirty="0">
                <a:solidFill>
                  <a:srgbClr val="3B3B41"/>
                </a:solidFill>
                <a:latin typeface="Segoe UI"/>
                <a:cs typeface="Segoe UI"/>
              </a:rPr>
              <a:t>multi-factor, </a:t>
            </a:r>
            <a:r>
              <a:rPr sz="2000" dirty="0">
                <a:solidFill>
                  <a:srgbClr val="3B3B41"/>
                </a:solidFill>
                <a:latin typeface="Segoe UI"/>
                <a:cs typeface="Segoe UI"/>
              </a:rPr>
              <a:t>network access, and </a:t>
            </a:r>
            <a:r>
              <a:rPr sz="2000" spc="-5" dirty="0">
                <a:solidFill>
                  <a:srgbClr val="3B3B41"/>
                </a:solidFill>
                <a:latin typeface="Segoe UI"/>
                <a:cs typeface="Segoe UI"/>
              </a:rPr>
              <a:t>remote</a:t>
            </a:r>
            <a:r>
              <a:rPr sz="2000" dirty="0">
                <a:solidFill>
                  <a:srgbClr val="3B3B41"/>
                </a:solidFill>
                <a:latin typeface="Segoe UI"/>
                <a:cs typeface="Segoe UI"/>
              </a:rPr>
              <a:t> authentication</a:t>
            </a:r>
            <a:endParaRPr sz="2000">
              <a:latin typeface="Segoe UI"/>
              <a:cs typeface="Segoe UI"/>
            </a:endParaRPr>
          </a:p>
          <a:p>
            <a:pPr>
              <a:lnSpc>
                <a:spcPct val="100000"/>
              </a:lnSpc>
            </a:pPr>
            <a:endParaRPr sz="2500">
              <a:latin typeface="Times New Roman"/>
              <a:cs typeface="Times New Roman"/>
            </a:endParaRPr>
          </a:p>
          <a:p>
            <a:pPr marL="12700">
              <a:lnSpc>
                <a:spcPct val="100000"/>
              </a:lnSpc>
            </a:pPr>
            <a:r>
              <a:rPr sz="2400" b="1" spc="-45" dirty="0">
                <a:solidFill>
                  <a:srgbClr val="3B3B41"/>
                </a:solidFill>
                <a:latin typeface="Segoe UI Semibold"/>
                <a:cs typeface="Segoe UI Semibold"/>
              </a:rPr>
              <a:t>Design</a:t>
            </a:r>
            <a:r>
              <a:rPr sz="2400" b="1" spc="-100" dirty="0">
                <a:solidFill>
                  <a:srgbClr val="3B3B41"/>
                </a:solidFill>
                <a:latin typeface="Segoe UI Semibold"/>
                <a:cs typeface="Segoe UI Semibold"/>
              </a:rPr>
              <a:t> </a:t>
            </a:r>
            <a:r>
              <a:rPr sz="2400" b="1" spc="-50" dirty="0">
                <a:solidFill>
                  <a:srgbClr val="3B3B41"/>
                </a:solidFill>
                <a:latin typeface="Segoe UI Semibold"/>
                <a:cs typeface="Segoe UI Semibold"/>
              </a:rPr>
              <a:t>Authorization</a:t>
            </a:r>
            <a:endParaRPr sz="2400">
              <a:latin typeface="Segoe UI Semibold"/>
              <a:cs typeface="Segoe UI Semibold"/>
            </a:endParaRPr>
          </a:p>
          <a:p>
            <a:pPr marL="12700" marR="11430">
              <a:lnSpc>
                <a:spcPct val="100000"/>
              </a:lnSpc>
              <a:spcBef>
                <a:spcPts val="5"/>
              </a:spcBef>
            </a:pPr>
            <a:r>
              <a:rPr sz="2000" i="1" dirty="0">
                <a:solidFill>
                  <a:srgbClr val="3B3B41"/>
                </a:solidFill>
                <a:latin typeface="Segoe UI"/>
                <a:cs typeface="Segoe UI"/>
              </a:rPr>
              <a:t>May include but not </a:t>
            </a:r>
            <a:r>
              <a:rPr sz="2000" i="1" spc="-5" dirty="0">
                <a:solidFill>
                  <a:srgbClr val="3B3B41"/>
                </a:solidFill>
                <a:latin typeface="Segoe UI"/>
                <a:cs typeface="Segoe UI"/>
              </a:rPr>
              <a:t>limited to: </a:t>
            </a:r>
            <a:r>
              <a:rPr sz="2000" spc="-5" dirty="0">
                <a:solidFill>
                  <a:srgbClr val="3B3B41"/>
                </a:solidFill>
                <a:latin typeface="Segoe UI"/>
                <a:cs typeface="Segoe UI"/>
              </a:rPr>
              <a:t>Choose </a:t>
            </a:r>
            <a:r>
              <a:rPr sz="2000" dirty="0">
                <a:solidFill>
                  <a:srgbClr val="3B3B41"/>
                </a:solidFill>
                <a:latin typeface="Segoe UI"/>
                <a:cs typeface="Segoe UI"/>
              </a:rPr>
              <a:t>an authorization </a:t>
            </a:r>
            <a:r>
              <a:rPr sz="2000" spc="-5" dirty="0">
                <a:solidFill>
                  <a:srgbClr val="3B3B41"/>
                </a:solidFill>
                <a:latin typeface="Segoe UI"/>
                <a:cs typeface="Segoe UI"/>
              </a:rPr>
              <a:t>approach; define access </a:t>
            </a:r>
            <a:r>
              <a:rPr sz="2000" dirty="0">
                <a:solidFill>
                  <a:srgbClr val="3B3B41"/>
                </a:solidFill>
                <a:latin typeface="Segoe UI"/>
                <a:cs typeface="Segoe UI"/>
              </a:rPr>
              <a:t>permissions and  </a:t>
            </a:r>
            <a:r>
              <a:rPr sz="2000" spc="-5" dirty="0">
                <a:solidFill>
                  <a:srgbClr val="3B3B41"/>
                </a:solidFill>
                <a:latin typeface="Segoe UI"/>
                <a:cs typeface="Segoe UI"/>
              </a:rPr>
              <a:t>privileges; design </a:t>
            </a:r>
            <a:r>
              <a:rPr sz="2000" spc="-10" dirty="0">
                <a:solidFill>
                  <a:srgbClr val="3B3B41"/>
                </a:solidFill>
                <a:latin typeface="Segoe UI"/>
                <a:cs typeface="Segoe UI"/>
              </a:rPr>
              <a:t>secure </a:t>
            </a:r>
            <a:r>
              <a:rPr sz="2000" spc="-5" dirty="0">
                <a:solidFill>
                  <a:srgbClr val="3B3B41"/>
                </a:solidFill>
                <a:latin typeface="Segoe UI"/>
                <a:cs typeface="Segoe UI"/>
              </a:rPr>
              <a:t>delegated access (e.g., </a:t>
            </a:r>
            <a:r>
              <a:rPr sz="2000" dirty="0">
                <a:solidFill>
                  <a:srgbClr val="3B3B41"/>
                </a:solidFill>
                <a:latin typeface="Segoe UI"/>
                <a:cs typeface="Segoe UI"/>
              </a:rPr>
              <a:t>oAuth, </a:t>
            </a:r>
            <a:r>
              <a:rPr sz="2000" spc="-20" dirty="0">
                <a:solidFill>
                  <a:srgbClr val="3B3B41"/>
                </a:solidFill>
                <a:latin typeface="Segoe UI"/>
                <a:cs typeface="Segoe UI"/>
              </a:rPr>
              <a:t>OpenID, </a:t>
            </a:r>
            <a:r>
              <a:rPr sz="2000" spc="-5" dirty="0">
                <a:solidFill>
                  <a:srgbClr val="3B3B41"/>
                </a:solidFill>
                <a:latin typeface="Segoe UI"/>
                <a:cs typeface="Segoe UI"/>
              </a:rPr>
              <a:t>etc.); recommend </a:t>
            </a:r>
            <a:r>
              <a:rPr sz="2000" dirty="0">
                <a:solidFill>
                  <a:srgbClr val="3B3B41"/>
                </a:solidFill>
                <a:latin typeface="Segoe UI"/>
                <a:cs typeface="Segoe UI"/>
              </a:rPr>
              <a:t>when and how </a:t>
            </a:r>
            <a:r>
              <a:rPr sz="2000" spc="-10" dirty="0">
                <a:solidFill>
                  <a:srgbClr val="3B3B41"/>
                </a:solidFill>
                <a:latin typeface="Segoe UI"/>
                <a:cs typeface="Segoe UI"/>
              </a:rPr>
              <a:t>to  </a:t>
            </a:r>
            <a:r>
              <a:rPr sz="2000" dirty="0">
                <a:solidFill>
                  <a:srgbClr val="3B3B41"/>
                </a:solidFill>
                <a:latin typeface="Segoe UI"/>
                <a:cs typeface="Segoe UI"/>
              </a:rPr>
              <a:t>use API</a:t>
            </a:r>
            <a:r>
              <a:rPr sz="2000" spc="-5" dirty="0">
                <a:solidFill>
                  <a:srgbClr val="3B3B41"/>
                </a:solidFill>
                <a:latin typeface="Segoe UI"/>
                <a:cs typeface="Segoe UI"/>
              </a:rPr>
              <a:t> Keys.</a:t>
            </a:r>
            <a:endParaRPr sz="2000">
              <a:latin typeface="Segoe UI"/>
              <a:cs typeface="Segoe UI"/>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605066" y="575309"/>
            <a:ext cx="5982169" cy="350647"/>
          </a:xfrm>
          <a:prstGeom prst="rect">
            <a:avLst/>
          </a:prstGeom>
          <a:blipFill>
            <a:blip r:embed="rId2" cstate="print"/>
            <a:stretch>
              <a:fillRect/>
            </a:stretch>
          </a:blipFill>
        </p:spPr>
        <p:txBody>
          <a:bodyPr wrap="square" lIns="0" tIns="0" rIns="0" bIns="0" rtlCol="0"/>
          <a:lstStyle/>
          <a:p>
            <a:endParaRPr/>
          </a:p>
        </p:txBody>
      </p:sp>
      <p:graphicFrame>
        <p:nvGraphicFramePr>
          <p:cNvPr id="3" name="object 3"/>
          <p:cNvGraphicFramePr>
            <a:graphicFrameLocks noGrp="1"/>
          </p:cNvGraphicFramePr>
          <p:nvPr/>
        </p:nvGraphicFramePr>
        <p:xfrm>
          <a:off x="590359" y="1457324"/>
          <a:ext cx="10413999" cy="4572987"/>
        </p:xfrm>
        <a:graphic>
          <a:graphicData uri="http://schemas.openxmlformats.org/drawingml/2006/table">
            <a:tbl>
              <a:tblPr firstRow="1" bandRow="1">
                <a:tableStyleId>{2D5ABB26-0587-4C30-8999-92F81FD0307C}</a:tableStyleId>
              </a:tblPr>
              <a:tblGrid>
                <a:gridCol w="6603365">
                  <a:extLst>
                    <a:ext uri="{9D8B030D-6E8A-4147-A177-3AD203B41FA5}">
                      <a16:colId xmlns:a16="http://schemas.microsoft.com/office/drawing/2014/main" val="20000"/>
                    </a:ext>
                  </a:extLst>
                </a:gridCol>
                <a:gridCol w="1902459">
                  <a:extLst>
                    <a:ext uri="{9D8B030D-6E8A-4147-A177-3AD203B41FA5}">
                      <a16:colId xmlns:a16="http://schemas.microsoft.com/office/drawing/2014/main" val="20001"/>
                    </a:ext>
                  </a:extLst>
                </a:gridCol>
                <a:gridCol w="1908175">
                  <a:extLst>
                    <a:ext uri="{9D8B030D-6E8A-4147-A177-3AD203B41FA5}">
                      <a16:colId xmlns:a16="http://schemas.microsoft.com/office/drawing/2014/main" val="20002"/>
                    </a:ext>
                  </a:extLst>
                </a:gridCol>
              </a:tblGrid>
              <a:tr h="479298">
                <a:tc>
                  <a:txBody>
                    <a:bodyPr/>
                    <a:lstStyle/>
                    <a:p>
                      <a:pPr marL="51435">
                        <a:lnSpc>
                          <a:spcPct val="100000"/>
                        </a:lnSpc>
                        <a:spcBef>
                          <a:spcPts val="85"/>
                        </a:spcBef>
                      </a:pPr>
                      <a:r>
                        <a:rPr sz="2400" b="0" spc="-10" dirty="0">
                          <a:solidFill>
                            <a:srgbClr val="FFFFFF"/>
                          </a:solidFill>
                          <a:latin typeface="Segoe UI Semilight"/>
                          <a:cs typeface="Segoe UI Semilight"/>
                        </a:rPr>
                        <a:t>Feature</a:t>
                      </a:r>
                      <a:endParaRPr sz="2400">
                        <a:latin typeface="Segoe UI Semilight"/>
                        <a:cs typeface="Segoe UI Semilight"/>
                      </a:endParaRPr>
                    </a:p>
                  </a:txBody>
                  <a:tcPr marL="0" marR="0" marT="1079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0078D3"/>
                    </a:solidFill>
                  </a:tcPr>
                </a:tc>
                <a:tc>
                  <a:txBody>
                    <a:bodyPr/>
                    <a:lstStyle/>
                    <a:p>
                      <a:pPr marL="52069">
                        <a:lnSpc>
                          <a:spcPct val="100000"/>
                        </a:lnSpc>
                        <a:spcBef>
                          <a:spcPts val="85"/>
                        </a:spcBef>
                      </a:pPr>
                      <a:r>
                        <a:rPr sz="2400" b="0" spc="-10" dirty="0">
                          <a:solidFill>
                            <a:srgbClr val="FFFFFF"/>
                          </a:solidFill>
                          <a:latin typeface="Segoe UI Semilight"/>
                          <a:cs typeface="Segoe UI Semilight"/>
                        </a:rPr>
                        <a:t>Azure</a:t>
                      </a:r>
                      <a:r>
                        <a:rPr sz="2400" b="0" spc="-5" dirty="0">
                          <a:solidFill>
                            <a:srgbClr val="FFFFFF"/>
                          </a:solidFill>
                          <a:latin typeface="Segoe UI Semilight"/>
                          <a:cs typeface="Segoe UI Semilight"/>
                        </a:rPr>
                        <a:t> </a:t>
                      </a:r>
                      <a:r>
                        <a:rPr sz="2400" b="0" spc="-60" dirty="0">
                          <a:solidFill>
                            <a:srgbClr val="FFFFFF"/>
                          </a:solidFill>
                          <a:latin typeface="Segoe UI Semilight"/>
                          <a:cs typeface="Segoe UI Semilight"/>
                        </a:rPr>
                        <a:t>MFA</a:t>
                      </a:r>
                      <a:endParaRPr sz="2400">
                        <a:latin typeface="Segoe UI Semilight"/>
                        <a:cs typeface="Segoe UI Semilight"/>
                      </a:endParaRPr>
                    </a:p>
                  </a:txBody>
                  <a:tcPr marL="0" marR="0" marT="1079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0078D3"/>
                    </a:solidFill>
                  </a:tcPr>
                </a:tc>
                <a:tc>
                  <a:txBody>
                    <a:bodyPr/>
                    <a:lstStyle/>
                    <a:p>
                      <a:pPr marL="52069">
                        <a:lnSpc>
                          <a:spcPct val="100000"/>
                        </a:lnSpc>
                        <a:spcBef>
                          <a:spcPts val="85"/>
                        </a:spcBef>
                      </a:pPr>
                      <a:r>
                        <a:rPr sz="2400" b="0" spc="-55" dirty="0">
                          <a:solidFill>
                            <a:srgbClr val="FFFFFF"/>
                          </a:solidFill>
                          <a:latin typeface="Segoe UI Semilight"/>
                          <a:cs typeface="Segoe UI Semilight"/>
                        </a:rPr>
                        <a:t>MFA</a:t>
                      </a:r>
                      <a:r>
                        <a:rPr sz="2400" b="0" spc="-5" dirty="0">
                          <a:solidFill>
                            <a:srgbClr val="FFFFFF"/>
                          </a:solidFill>
                          <a:latin typeface="Segoe UI Semilight"/>
                          <a:cs typeface="Segoe UI Semilight"/>
                        </a:rPr>
                        <a:t> </a:t>
                      </a:r>
                      <a:r>
                        <a:rPr sz="2400" b="0" spc="10" dirty="0">
                          <a:solidFill>
                            <a:srgbClr val="FFFFFF"/>
                          </a:solidFill>
                          <a:latin typeface="Segoe UI Semilight"/>
                          <a:cs typeface="Segoe UI Semilight"/>
                        </a:rPr>
                        <a:t>Server</a:t>
                      </a:r>
                      <a:endParaRPr sz="2400">
                        <a:latin typeface="Segoe UI Semilight"/>
                        <a:cs typeface="Segoe UI Semilight"/>
                      </a:endParaRPr>
                    </a:p>
                  </a:txBody>
                  <a:tcPr marL="0" marR="0" marT="1079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0078D3"/>
                    </a:solidFill>
                  </a:tcPr>
                </a:tc>
                <a:extLst>
                  <a:ext uri="{0D108BD9-81ED-4DB2-BD59-A6C34878D82A}">
                    <a16:rowId xmlns:a16="http://schemas.microsoft.com/office/drawing/2014/main" val="10000"/>
                  </a:ext>
                </a:extLst>
              </a:tr>
              <a:tr h="836422">
                <a:tc>
                  <a:txBody>
                    <a:bodyPr/>
                    <a:lstStyle/>
                    <a:p>
                      <a:pPr marL="51435">
                        <a:lnSpc>
                          <a:spcPct val="100000"/>
                        </a:lnSpc>
                        <a:spcBef>
                          <a:spcPts val="85"/>
                        </a:spcBef>
                      </a:pPr>
                      <a:r>
                        <a:rPr sz="2400" b="0" spc="-5" dirty="0">
                          <a:solidFill>
                            <a:srgbClr val="FFFFFF"/>
                          </a:solidFill>
                          <a:latin typeface="Segoe UI Semilight"/>
                          <a:cs typeface="Segoe UI Semilight"/>
                        </a:rPr>
                        <a:t>Mobile </a:t>
                      </a:r>
                      <a:r>
                        <a:rPr sz="2400" b="0" dirty="0">
                          <a:solidFill>
                            <a:srgbClr val="FFFFFF"/>
                          </a:solidFill>
                          <a:latin typeface="Segoe UI Semilight"/>
                          <a:cs typeface="Segoe UI Semilight"/>
                        </a:rPr>
                        <a:t>app notification and </a:t>
                      </a:r>
                      <a:r>
                        <a:rPr sz="2400" b="0" spc="-5" dirty="0">
                          <a:solidFill>
                            <a:srgbClr val="FFFFFF"/>
                          </a:solidFill>
                          <a:latin typeface="Segoe UI Semilight"/>
                          <a:cs typeface="Segoe UI Semilight"/>
                        </a:rPr>
                        <a:t>mobile</a:t>
                      </a:r>
                      <a:r>
                        <a:rPr sz="2400" b="0" spc="-25" dirty="0">
                          <a:solidFill>
                            <a:srgbClr val="FFFFFF"/>
                          </a:solidFill>
                          <a:latin typeface="Segoe UI Semilight"/>
                          <a:cs typeface="Segoe UI Semilight"/>
                        </a:rPr>
                        <a:t> </a:t>
                      </a:r>
                      <a:r>
                        <a:rPr sz="2400" b="0" dirty="0">
                          <a:solidFill>
                            <a:srgbClr val="FFFFFF"/>
                          </a:solidFill>
                          <a:latin typeface="Segoe UI Semilight"/>
                          <a:cs typeface="Segoe UI Semilight"/>
                        </a:rPr>
                        <a:t>app</a:t>
                      </a:r>
                      <a:endParaRPr sz="2400">
                        <a:latin typeface="Segoe UI Semilight"/>
                        <a:cs typeface="Segoe UI Semilight"/>
                      </a:endParaRPr>
                    </a:p>
                    <a:p>
                      <a:pPr marL="51435">
                        <a:lnSpc>
                          <a:spcPct val="100000"/>
                        </a:lnSpc>
                        <a:spcBef>
                          <a:spcPts val="430"/>
                        </a:spcBef>
                      </a:pPr>
                      <a:r>
                        <a:rPr sz="2400" b="0" dirty="0">
                          <a:solidFill>
                            <a:srgbClr val="FFFFFF"/>
                          </a:solidFill>
                          <a:latin typeface="Segoe UI Semilight"/>
                          <a:cs typeface="Segoe UI Semilight"/>
                        </a:rPr>
                        <a:t>verification code as a </a:t>
                      </a:r>
                      <a:r>
                        <a:rPr sz="2400" b="0" spc="-5" dirty="0">
                          <a:solidFill>
                            <a:srgbClr val="FFFFFF"/>
                          </a:solidFill>
                          <a:latin typeface="Segoe UI Semilight"/>
                          <a:cs typeface="Segoe UI Semilight"/>
                        </a:rPr>
                        <a:t>second</a:t>
                      </a:r>
                      <a:r>
                        <a:rPr sz="2400" b="0" spc="-40" dirty="0">
                          <a:solidFill>
                            <a:srgbClr val="FFFFFF"/>
                          </a:solidFill>
                          <a:latin typeface="Segoe UI Semilight"/>
                          <a:cs typeface="Segoe UI Semilight"/>
                        </a:rPr>
                        <a:t> </a:t>
                      </a:r>
                      <a:r>
                        <a:rPr sz="2400" b="0" spc="-10" dirty="0">
                          <a:solidFill>
                            <a:srgbClr val="FFFFFF"/>
                          </a:solidFill>
                          <a:latin typeface="Segoe UI Semilight"/>
                          <a:cs typeface="Segoe UI Semilight"/>
                        </a:rPr>
                        <a:t>factor</a:t>
                      </a:r>
                      <a:endParaRPr sz="2400">
                        <a:latin typeface="Segoe UI Semilight"/>
                        <a:cs typeface="Segoe UI Semilight"/>
                      </a:endParaRPr>
                    </a:p>
                  </a:txBody>
                  <a:tcPr marL="0" marR="0" marT="1079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0078D3"/>
                    </a:solidFill>
                  </a:tcPr>
                </a:tc>
                <a:tc>
                  <a:txBody>
                    <a:bodyPr/>
                    <a:lstStyle/>
                    <a:p>
                      <a:pPr marR="147955" algn="ctr">
                        <a:lnSpc>
                          <a:spcPct val="100000"/>
                        </a:lnSpc>
                        <a:spcBef>
                          <a:spcPts val="85"/>
                        </a:spcBef>
                      </a:pPr>
                      <a:r>
                        <a:rPr sz="2400" b="0" dirty="0">
                          <a:solidFill>
                            <a:srgbClr val="1A1A1A"/>
                          </a:solidFill>
                          <a:latin typeface="Segoe UI Semilight"/>
                          <a:cs typeface="Segoe UI Semilight"/>
                        </a:rPr>
                        <a:t>●</a:t>
                      </a:r>
                      <a:endParaRPr sz="2400">
                        <a:latin typeface="Segoe UI Semilight"/>
                        <a:cs typeface="Segoe UI Semilight"/>
                      </a:endParaRPr>
                    </a:p>
                  </a:txBody>
                  <a:tcPr marL="0" marR="0" marT="1079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AD5EE"/>
                    </a:solidFill>
                  </a:tcPr>
                </a:tc>
                <a:tc>
                  <a:txBody>
                    <a:bodyPr/>
                    <a:lstStyle/>
                    <a:p>
                      <a:pPr marR="147955" algn="ctr">
                        <a:lnSpc>
                          <a:spcPct val="100000"/>
                        </a:lnSpc>
                        <a:spcBef>
                          <a:spcPts val="85"/>
                        </a:spcBef>
                      </a:pPr>
                      <a:r>
                        <a:rPr sz="2400" b="0" dirty="0">
                          <a:solidFill>
                            <a:srgbClr val="1A1A1A"/>
                          </a:solidFill>
                          <a:latin typeface="Segoe UI Semilight"/>
                          <a:cs typeface="Segoe UI Semilight"/>
                        </a:rPr>
                        <a:t>●</a:t>
                      </a:r>
                      <a:endParaRPr sz="2400">
                        <a:latin typeface="Segoe UI Semilight"/>
                        <a:cs typeface="Segoe UI Semilight"/>
                      </a:endParaRPr>
                    </a:p>
                  </a:txBody>
                  <a:tcPr marL="0" marR="0" marT="1079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AD5EE"/>
                    </a:solidFill>
                  </a:tcPr>
                </a:tc>
                <a:extLst>
                  <a:ext uri="{0D108BD9-81ED-4DB2-BD59-A6C34878D82A}">
                    <a16:rowId xmlns:a16="http://schemas.microsoft.com/office/drawing/2014/main" val="10001"/>
                  </a:ext>
                </a:extLst>
              </a:tr>
              <a:tr h="836422">
                <a:tc>
                  <a:txBody>
                    <a:bodyPr/>
                    <a:lstStyle/>
                    <a:p>
                      <a:pPr marL="51435">
                        <a:lnSpc>
                          <a:spcPct val="100000"/>
                        </a:lnSpc>
                        <a:spcBef>
                          <a:spcPts val="90"/>
                        </a:spcBef>
                      </a:pPr>
                      <a:r>
                        <a:rPr sz="2400" b="0" spc="-5" dirty="0">
                          <a:solidFill>
                            <a:srgbClr val="FFFFFF"/>
                          </a:solidFill>
                          <a:latin typeface="Segoe UI Semilight"/>
                          <a:cs typeface="Segoe UI Semilight"/>
                        </a:rPr>
                        <a:t>Mobile </a:t>
                      </a:r>
                      <a:r>
                        <a:rPr sz="2400" b="0" dirty="0">
                          <a:solidFill>
                            <a:srgbClr val="FFFFFF"/>
                          </a:solidFill>
                          <a:latin typeface="Segoe UI Semilight"/>
                          <a:cs typeface="Segoe UI Semilight"/>
                        </a:rPr>
                        <a:t>app </a:t>
                      </a:r>
                      <a:r>
                        <a:rPr sz="2400" b="0" spc="-5" dirty="0">
                          <a:solidFill>
                            <a:srgbClr val="FFFFFF"/>
                          </a:solidFill>
                          <a:latin typeface="Segoe UI Semilight"/>
                          <a:cs typeface="Segoe UI Semilight"/>
                        </a:rPr>
                        <a:t>verification </a:t>
                      </a:r>
                      <a:r>
                        <a:rPr sz="2400" b="0" dirty="0">
                          <a:solidFill>
                            <a:srgbClr val="FFFFFF"/>
                          </a:solidFill>
                          <a:latin typeface="Segoe UI Semilight"/>
                          <a:cs typeface="Segoe UI Semilight"/>
                        </a:rPr>
                        <a:t>code </a:t>
                      </a:r>
                      <a:r>
                        <a:rPr sz="2400" b="0" spc="-5" dirty="0">
                          <a:solidFill>
                            <a:srgbClr val="FFFFFF"/>
                          </a:solidFill>
                          <a:latin typeface="Segoe UI Semilight"/>
                          <a:cs typeface="Segoe UI Semilight"/>
                        </a:rPr>
                        <a:t>as </a:t>
                      </a:r>
                      <a:r>
                        <a:rPr sz="2400" b="0" dirty="0">
                          <a:solidFill>
                            <a:srgbClr val="FFFFFF"/>
                          </a:solidFill>
                          <a:latin typeface="Segoe UI Semilight"/>
                          <a:cs typeface="Segoe UI Semilight"/>
                        </a:rPr>
                        <a:t>a </a:t>
                      </a:r>
                      <a:r>
                        <a:rPr sz="2400" b="0" spc="-5" dirty="0">
                          <a:solidFill>
                            <a:srgbClr val="FFFFFF"/>
                          </a:solidFill>
                          <a:latin typeface="Segoe UI Semilight"/>
                          <a:cs typeface="Segoe UI Semilight"/>
                        </a:rPr>
                        <a:t>second</a:t>
                      </a:r>
                      <a:r>
                        <a:rPr sz="2400" b="0" spc="-30" dirty="0">
                          <a:solidFill>
                            <a:srgbClr val="FFFFFF"/>
                          </a:solidFill>
                          <a:latin typeface="Segoe UI Semilight"/>
                          <a:cs typeface="Segoe UI Semilight"/>
                        </a:rPr>
                        <a:t> </a:t>
                      </a:r>
                      <a:r>
                        <a:rPr sz="2400" b="0" spc="-10" dirty="0">
                          <a:solidFill>
                            <a:srgbClr val="FFFFFF"/>
                          </a:solidFill>
                          <a:latin typeface="Segoe UI Semilight"/>
                          <a:cs typeface="Segoe UI Semilight"/>
                        </a:rPr>
                        <a:t>factor</a:t>
                      </a:r>
                      <a:endParaRPr sz="2400">
                        <a:latin typeface="Segoe UI Semilight"/>
                        <a:cs typeface="Segoe UI Semilight"/>
                      </a:endParaRPr>
                    </a:p>
                  </a:txBody>
                  <a:tcPr marL="0" marR="0" marT="1143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0078D3"/>
                    </a:solidFill>
                  </a:tcPr>
                </a:tc>
                <a:tc>
                  <a:txBody>
                    <a:bodyPr/>
                    <a:lstStyle/>
                    <a:p>
                      <a:pPr marR="147955" algn="ctr">
                        <a:lnSpc>
                          <a:spcPct val="100000"/>
                        </a:lnSpc>
                        <a:spcBef>
                          <a:spcPts val="90"/>
                        </a:spcBef>
                      </a:pPr>
                      <a:r>
                        <a:rPr sz="2400" b="0" dirty="0">
                          <a:solidFill>
                            <a:srgbClr val="1A1A1A"/>
                          </a:solidFill>
                          <a:latin typeface="Segoe UI Semilight"/>
                          <a:cs typeface="Segoe UI Semilight"/>
                        </a:rPr>
                        <a:t>●</a:t>
                      </a:r>
                      <a:endParaRPr sz="2400">
                        <a:latin typeface="Segoe UI Semilight"/>
                        <a:cs typeface="Segoe UI Semilight"/>
                      </a:endParaRPr>
                    </a:p>
                  </a:txBody>
                  <a:tcPr marL="0" marR="0" marT="1143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BF7"/>
                    </a:solidFill>
                  </a:tcPr>
                </a:tc>
                <a:tc>
                  <a:txBody>
                    <a:bodyPr/>
                    <a:lstStyle/>
                    <a:p>
                      <a:pPr marR="147955" algn="ctr">
                        <a:lnSpc>
                          <a:spcPct val="100000"/>
                        </a:lnSpc>
                        <a:spcBef>
                          <a:spcPts val="90"/>
                        </a:spcBef>
                      </a:pPr>
                      <a:r>
                        <a:rPr sz="2400" b="0" dirty="0">
                          <a:solidFill>
                            <a:srgbClr val="1A1A1A"/>
                          </a:solidFill>
                          <a:latin typeface="Segoe UI Semilight"/>
                          <a:cs typeface="Segoe UI Semilight"/>
                        </a:rPr>
                        <a:t>●</a:t>
                      </a:r>
                      <a:endParaRPr sz="2400">
                        <a:latin typeface="Segoe UI Semilight"/>
                        <a:cs typeface="Segoe UI Semilight"/>
                      </a:endParaRPr>
                    </a:p>
                  </a:txBody>
                  <a:tcPr marL="0" marR="0" marT="1143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BF7"/>
                    </a:solidFill>
                  </a:tcPr>
                </a:tc>
                <a:extLst>
                  <a:ext uri="{0D108BD9-81ED-4DB2-BD59-A6C34878D82A}">
                    <a16:rowId xmlns:a16="http://schemas.microsoft.com/office/drawing/2014/main" val="10002"/>
                  </a:ext>
                </a:extLst>
              </a:tr>
              <a:tr h="403478">
                <a:tc>
                  <a:txBody>
                    <a:bodyPr/>
                    <a:lstStyle/>
                    <a:p>
                      <a:pPr marL="51435">
                        <a:lnSpc>
                          <a:spcPct val="100000"/>
                        </a:lnSpc>
                        <a:spcBef>
                          <a:spcPts val="90"/>
                        </a:spcBef>
                      </a:pPr>
                      <a:r>
                        <a:rPr sz="2400" b="0" dirty="0">
                          <a:solidFill>
                            <a:srgbClr val="FFFFFF"/>
                          </a:solidFill>
                          <a:latin typeface="Segoe UI Semilight"/>
                          <a:cs typeface="Segoe UI Semilight"/>
                        </a:rPr>
                        <a:t>Phone call or </a:t>
                      </a:r>
                      <a:r>
                        <a:rPr sz="2400" b="0" spc="-5" dirty="0">
                          <a:solidFill>
                            <a:srgbClr val="FFFFFF"/>
                          </a:solidFill>
                          <a:latin typeface="Segoe UI Semilight"/>
                          <a:cs typeface="Segoe UI Semilight"/>
                        </a:rPr>
                        <a:t>one-way SMS </a:t>
                      </a:r>
                      <a:r>
                        <a:rPr sz="2400" b="0" dirty="0">
                          <a:solidFill>
                            <a:srgbClr val="FFFFFF"/>
                          </a:solidFill>
                          <a:latin typeface="Segoe UI Semilight"/>
                          <a:cs typeface="Segoe UI Semilight"/>
                        </a:rPr>
                        <a:t>as </a:t>
                      </a:r>
                      <a:r>
                        <a:rPr sz="2400" b="0" spc="-5" dirty="0">
                          <a:solidFill>
                            <a:srgbClr val="FFFFFF"/>
                          </a:solidFill>
                          <a:latin typeface="Segoe UI Semilight"/>
                          <a:cs typeface="Segoe UI Semilight"/>
                        </a:rPr>
                        <a:t>second</a:t>
                      </a:r>
                      <a:r>
                        <a:rPr sz="2400" b="0" spc="15" dirty="0">
                          <a:solidFill>
                            <a:srgbClr val="FFFFFF"/>
                          </a:solidFill>
                          <a:latin typeface="Segoe UI Semilight"/>
                          <a:cs typeface="Segoe UI Semilight"/>
                        </a:rPr>
                        <a:t> </a:t>
                      </a:r>
                      <a:r>
                        <a:rPr sz="2400" b="0" spc="-10" dirty="0">
                          <a:solidFill>
                            <a:srgbClr val="FFFFFF"/>
                          </a:solidFill>
                          <a:latin typeface="Segoe UI Semilight"/>
                          <a:cs typeface="Segoe UI Semilight"/>
                        </a:rPr>
                        <a:t>factor</a:t>
                      </a:r>
                      <a:endParaRPr sz="2400">
                        <a:latin typeface="Segoe UI Semilight"/>
                        <a:cs typeface="Segoe UI Semilight"/>
                      </a:endParaRPr>
                    </a:p>
                  </a:txBody>
                  <a:tcPr marL="0" marR="0" marT="1143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0078D3"/>
                    </a:solidFill>
                  </a:tcPr>
                </a:tc>
                <a:tc>
                  <a:txBody>
                    <a:bodyPr/>
                    <a:lstStyle/>
                    <a:p>
                      <a:pPr marR="147955" algn="ctr">
                        <a:lnSpc>
                          <a:spcPct val="100000"/>
                        </a:lnSpc>
                        <a:spcBef>
                          <a:spcPts val="90"/>
                        </a:spcBef>
                      </a:pPr>
                      <a:r>
                        <a:rPr sz="2400" b="0" dirty="0">
                          <a:solidFill>
                            <a:srgbClr val="1A1A1A"/>
                          </a:solidFill>
                          <a:latin typeface="Segoe UI Semilight"/>
                          <a:cs typeface="Segoe UI Semilight"/>
                        </a:rPr>
                        <a:t>●</a:t>
                      </a:r>
                      <a:endParaRPr sz="2400">
                        <a:latin typeface="Segoe UI Semilight"/>
                        <a:cs typeface="Segoe UI Semilight"/>
                      </a:endParaRPr>
                    </a:p>
                  </a:txBody>
                  <a:tcPr marL="0" marR="0" marT="1143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AD5EE"/>
                    </a:solidFill>
                  </a:tcPr>
                </a:tc>
                <a:tc>
                  <a:txBody>
                    <a:bodyPr/>
                    <a:lstStyle/>
                    <a:p>
                      <a:pPr marR="147955" algn="ctr">
                        <a:lnSpc>
                          <a:spcPct val="100000"/>
                        </a:lnSpc>
                        <a:spcBef>
                          <a:spcPts val="90"/>
                        </a:spcBef>
                      </a:pPr>
                      <a:r>
                        <a:rPr sz="2400" b="0" dirty="0">
                          <a:solidFill>
                            <a:srgbClr val="1A1A1A"/>
                          </a:solidFill>
                          <a:latin typeface="Segoe UI Semilight"/>
                          <a:cs typeface="Segoe UI Semilight"/>
                        </a:rPr>
                        <a:t>●</a:t>
                      </a:r>
                      <a:endParaRPr sz="2400">
                        <a:latin typeface="Segoe UI Semilight"/>
                        <a:cs typeface="Segoe UI Semilight"/>
                      </a:endParaRPr>
                    </a:p>
                  </a:txBody>
                  <a:tcPr marL="0" marR="0" marT="1143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AD5EE"/>
                    </a:solidFill>
                  </a:tcPr>
                </a:tc>
                <a:extLst>
                  <a:ext uri="{0D108BD9-81ED-4DB2-BD59-A6C34878D82A}">
                    <a16:rowId xmlns:a16="http://schemas.microsoft.com/office/drawing/2014/main" val="10003"/>
                  </a:ext>
                </a:extLst>
              </a:tr>
              <a:tr h="403478">
                <a:tc>
                  <a:txBody>
                    <a:bodyPr/>
                    <a:lstStyle/>
                    <a:p>
                      <a:pPr marL="51435">
                        <a:lnSpc>
                          <a:spcPct val="100000"/>
                        </a:lnSpc>
                        <a:spcBef>
                          <a:spcPts val="90"/>
                        </a:spcBef>
                      </a:pPr>
                      <a:r>
                        <a:rPr sz="2400" b="0" spc="-15" dirty="0">
                          <a:solidFill>
                            <a:srgbClr val="FFFFFF"/>
                          </a:solidFill>
                          <a:latin typeface="Segoe UI Semilight"/>
                          <a:cs typeface="Segoe UI Semilight"/>
                        </a:rPr>
                        <a:t>Hardware </a:t>
                      </a:r>
                      <a:r>
                        <a:rPr sz="2400" b="0" spc="-50" dirty="0">
                          <a:solidFill>
                            <a:srgbClr val="FFFFFF"/>
                          </a:solidFill>
                          <a:latin typeface="Segoe UI Semilight"/>
                          <a:cs typeface="Segoe UI Semilight"/>
                        </a:rPr>
                        <a:t>Tokens </a:t>
                      </a:r>
                      <a:r>
                        <a:rPr sz="2400" b="0" dirty="0">
                          <a:solidFill>
                            <a:srgbClr val="FFFFFF"/>
                          </a:solidFill>
                          <a:latin typeface="Segoe UI Semilight"/>
                          <a:cs typeface="Segoe UI Semilight"/>
                        </a:rPr>
                        <a:t>as </a:t>
                      </a:r>
                      <a:r>
                        <a:rPr sz="2400" b="0" spc="-5" dirty="0">
                          <a:solidFill>
                            <a:srgbClr val="FFFFFF"/>
                          </a:solidFill>
                          <a:latin typeface="Segoe UI Semilight"/>
                          <a:cs typeface="Segoe UI Semilight"/>
                        </a:rPr>
                        <a:t>second</a:t>
                      </a:r>
                      <a:r>
                        <a:rPr sz="2400" b="0" spc="40" dirty="0">
                          <a:solidFill>
                            <a:srgbClr val="FFFFFF"/>
                          </a:solidFill>
                          <a:latin typeface="Segoe UI Semilight"/>
                          <a:cs typeface="Segoe UI Semilight"/>
                        </a:rPr>
                        <a:t> </a:t>
                      </a:r>
                      <a:r>
                        <a:rPr sz="2400" b="0" spc="-10" dirty="0">
                          <a:solidFill>
                            <a:srgbClr val="FFFFFF"/>
                          </a:solidFill>
                          <a:latin typeface="Segoe UI Semilight"/>
                          <a:cs typeface="Segoe UI Semilight"/>
                        </a:rPr>
                        <a:t>factor</a:t>
                      </a:r>
                      <a:endParaRPr sz="2400">
                        <a:latin typeface="Segoe UI Semilight"/>
                        <a:cs typeface="Segoe UI Semilight"/>
                      </a:endParaRPr>
                    </a:p>
                  </a:txBody>
                  <a:tcPr marL="0" marR="0" marT="1143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0078D3"/>
                    </a:solidFill>
                  </a:tcPr>
                </a:tc>
                <a:tc>
                  <a:txBody>
                    <a:bodyPr/>
                    <a:lstStyle/>
                    <a:p>
                      <a:pPr>
                        <a:lnSpc>
                          <a:spcPct val="100000"/>
                        </a:lnSpc>
                      </a:pPr>
                      <a:endParaRPr sz="24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BF7"/>
                    </a:solidFill>
                  </a:tcPr>
                </a:tc>
                <a:tc>
                  <a:txBody>
                    <a:bodyPr/>
                    <a:lstStyle/>
                    <a:p>
                      <a:pPr marR="147955" algn="ctr">
                        <a:lnSpc>
                          <a:spcPct val="100000"/>
                        </a:lnSpc>
                        <a:spcBef>
                          <a:spcPts val="90"/>
                        </a:spcBef>
                      </a:pPr>
                      <a:r>
                        <a:rPr sz="2400" b="0" dirty="0">
                          <a:solidFill>
                            <a:srgbClr val="1A1A1A"/>
                          </a:solidFill>
                          <a:latin typeface="Segoe UI Semilight"/>
                          <a:cs typeface="Segoe UI Semilight"/>
                        </a:rPr>
                        <a:t>●</a:t>
                      </a:r>
                      <a:endParaRPr sz="2400">
                        <a:latin typeface="Segoe UI Semilight"/>
                        <a:cs typeface="Segoe UI Semilight"/>
                      </a:endParaRPr>
                    </a:p>
                  </a:txBody>
                  <a:tcPr marL="0" marR="0" marT="1143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BF7"/>
                    </a:solidFill>
                  </a:tcPr>
                </a:tc>
                <a:extLst>
                  <a:ext uri="{0D108BD9-81ED-4DB2-BD59-A6C34878D82A}">
                    <a16:rowId xmlns:a16="http://schemas.microsoft.com/office/drawing/2014/main" val="10004"/>
                  </a:ext>
                </a:extLst>
              </a:tr>
              <a:tr h="403479">
                <a:tc>
                  <a:txBody>
                    <a:bodyPr/>
                    <a:lstStyle/>
                    <a:p>
                      <a:pPr marL="51435">
                        <a:lnSpc>
                          <a:spcPct val="100000"/>
                        </a:lnSpc>
                        <a:spcBef>
                          <a:spcPts val="90"/>
                        </a:spcBef>
                      </a:pPr>
                      <a:r>
                        <a:rPr sz="2400" b="0" spc="-5" dirty="0">
                          <a:solidFill>
                            <a:srgbClr val="FFFFFF"/>
                          </a:solidFill>
                          <a:latin typeface="Segoe UI Semilight"/>
                          <a:cs typeface="Segoe UI Semilight"/>
                        </a:rPr>
                        <a:t>PIN mode</a:t>
                      </a:r>
                      <a:endParaRPr sz="2400">
                        <a:latin typeface="Segoe UI Semilight"/>
                        <a:cs typeface="Segoe UI Semilight"/>
                      </a:endParaRPr>
                    </a:p>
                  </a:txBody>
                  <a:tcPr marL="0" marR="0" marT="1143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0078D3"/>
                    </a:solidFill>
                  </a:tcPr>
                </a:tc>
                <a:tc>
                  <a:txBody>
                    <a:bodyPr/>
                    <a:lstStyle/>
                    <a:p>
                      <a:pPr>
                        <a:lnSpc>
                          <a:spcPct val="100000"/>
                        </a:lnSpc>
                      </a:pPr>
                      <a:endParaRPr sz="24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AD5EE"/>
                    </a:solidFill>
                  </a:tcPr>
                </a:tc>
                <a:tc>
                  <a:txBody>
                    <a:bodyPr/>
                    <a:lstStyle/>
                    <a:p>
                      <a:pPr marR="147955" algn="ctr">
                        <a:lnSpc>
                          <a:spcPct val="100000"/>
                        </a:lnSpc>
                        <a:spcBef>
                          <a:spcPts val="90"/>
                        </a:spcBef>
                      </a:pPr>
                      <a:r>
                        <a:rPr sz="2400" b="0" dirty="0">
                          <a:solidFill>
                            <a:srgbClr val="1A1A1A"/>
                          </a:solidFill>
                          <a:latin typeface="Segoe UI Semilight"/>
                          <a:cs typeface="Segoe UI Semilight"/>
                        </a:rPr>
                        <a:t>●</a:t>
                      </a:r>
                      <a:endParaRPr sz="2400">
                        <a:latin typeface="Segoe UI Semilight"/>
                        <a:cs typeface="Segoe UI Semilight"/>
                      </a:endParaRPr>
                    </a:p>
                  </a:txBody>
                  <a:tcPr marL="0" marR="0" marT="1143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AD5EE"/>
                    </a:solidFill>
                  </a:tcPr>
                </a:tc>
                <a:extLst>
                  <a:ext uri="{0D108BD9-81ED-4DB2-BD59-A6C34878D82A}">
                    <a16:rowId xmlns:a16="http://schemas.microsoft.com/office/drawing/2014/main" val="10005"/>
                  </a:ext>
                </a:extLst>
              </a:tr>
              <a:tr h="403479">
                <a:tc>
                  <a:txBody>
                    <a:bodyPr/>
                    <a:lstStyle/>
                    <a:p>
                      <a:pPr marL="51435">
                        <a:lnSpc>
                          <a:spcPct val="100000"/>
                        </a:lnSpc>
                        <a:spcBef>
                          <a:spcPts val="90"/>
                        </a:spcBef>
                      </a:pPr>
                      <a:r>
                        <a:rPr sz="2400" b="0" dirty="0">
                          <a:solidFill>
                            <a:srgbClr val="FFFFFF"/>
                          </a:solidFill>
                          <a:latin typeface="Segoe UI Semilight"/>
                          <a:cs typeface="Segoe UI Semilight"/>
                        </a:rPr>
                        <a:t>Fraud </a:t>
                      </a:r>
                      <a:r>
                        <a:rPr sz="2400" b="0" spc="10" dirty="0">
                          <a:solidFill>
                            <a:srgbClr val="FFFFFF"/>
                          </a:solidFill>
                          <a:latin typeface="Segoe UI Semilight"/>
                          <a:cs typeface="Segoe UI Semilight"/>
                        </a:rPr>
                        <a:t>alert </a:t>
                      </a:r>
                      <a:r>
                        <a:rPr sz="2400" b="0" dirty="0">
                          <a:solidFill>
                            <a:srgbClr val="FFFFFF"/>
                          </a:solidFill>
                          <a:latin typeface="Segoe UI Semilight"/>
                          <a:cs typeface="Segoe UI Semilight"/>
                        </a:rPr>
                        <a:t>and </a:t>
                      </a:r>
                      <a:r>
                        <a:rPr sz="2400" b="0" spc="-60" dirty="0">
                          <a:solidFill>
                            <a:srgbClr val="FFFFFF"/>
                          </a:solidFill>
                          <a:latin typeface="Segoe UI Semilight"/>
                          <a:cs typeface="Segoe UI Semilight"/>
                        </a:rPr>
                        <a:t>MFA</a:t>
                      </a:r>
                      <a:r>
                        <a:rPr sz="2400" b="0" spc="-10" dirty="0">
                          <a:solidFill>
                            <a:srgbClr val="FFFFFF"/>
                          </a:solidFill>
                          <a:latin typeface="Segoe UI Semilight"/>
                          <a:cs typeface="Segoe UI Semilight"/>
                        </a:rPr>
                        <a:t> </a:t>
                      </a:r>
                      <a:r>
                        <a:rPr sz="2400" b="0" spc="5" dirty="0">
                          <a:solidFill>
                            <a:srgbClr val="FFFFFF"/>
                          </a:solidFill>
                          <a:latin typeface="Segoe UI Semilight"/>
                          <a:cs typeface="Segoe UI Semilight"/>
                        </a:rPr>
                        <a:t>reports</a:t>
                      </a:r>
                      <a:endParaRPr sz="2400">
                        <a:latin typeface="Segoe UI Semilight"/>
                        <a:cs typeface="Segoe UI Semilight"/>
                      </a:endParaRPr>
                    </a:p>
                  </a:txBody>
                  <a:tcPr marL="0" marR="0" marT="1143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0078D3"/>
                    </a:solidFill>
                  </a:tcPr>
                </a:tc>
                <a:tc>
                  <a:txBody>
                    <a:bodyPr/>
                    <a:lstStyle/>
                    <a:p>
                      <a:pPr marR="147955" algn="ctr">
                        <a:lnSpc>
                          <a:spcPct val="100000"/>
                        </a:lnSpc>
                        <a:spcBef>
                          <a:spcPts val="90"/>
                        </a:spcBef>
                      </a:pPr>
                      <a:r>
                        <a:rPr sz="2400" b="0" dirty="0">
                          <a:solidFill>
                            <a:srgbClr val="1A1A1A"/>
                          </a:solidFill>
                          <a:latin typeface="Segoe UI Semilight"/>
                          <a:cs typeface="Segoe UI Semilight"/>
                        </a:rPr>
                        <a:t>●</a:t>
                      </a:r>
                      <a:endParaRPr sz="2400">
                        <a:latin typeface="Segoe UI Semilight"/>
                        <a:cs typeface="Segoe UI Semilight"/>
                      </a:endParaRPr>
                    </a:p>
                  </a:txBody>
                  <a:tcPr marL="0" marR="0" marT="1143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BF7"/>
                    </a:solidFill>
                  </a:tcPr>
                </a:tc>
                <a:tc>
                  <a:txBody>
                    <a:bodyPr/>
                    <a:lstStyle/>
                    <a:p>
                      <a:pPr marR="147955" algn="ctr">
                        <a:lnSpc>
                          <a:spcPct val="100000"/>
                        </a:lnSpc>
                        <a:spcBef>
                          <a:spcPts val="90"/>
                        </a:spcBef>
                      </a:pPr>
                      <a:r>
                        <a:rPr sz="2400" b="0" dirty="0">
                          <a:solidFill>
                            <a:srgbClr val="1A1A1A"/>
                          </a:solidFill>
                          <a:latin typeface="Segoe UI Semilight"/>
                          <a:cs typeface="Segoe UI Semilight"/>
                        </a:rPr>
                        <a:t>●</a:t>
                      </a:r>
                      <a:endParaRPr sz="2400">
                        <a:latin typeface="Segoe UI Semilight"/>
                        <a:cs typeface="Segoe UI Semilight"/>
                      </a:endParaRPr>
                    </a:p>
                  </a:txBody>
                  <a:tcPr marL="0" marR="0" marT="1143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BF7"/>
                    </a:solidFill>
                  </a:tcPr>
                </a:tc>
                <a:extLst>
                  <a:ext uri="{0D108BD9-81ED-4DB2-BD59-A6C34878D82A}">
                    <a16:rowId xmlns:a16="http://schemas.microsoft.com/office/drawing/2014/main" val="10006"/>
                  </a:ext>
                </a:extLst>
              </a:tr>
              <a:tr h="403478">
                <a:tc>
                  <a:txBody>
                    <a:bodyPr/>
                    <a:lstStyle/>
                    <a:p>
                      <a:pPr marL="51435">
                        <a:lnSpc>
                          <a:spcPct val="100000"/>
                        </a:lnSpc>
                        <a:spcBef>
                          <a:spcPts val="95"/>
                        </a:spcBef>
                      </a:pPr>
                      <a:r>
                        <a:rPr sz="2400" b="0" spc="-10" dirty="0">
                          <a:solidFill>
                            <a:srgbClr val="FFFFFF"/>
                          </a:solidFill>
                          <a:latin typeface="Segoe UI Semilight"/>
                          <a:cs typeface="Segoe UI Semilight"/>
                        </a:rPr>
                        <a:t>Remember </a:t>
                      </a:r>
                      <a:r>
                        <a:rPr sz="2400" b="0" spc="-60" dirty="0">
                          <a:solidFill>
                            <a:srgbClr val="FFFFFF"/>
                          </a:solidFill>
                          <a:latin typeface="Segoe UI Semilight"/>
                          <a:cs typeface="Segoe UI Semilight"/>
                        </a:rPr>
                        <a:t>MFA </a:t>
                      </a:r>
                      <a:r>
                        <a:rPr sz="2400" b="0" spc="-5" dirty="0">
                          <a:solidFill>
                            <a:srgbClr val="FFFFFF"/>
                          </a:solidFill>
                          <a:latin typeface="Segoe UI Semilight"/>
                          <a:cs typeface="Segoe UI Semilight"/>
                        </a:rPr>
                        <a:t>for trusted</a:t>
                      </a:r>
                      <a:r>
                        <a:rPr sz="2400" b="0" spc="95" dirty="0">
                          <a:solidFill>
                            <a:srgbClr val="FFFFFF"/>
                          </a:solidFill>
                          <a:latin typeface="Segoe UI Semilight"/>
                          <a:cs typeface="Segoe UI Semilight"/>
                        </a:rPr>
                        <a:t> </a:t>
                      </a:r>
                      <a:r>
                        <a:rPr sz="2400" b="0" dirty="0">
                          <a:solidFill>
                            <a:srgbClr val="FFFFFF"/>
                          </a:solidFill>
                          <a:latin typeface="Segoe UI Semilight"/>
                          <a:cs typeface="Segoe UI Semilight"/>
                        </a:rPr>
                        <a:t>devices</a:t>
                      </a:r>
                      <a:endParaRPr sz="2400">
                        <a:latin typeface="Segoe UI Semilight"/>
                        <a:cs typeface="Segoe UI Semilight"/>
                      </a:endParaRPr>
                    </a:p>
                  </a:txBody>
                  <a:tcPr marL="0" marR="0" marT="1206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0078D3"/>
                    </a:solidFill>
                  </a:tcPr>
                </a:tc>
                <a:tc>
                  <a:txBody>
                    <a:bodyPr/>
                    <a:lstStyle/>
                    <a:p>
                      <a:pPr marR="147955" algn="ctr">
                        <a:lnSpc>
                          <a:spcPct val="100000"/>
                        </a:lnSpc>
                        <a:spcBef>
                          <a:spcPts val="95"/>
                        </a:spcBef>
                      </a:pPr>
                      <a:r>
                        <a:rPr sz="2400" b="0" dirty="0">
                          <a:solidFill>
                            <a:srgbClr val="1A1A1A"/>
                          </a:solidFill>
                          <a:latin typeface="Segoe UI Semilight"/>
                          <a:cs typeface="Segoe UI Semilight"/>
                        </a:rPr>
                        <a:t>●</a:t>
                      </a:r>
                      <a:endParaRPr sz="2400">
                        <a:latin typeface="Segoe UI Semilight"/>
                        <a:cs typeface="Segoe UI Semilight"/>
                      </a:endParaRPr>
                    </a:p>
                  </a:txBody>
                  <a:tcPr marL="0" marR="0" marT="1206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AD5EE"/>
                    </a:solidFill>
                  </a:tcPr>
                </a:tc>
                <a:tc>
                  <a:txBody>
                    <a:bodyPr/>
                    <a:lstStyle/>
                    <a:p>
                      <a:pPr>
                        <a:lnSpc>
                          <a:spcPct val="100000"/>
                        </a:lnSpc>
                      </a:pPr>
                      <a:endParaRPr sz="24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AD5EE"/>
                    </a:solidFill>
                  </a:tcPr>
                </a:tc>
                <a:extLst>
                  <a:ext uri="{0D108BD9-81ED-4DB2-BD59-A6C34878D82A}">
                    <a16:rowId xmlns:a16="http://schemas.microsoft.com/office/drawing/2014/main" val="10007"/>
                  </a:ext>
                </a:extLst>
              </a:tr>
              <a:tr h="403453">
                <a:tc>
                  <a:txBody>
                    <a:bodyPr/>
                    <a:lstStyle/>
                    <a:p>
                      <a:pPr marL="51435">
                        <a:lnSpc>
                          <a:spcPct val="100000"/>
                        </a:lnSpc>
                        <a:spcBef>
                          <a:spcPts val="95"/>
                        </a:spcBef>
                      </a:pPr>
                      <a:r>
                        <a:rPr sz="2400" b="0" spc="-5" dirty="0">
                          <a:solidFill>
                            <a:srgbClr val="FFFFFF"/>
                          </a:solidFill>
                          <a:latin typeface="Segoe UI Semilight"/>
                          <a:cs typeface="Segoe UI Semilight"/>
                        </a:rPr>
                        <a:t>Conditional</a:t>
                      </a:r>
                      <a:r>
                        <a:rPr sz="2400" b="0" spc="-10" dirty="0">
                          <a:solidFill>
                            <a:srgbClr val="FFFFFF"/>
                          </a:solidFill>
                          <a:latin typeface="Segoe UI Semilight"/>
                          <a:cs typeface="Segoe UI Semilight"/>
                        </a:rPr>
                        <a:t> </a:t>
                      </a:r>
                      <a:r>
                        <a:rPr sz="2400" b="0" dirty="0">
                          <a:solidFill>
                            <a:srgbClr val="FFFFFF"/>
                          </a:solidFill>
                          <a:latin typeface="Segoe UI Semilight"/>
                          <a:cs typeface="Segoe UI Semilight"/>
                        </a:rPr>
                        <a:t>access</a:t>
                      </a:r>
                      <a:endParaRPr sz="2400">
                        <a:latin typeface="Segoe UI Semilight"/>
                        <a:cs typeface="Segoe UI Semilight"/>
                      </a:endParaRPr>
                    </a:p>
                  </a:txBody>
                  <a:tcPr marL="0" marR="0" marT="1206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0078D3"/>
                    </a:solidFill>
                  </a:tcPr>
                </a:tc>
                <a:tc>
                  <a:txBody>
                    <a:bodyPr/>
                    <a:lstStyle/>
                    <a:p>
                      <a:pPr marR="147955" algn="ctr">
                        <a:lnSpc>
                          <a:spcPct val="100000"/>
                        </a:lnSpc>
                        <a:spcBef>
                          <a:spcPts val="95"/>
                        </a:spcBef>
                      </a:pPr>
                      <a:r>
                        <a:rPr sz="2400" b="0" dirty="0">
                          <a:solidFill>
                            <a:srgbClr val="1A1A1A"/>
                          </a:solidFill>
                          <a:latin typeface="Segoe UI Semilight"/>
                          <a:cs typeface="Segoe UI Semilight"/>
                        </a:rPr>
                        <a:t>●</a:t>
                      </a:r>
                      <a:endParaRPr sz="2400">
                        <a:latin typeface="Segoe UI Semilight"/>
                        <a:cs typeface="Segoe UI Semilight"/>
                      </a:endParaRPr>
                    </a:p>
                  </a:txBody>
                  <a:tcPr marL="0" marR="0" marT="1206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BF7"/>
                    </a:solidFill>
                  </a:tcPr>
                </a:tc>
                <a:tc>
                  <a:txBody>
                    <a:bodyPr/>
                    <a:lstStyle/>
                    <a:p>
                      <a:pPr marR="147955" algn="ctr">
                        <a:lnSpc>
                          <a:spcPct val="100000"/>
                        </a:lnSpc>
                        <a:spcBef>
                          <a:spcPts val="95"/>
                        </a:spcBef>
                      </a:pPr>
                      <a:r>
                        <a:rPr sz="2400" b="0" dirty="0">
                          <a:solidFill>
                            <a:srgbClr val="1A1A1A"/>
                          </a:solidFill>
                          <a:latin typeface="Segoe UI Semilight"/>
                          <a:cs typeface="Segoe UI Semilight"/>
                        </a:rPr>
                        <a:t>●</a:t>
                      </a:r>
                      <a:endParaRPr sz="2400">
                        <a:latin typeface="Segoe UI Semilight"/>
                        <a:cs typeface="Segoe UI Semilight"/>
                      </a:endParaRPr>
                    </a:p>
                  </a:txBody>
                  <a:tcPr marL="0" marR="0" marT="1206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BF7"/>
                    </a:solidFill>
                  </a:tcPr>
                </a:tc>
                <a:extLst>
                  <a:ext uri="{0D108BD9-81ED-4DB2-BD59-A6C34878D82A}">
                    <a16:rowId xmlns:a16="http://schemas.microsoft.com/office/drawing/2014/main" val="10008"/>
                  </a:ext>
                </a:extLst>
              </a:tr>
            </a:tbl>
          </a:graphicData>
        </a:graphic>
      </p:graphicFrame>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608253" y="575309"/>
            <a:ext cx="2210130" cy="350647"/>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624255" y="1676272"/>
            <a:ext cx="47142" cy="47116"/>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836968" y="1545843"/>
            <a:ext cx="4298403" cy="276098"/>
          </a:xfrm>
          <a:prstGeom prst="rect">
            <a:avLst/>
          </a:prstGeom>
          <a:blipFill>
            <a:blip r:embed="rId4" cstate="print"/>
            <a:stretch>
              <a:fillRect/>
            </a:stretch>
          </a:blipFill>
        </p:spPr>
        <p:txBody>
          <a:bodyPr wrap="square" lIns="0" tIns="0" rIns="0" bIns="0" rtlCol="0"/>
          <a:lstStyle/>
          <a:p>
            <a:endParaRPr/>
          </a:p>
        </p:txBody>
      </p:sp>
      <p:sp>
        <p:nvSpPr>
          <p:cNvPr id="5" name="object 5"/>
          <p:cNvSpPr/>
          <p:nvPr/>
        </p:nvSpPr>
        <p:spPr>
          <a:xfrm>
            <a:off x="847242" y="1983485"/>
            <a:ext cx="4561687" cy="353695"/>
          </a:xfrm>
          <a:prstGeom prst="rect">
            <a:avLst/>
          </a:prstGeom>
          <a:blipFill>
            <a:blip r:embed="rId5" cstate="print"/>
            <a:stretch>
              <a:fillRect/>
            </a:stretch>
          </a:blipFill>
        </p:spPr>
        <p:txBody>
          <a:bodyPr wrap="square" lIns="0" tIns="0" rIns="0" bIns="0" rtlCol="0"/>
          <a:lstStyle/>
          <a:p>
            <a:endParaRPr/>
          </a:p>
        </p:txBody>
      </p:sp>
      <p:sp>
        <p:nvSpPr>
          <p:cNvPr id="6" name="object 6"/>
          <p:cNvSpPr/>
          <p:nvPr/>
        </p:nvSpPr>
        <p:spPr>
          <a:xfrm>
            <a:off x="5450204" y="2138628"/>
            <a:ext cx="96876" cy="19481"/>
          </a:xfrm>
          <a:prstGeom prst="rect">
            <a:avLst/>
          </a:prstGeom>
          <a:blipFill>
            <a:blip r:embed="rId6" cstate="print"/>
            <a:stretch>
              <a:fillRect/>
            </a:stretch>
          </a:blipFill>
        </p:spPr>
        <p:txBody>
          <a:bodyPr wrap="square" lIns="0" tIns="0" rIns="0" bIns="0" rtlCol="0"/>
          <a:lstStyle/>
          <a:p>
            <a:endParaRPr/>
          </a:p>
        </p:txBody>
      </p:sp>
      <p:sp>
        <p:nvSpPr>
          <p:cNvPr id="7" name="object 7"/>
          <p:cNvSpPr/>
          <p:nvPr/>
        </p:nvSpPr>
        <p:spPr>
          <a:xfrm>
            <a:off x="5588508" y="2017521"/>
            <a:ext cx="619125" cy="317880"/>
          </a:xfrm>
          <a:prstGeom prst="rect">
            <a:avLst/>
          </a:prstGeom>
          <a:blipFill>
            <a:blip r:embed="rId7" cstate="print"/>
            <a:stretch>
              <a:fillRect/>
            </a:stretch>
          </a:blipFill>
        </p:spPr>
        <p:txBody>
          <a:bodyPr wrap="square" lIns="0" tIns="0" rIns="0" bIns="0" rtlCol="0"/>
          <a:lstStyle/>
          <a:p>
            <a:endParaRPr/>
          </a:p>
        </p:txBody>
      </p:sp>
      <p:sp>
        <p:nvSpPr>
          <p:cNvPr id="8" name="object 8"/>
          <p:cNvSpPr/>
          <p:nvPr/>
        </p:nvSpPr>
        <p:spPr>
          <a:xfrm>
            <a:off x="847242" y="2419349"/>
            <a:ext cx="2185390" cy="272923"/>
          </a:xfrm>
          <a:prstGeom prst="rect">
            <a:avLst/>
          </a:prstGeom>
          <a:blipFill>
            <a:blip r:embed="rId8" cstate="print"/>
            <a:stretch>
              <a:fillRect/>
            </a:stretch>
          </a:blipFill>
        </p:spPr>
        <p:txBody>
          <a:bodyPr wrap="square" lIns="0" tIns="0" rIns="0" bIns="0" rtlCol="0"/>
          <a:lstStyle/>
          <a:p>
            <a:endParaRPr/>
          </a:p>
        </p:txBody>
      </p:sp>
      <p:sp>
        <p:nvSpPr>
          <p:cNvPr id="9" name="object 9"/>
          <p:cNvSpPr/>
          <p:nvPr/>
        </p:nvSpPr>
        <p:spPr>
          <a:xfrm>
            <a:off x="624255" y="3069208"/>
            <a:ext cx="47142" cy="47116"/>
          </a:xfrm>
          <a:prstGeom prst="rect">
            <a:avLst/>
          </a:prstGeom>
          <a:blipFill>
            <a:blip r:embed="rId9" cstate="print"/>
            <a:stretch>
              <a:fillRect/>
            </a:stretch>
          </a:blipFill>
        </p:spPr>
        <p:txBody>
          <a:bodyPr wrap="square" lIns="0" tIns="0" rIns="0" bIns="0" rtlCol="0"/>
          <a:lstStyle/>
          <a:p>
            <a:endParaRPr/>
          </a:p>
        </p:txBody>
      </p:sp>
      <p:sp>
        <p:nvSpPr>
          <p:cNvPr id="10" name="object 10"/>
          <p:cNvSpPr/>
          <p:nvPr/>
        </p:nvSpPr>
        <p:spPr>
          <a:xfrm>
            <a:off x="862825" y="2942081"/>
            <a:ext cx="4658499" cy="353694"/>
          </a:xfrm>
          <a:prstGeom prst="rect">
            <a:avLst/>
          </a:prstGeom>
          <a:blipFill>
            <a:blip r:embed="rId10" cstate="print"/>
            <a:stretch>
              <a:fillRect/>
            </a:stretch>
          </a:blipFill>
        </p:spPr>
        <p:txBody>
          <a:bodyPr wrap="square" lIns="0" tIns="0" rIns="0" bIns="0" rtlCol="0"/>
          <a:lstStyle/>
          <a:p>
            <a:endParaRPr/>
          </a:p>
        </p:txBody>
      </p:sp>
      <p:sp>
        <p:nvSpPr>
          <p:cNvPr id="11" name="object 11"/>
          <p:cNvSpPr/>
          <p:nvPr/>
        </p:nvSpPr>
        <p:spPr>
          <a:xfrm>
            <a:off x="848829" y="3373119"/>
            <a:ext cx="5433606" cy="356997"/>
          </a:xfrm>
          <a:prstGeom prst="rect">
            <a:avLst/>
          </a:prstGeom>
          <a:blipFill>
            <a:blip r:embed="rId11" cstate="print"/>
            <a:stretch>
              <a:fillRect/>
            </a:stretch>
          </a:blipFill>
        </p:spPr>
        <p:txBody>
          <a:bodyPr wrap="square" lIns="0" tIns="0" rIns="0" bIns="0" rtlCol="0"/>
          <a:lstStyle/>
          <a:p>
            <a:endParaRPr/>
          </a:p>
        </p:txBody>
      </p:sp>
      <p:sp>
        <p:nvSpPr>
          <p:cNvPr id="12" name="object 12"/>
          <p:cNvSpPr/>
          <p:nvPr/>
        </p:nvSpPr>
        <p:spPr>
          <a:xfrm>
            <a:off x="624255" y="4026280"/>
            <a:ext cx="47142" cy="47117"/>
          </a:xfrm>
          <a:prstGeom prst="rect">
            <a:avLst/>
          </a:prstGeom>
          <a:blipFill>
            <a:blip r:embed="rId12" cstate="print"/>
            <a:stretch>
              <a:fillRect/>
            </a:stretch>
          </a:blipFill>
        </p:spPr>
        <p:txBody>
          <a:bodyPr wrap="square" lIns="0" tIns="0" rIns="0" bIns="0" rtlCol="0"/>
          <a:lstStyle/>
          <a:p>
            <a:endParaRPr/>
          </a:p>
        </p:txBody>
      </p:sp>
      <p:sp>
        <p:nvSpPr>
          <p:cNvPr id="13" name="object 13"/>
          <p:cNvSpPr/>
          <p:nvPr/>
        </p:nvSpPr>
        <p:spPr>
          <a:xfrm>
            <a:off x="862825" y="3895851"/>
            <a:ext cx="4684407" cy="356996"/>
          </a:xfrm>
          <a:prstGeom prst="rect">
            <a:avLst/>
          </a:prstGeom>
          <a:blipFill>
            <a:blip r:embed="rId13" cstate="print"/>
            <a:stretch>
              <a:fillRect/>
            </a:stretch>
          </a:blipFill>
        </p:spPr>
        <p:txBody>
          <a:bodyPr wrap="square" lIns="0" tIns="0" rIns="0" bIns="0" rtlCol="0"/>
          <a:lstStyle/>
          <a:p>
            <a:endParaRPr/>
          </a:p>
        </p:txBody>
      </p:sp>
      <p:sp>
        <p:nvSpPr>
          <p:cNvPr id="14" name="object 14"/>
          <p:cNvSpPr/>
          <p:nvPr/>
        </p:nvSpPr>
        <p:spPr>
          <a:xfrm>
            <a:off x="848829" y="4330191"/>
            <a:ext cx="5293144" cy="356997"/>
          </a:xfrm>
          <a:prstGeom prst="rect">
            <a:avLst/>
          </a:prstGeom>
          <a:blipFill>
            <a:blip r:embed="rId14" cstate="print"/>
            <a:stretch>
              <a:fillRect/>
            </a:stretch>
          </a:blipFill>
        </p:spPr>
        <p:txBody>
          <a:bodyPr wrap="square" lIns="0" tIns="0" rIns="0" bIns="0" rtlCol="0"/>
          <a:lstStyle/>
          <a:p>
            <a:endParaRPr/>
          </a:p>
        </p:txBody>
      </p:sp>
      <p:sp>
        <p:nvSpPr>
          <p:cNvPr id="15" name="object 15"/>
          <p:cNvSpPr/>
          <p:nvPr/>
        </p:nvSpPr>
        <p:spPr>
          <a:xfrm>
            <a:off x="846353" y="4769357"/>
            <a:ext cx="4124553" cy="351916"/>
          </a:xfrm>
          <a:prstGeom prst="rect">
            <a:avLst/>
          </a:prstGeom>
          <a:blipFill>
            <a:blip r:embed="rId15" cstate="print"/>
            <a:stretch>
              <a:fillRect/>
            </a:stretch>
          </a:blipFill>
        </p:spPr>
        <p:txBody>
          <a:bodyPr wrap="square" lIns="0" tIns="0" rIns="0" bIns="0" rtlCol="0"/>
          <a:lstStyle/>
          <a:p>
            <a:endParaRPr/>
          </a:p>
        </p:txBody>
      </p:sp>
      <p:pic>
        <p:nvPicPr>
          <p:cNvPr id="16" name="Picture 15">
            <a:extLst>
              <a:ext uri="{FF2B5EF4-FFF2-40B4-BE49-F238E27FC236}">
                <a16:creationId xmlns:a16="http://schemas.microsoft.com/office/drawing/2014/main" id="{79E3A872-8F28-451A-A043-754343C54AE1}"/>
              </a:ext>
            </a:extLst>
          </p:cNvPr>
          <p:cNvPicPr>
            <a:picLocks noChangeAspect="1"/>
          </p:cNvPicPr>
          <p:nvPr/>
        </p:nvPicPr>
        <p:blipFill>
          <a:blip r:embed="rId16"/>
          <a:stretch>
            <a:fillRect/>
          </a:stretch>
        </p:blipFill>
        <p:spPr>
          <a:xfrm>
            <a:off x="0" y="6350"/>
            <a:ext cx="12433300" cy="6997700"/>
          </a:xfrm>
          <a:prstGeom prst="rect">
            <a:avLst/>
          </a:prstGeom>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619417" y="588517"/>
            <a:ext cx="825080" cy="337438"/>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487805" y="773607"/>
            <a:ext cx="124327" cy="38938"/>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1646173" y="578230"/>
            <a:ext cx="2427986" cy="451992"/>
          </a:xfrm>
          <a:prstGeom prst="rect">
            <a:avLst/>
          </a:prstGeom>
          <a:blipFill>
            <a:blip r:embed="rId4" cstate="print"/>
            <a:stretch>
              <a:fillRect/>
            </a:stretch>
          </a:blipFill>
        </p:spPr>
        <p:txBody>
          <a:bodyPr wrap="square" lIns="0" tIns="0" rIns="0" bIns="0" rtlCol="0"/>
          <a:lstStyle/>
          <a:p>
            <a:endParaRPr/>
          </a:p>
        </p:txBody>
      </p:sp>
      <p:sp>
        <p:nvSpPr>
          <p:cNvPr id="5" name="object 5"/>
          <p:cNvSpPr/>
          <p:nvPr/>
        </p:nvSpPr>
        <p:spPr>
          <a:xfrm>
            <a:off x="624255" y="4745989"/>
            <a:ext cx="47142" cy="47243"/>
          </a:xfrm>
          <a:prstGeom prst="rect">
            <a:avLst/>
          </a:prstGeom>
          <a:blipFill>
            <a:blip r:embed="rId5" cstate="print"/>
            <a:stretch>
              <a:fillRect/>
            </a:stretch>
          </a:blipFill>
        </p:spPr>
        <p:txBody>
          <a:bodyPr wrap="square" lIns="0" tIns="0" rIns="0" bIns="0" rtlCol="0"/>
          <a:lstStyle/>
          <a:p>
            <a:endParaRPr/>
          </a:p>
        </p:txBody>
      </p:sp>
      <p:sp>
        <p:nvSpPr>
          <p:cNvPr id="6" name="object 6"/>
          <p:cNvSpPr/>
          <p:nvPr/>
        </p:nvSpPr>
        <p:spPr>
          <a:xfrm>
            <a:off x="836968" y="4615560"/>
            <a:ext cx="10337253" cy="357124"/>
          </a:xfrm>
          <a:prstGeom prst="rect">
            <a:avLst/>
          </a:prstGeom>
          <a:blipFill>
            <a:blip r:embed="rId6" cstate="print"/>
            <a:stretch>
              <a:fillRect/>
            </a:stretch>
          </a:blipFill>
        </p:spPr>
        <p:txBody>
          <a:bodyPr wrap="square" lIns="0" tIns="0" rIns="0" bIns="0" rtlCol="0"/>
          <a:lstStyle/>
          <a:p>
            <a:endParaRPr/>
          </a:p>
        </p:txBody>
      </p:sp>
      <p:sp>
        <p:nvSpPr>
          <p:cNvPr id="7" name="object 7"/>
          <p:cNvSpPr/>
          <p:nvPr/>
        </p:nvSpPr>
        <p:spPr>
          <a:xfrm>
            <a:off x="11215496" y="4774133"/>
            <a:ext cx="96876" cy="19481"/>
          </a:xfrm>
          <a:prstGeom prst="rect">
            <a:avLst/>
          </a:prstGeom>
          <a:blipFill>
            <a:blip r:embed="rId7" cstate="print"/>
            <a:stretch>
              <a:fillRect/>
            </a:stretch>
          </a:blipFill>
        </p:spPr>
        <p:txBody>
          <a:bodyPr wrap="square" lIns="0" tIns="0" rIns="0" bIns="0" rtlCol="0"/>
          <a:lstStyle/>
          <a:p>
            <a:endParaRPr/>
          </a:p>
        </p:txBody>
      </p:sp>
      <p:sp>
        <p:nvSpPr>
          <p:cNvPr id="8" name="object 8"/>
          <p:cNvSpPr/>
          <p:nvPr/>
        </p:nvSpPr>
        <p:spPr>
          <a:xfrm>
            <a:off x="848829" y="5049900"/>
            <a:ext cx="2404783" cy="355345"/>
          </a:xfrm>
          <a:prstGeom prst="rect">
            <a:avLst/>
          </a:prstGeom>
          <a:blipFill>
            <a:blip r:embed="rId8" cstate="print"/>
            <a:stretch>
              <a:fillRect/>
            </a:stretch>
          </a:blipFill>
        </p:spPr>
        <p:txBody>
          <a:bodyPr wrap="square" lIns="0" tIns="0" rIns="0" bIns="0" rtlCol="0"/>
          <a:lstStyle/>
          <a:p>
            <a:endParaRPr/>
          </a:p>
        </p:txBody>
      </p:sp>
      <p:sp>
        <p:nvSpPr>
          <p:cNvPr id="9" name="object 9"/>
          <p:cNvSpPr/>
          <p:nvPr/>
        </p:nvSpPr>
        <p:spPr>
          <a:xfrm>
            <a:off x="624255" y="5703061"/>
            <a:ext cx="47142" cy="47193"/>
          </a:xfrm>
          <a:prstGeom prst="rect">
            <a:avLst/>
          </a:prstGeom>
          <a:blipFill>
            <a:blip r:embed="rId9" cstate="print"/>
            <a:stretch>
              <a:fillRect/>
            </a:stretch>
          </a:blipFill>
        </p:spPr>
        <p:txBody>
          <a:bodyPr wrap="square" lIns="0" tIns="0" rIns="0" bIns="0" rtlCol="0"/>
          <a:lstStyle/>
          <a:p>
            <a:endParaRPr/>
          </a:p>
        </p:txBody>
      </p:sp>
      <p:sp>
        <p:nvSpPr>
          <p:cNvPr id="10" name="object 10"/>
          <p:cNvSpPr/>
          <p:nvPr/>
        </p:nvSpPr>
        <p:spPr>
          <a:xfrm>
            <a:off x="838733" y="5572632"/>
            <a:ext cx="9952964" cy="357085"/>
          </a:xfrm>
          <a:prstGeom prst="rect">
            <a:avLst/>
          </a:prstGeom>
          <a:blipFill>
            <a:blip r:embed="rId10" cstate="print"/>
            <a:stretch>
              <a:fillRect/>
            </a:stretch>
          </a:blipFill>
        </p:spPr>
        <p:txBody>
          <a:bodyPr wrap="square" lIns="0" tIns="0" rIns="0" bIns="0" rtlCol="0"/>
          <a:lstStyle/>
          <a:p>
            <a:endParaRPr/>
          </a:p>
        </p:txBody>
      </p:sp>
      <p:sp>
        <p:nvSpPr>
          <p:cNvPr id="11" name="object 11"/>
          <p:cNvSpPr/>
          <p:nvPr/>
        </p:nvSpPr>
        <p:spPr>
          <a:xfrm>
            <a:off x="848829" y="6011900"/>
            <a:ext cx="1299756" cy="272922"/>
          </a:xfrm>
          <a:prstGeom prst="rect">
            <a:avLst/>
          </a:prstGeom>
          <a:blipFill>
            <a:blip r:embed="rId11" cstate="print"/>
            <a:stretch>
              <a:fillRect/>
            </a:stretch>
          </a:blipFill>
        </p:spPr>
        <p:txBody>
          <a:bodyPr wrap="square" lIns="0" tIns="0" rIns="0" bIns="0" rtlCol="0"/>
          <a:lstStyle/>
          <a:p>
            <a:endParaRPr/>
          </a:p>
        </p:txBody>
      </p:sp>
      <p:pic>
        <p:nvPicPr>
          <p:cNvPr id="12" name="Picture 11">
            <a:extLst>
              <a:ext uri="{FF2B5EF4-FFF2-40B4-BE49-F238E27FC236}">
                <a16:creationId xmlns:a16="http://schemas.microsoft.com/office/drawing/2014/main" id="{EE451577-6D36-4A68-8FAA-26B7ADDE0716}"/>
              </a:ext>
            </a:extLst>
          </p:cNvPr>
          <p:cNvPicPr>
            <a:picLocks noChangeAspect="1"/>
          </p:cNvPicPr>
          <p:nvPr/>
        </p:nvPicPr>
        <p:blipFill>
          <a:blip r:embed="rId12"/>
          <a:stretch>
            <a:fillRect/>
          </a:stretch>
        </p:blipFill>
        <p:spPr>
          <a:xfrm>
            <a:off x="0" y="13099"/>
            <a:ext cx="12433300" cy="6971501"/>
          </a:xfrm>
          <a:prstGeom prst="rect">
            <a:avLst/>
          </a:prstGeom>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619645" y="575309"/>
            <a:ext cx="3835514" cy="350647"/>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624255" y="1697100"/>
            <a:ext cx="47142" cy="47244"/>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863180" y="1566163"/>
            <a:ext cx="5480596" cy="357759"/>
          </a:xfrm>
          <a:prstGeom prst="rect">
            <a:avLst/>
          </a:prstGeom>
          <a:blipFill>
            <a:blip r:embed="rId4" cstate="print"/>
            <a:stretch>
              <a:fillRect/>
            </a:stretch>
          </a:blipFill>
        </p:spPr>
        <p:txBody>
          <a:bodyPr wrap="square" lIns="0" tIns="0" rIns="0" bIns="0" rtlCol="0"/>
          <a:lstStyle/>
          <a:p>
            <a:endParaRPr/>
          </a:p>
        </p:txBody>
      </p:sp>
      <p:sp>
        <p:nvSpPr>
          <p:cNvPr id="5" name="object 5"/>
          <p:cNvSpPr/>
          <p:nvPr/>
        </p:nvSpPr>
        <p:spPr>
          <a:xfrm>
            <a:off x="845819" y="2067559"/>
            <a:ext cx="5131562" cy="355853"/>
          </a:xfrm>
          <a:prstGeom prst="rect">
            <a:avLst/>
          </a:prstGeom>
          <a:blipFill>
            <a:blip r:embed="rId5" cstate="print"/>
            <a:stretch>
              <a:fillRect/>
            </a:stretch>
          </a:blipFill>
        </p:spPr>
        <p:txBody>
          <a:bodyPr wrap="square" lIns="0" tIns="0" rIns="0" bIns="0" rtlCol="0"/>
          <a:lstStyle/>
          <a:p>
            <a:endParaRPr/>
          </a:p>
        </p:txBody>
      </p:sp>
      <p:sp>
        <p:nvSpPr>
          <p:cNvPr id="6" name="object 6"/>
          <p:cNvSpPr/>
          <p:nvPr/>
        </p:nvSpPr>
        <p:spPr>
          <a:xfrm>
            <a:off x="846886" y="2571368"/>
            <a:ext cx="1637995" cy="272668"/>
          </a:xfrm>
          <a:prstGeom prst="rect">
            <a:avLst/>
          </a:prstGeom>
          <a:blipFill>
            <a:blip r:embed="rId6" cstate="print"/>
            <a:stretch>
              <a:fillRect/>
            </a:stretch>
          </a:blipFill>
        </p:spPr>
        <p:txBody>
          <a:bodyPr wrap="square" lIns="0" tIns="0" rIns="0" bIns="0" rtlCol="0"/>
          <a:lstStyle/>
          <a:p>
            <a:endParaRPr/>
          </a:p>
        </p:txBody>
      </p:sp>
      <p:sp>
        <p:nvSpPr>
          <p:cNvPr id="7" name="object 7"/>
          <p:cNvSpPr/>
          <p:nvPr/>
        </p:nvSpPr>
        <p:spPr>
          <a:xfrm>
            <a:off x="624255" y="3365880"/>
            <a:ext cx="47142" cy="47243"/>
          </a:xfrm>
          <a:prstGeom prst="rect">
            <a:avLst/>
          </a:prstGeom>
          <a:blipFill>
            <a:blip r:embed="rId7" cstate="print"/>
            <a:stretch>
              <a:fillRect/>
            </a:stretch>
          </a:blipFill>
        </p:spPr>
        <p:txBody>
          <a:bodyPr wrap="square" lIns="0" tIns="0" rIns="0" bIns="0" rtlCol="0"/>
          <a:lstStyle/>
          <a:p>
            <a:endParaRPr/>
          </a:p>
        </p:txBody>
      </p:sp>
      <p:sp>
        <p:nvSpPr>
          <p:cNvPr id="8" name="object 8"/>
          <p:cNvSpPr/>
          <p:nvPr/>
        </p:nvSpPr>
        <p:spPr>
          <a:xfrm>
            <a:off x="837145" y="3234943"/>
            <a:ext cx="5680240" cy="357758"/>
          </a:xfrm>
          <a:prstGeom prst="rect">
            <a:avLst/>
          </a:prstGeom>
          <a:blipFill>
            <a:blip r:embed="rId8" cstate="print"/>
            <a:stretch>
              <a:fillRect/>
            </a:stretch>
          </a:blipFill>
        </p:spPr>
        <p:txBody>
          <a:bodyPr wrap="square" lIns="0" tIns="0" rIns="0" bIns="0" rtlCol="0"/>
          <a:lstStyle/>
          <a:p>
            <a:endParaRPr/>
          </a:p>
        </p:txBody>
      </p:sp>
      <p:sp>
        <p:nvSpPr>
          <p:cNvPr id="9" name="object 9"/>
          <p:cNvSpPr/>
          <p:nvPr/>
        </p:nvSpPr>
        <p:spPr>
          <a:xfrm>
            <a:off x="834136" y="3673220"/>
            <a:ext cx="6004052" cy="353821"/>
          </a:xfrm>
          <a:prstGeom prst="rect">
            <a:avLst/>
          </a:prstGeom>
          <a:blipFill>
            <a:blip r:embed="rId9" cstate="print"/>
            <a:stretch>
              <a:fillRect/>
            </a:stretch>
          </a:blipFill>
        </p:spPr>
        <p:txBody>
          <a:bodyPr wrap="square" lIns="0" tIns="0" rIns="0" bIns="0" rtlCol="0"/>
          <a:lstStyle/>
          <a:p>
            <a:endParaRPr/>
          </a:p>
        </p:txBody>
      </p:sp>
      <p:sp>
        <p:nvSpPr>
          <p:cNvPr id="10" name="object 10"/>
          <p:cNvSpPr/>
          <p:nvPr/>
        </p:nvSpPr>
        <p:spPr>
          <a:xfrm>
            <a:off x="846886" y="4109084"/>
            <a:ext cx="3930218" cy="353822"/>
          </a:xfrm>
          <a:prstGeom prst="rect">
            <a:avLst/>
          </a:prstGeom>
          <a:blipFill>
            <a:blip r:embed="rId10" cstate="print"/>
            <a:stretch>
              <a:fillRect/>
            </a:stretch>
          </a:blipFill>
        </p:spPr>
        <p:txBody>
          <a:bodyPr wrap="square" lIns="0" tIns="0" rIns="0" bIns="0" rtlCol="0"/>
          <a:lstStyle/>
          <a:p>
            <a:endParaRPr/>
          </a:p>
        </p:txBody>
      </p:sp>
      <p:sp>
        <p:nvSpPr>
          <p:cNvPr id="11" name="object 11"/>
          <p:cNvSpPr txBox="1"/>
          <p:nvPr/>
        </p:nvSpPr>
        <p:spPr>
          <a:xfrm>
            <a:off x="7411973" y="3217349"/>
            <a:ext cx="4574540" cy="1087755"/>
          </a:xfrm>
          <a:prstGeom prst="rect">
            <a:avLst/>
          </a:prstGeom>
        </p:spPr>
        <p:txBody>
          <a:bodyPr vert="horz" wrap="square" lIns="0" tIns="170180" rIns="0" bIns="0" rtlCol="0">
            <a:spAutoFit/>
          </a:bodyPr>
          <a:lstStyle/>
          <a:p>
            <a:pPr marL="12700">
              <a:lnSpc>
                <a:spcPct val="100000"/>
              </a:lnSpc>
              <a:spcBef>
                <a:spcPts val="1340"/>
              </a:spcBef>
            </a:pPr>
            <a:r>
              <a:rPr sz="2450" b="0" spc="-5" dirty="0">
                <a:solidFill>
                  <a:srgbClr val="1A1A1A"/>
                </a:solidFill>
                <a:latin typeface="Segoe UI Semilight"/>
                <a:cs typeface="Segoe UI Semilight"/>
              </a:rPr>
              <a:t>Conditions </a:t>
            </a:r>
            <a:r>
              <a:rPr sz="2450" b="0" dirty="0">
                <a:solidFill>
                  <a:srgbClr val="1A1A1A"/>
                </a:solidFill>
                <a:latin typeface="Segoe UI Semilight"/>
                <a:cs typeface="Segoe UI Semilight"/>
              </a:rPr>
              <a:t>– “When this</a:t>
            </a:r>
            <a:r>
              <a:rPr sz="2450" b="0" spc="-75" dirty="0">
                <a:solidFill>
                  <a:srgbClr val="1A1A1A"/>
                </a:solidFill>
                <a:latin typeface="Segoe UI Semilight"/>
                <a:cs typeface="Segoe UI Semilight"/>
              </a:rPr>
              <a:t> </a:t>
            </a:r>
            <a:r>
              <a:rPr sz="2450" b="0" spc="-5" dirty="0">
                <a:solidFill>
                  <a:srgbClr val="1A1A1A"/>
                </a:solidFill>
                <a:latin typeface="Segoe UI Semilight"/>
                <a:cs typeface="Segoe UI Semilight"/>
              </a:rPr>
              <a:t>happens”</a:t>
            </a:r>
            <a:endParaRPr sz="2450">
              <a:latin typeface="Segoe UI Semilight"/>
              <a:cs typeface="Segoe UI Semilight"/>
            </a:endParaRPr>
          </a:p>
          <a:p>
            <a:pPr marL="12700">
              <a:lnSpc>
                <a:spcPct val="100000"/>
              </a:lnSpc>
              <a:spcBef>
                <a:spcPts val="1240"/>
              </a:spcBef>
            </a:pPr>
            <a:r>
              <a:rPr sz="2450" b="0" spc="-10" dirty="0">
                <a:solidFill>
                  <a:srgbClr val="1A1A1A"/>
                </a:solidFill>
                <a:latin typeface="Segoe UI Semilight"/>
                <a:cs typeface="Segoe UI Semilight"/>
              </a:rPr>
              <a:t>Access controls </a:t>
            </a:r>
            <a:r>
              <a:rPr sz="2450" b="0" spc="-5" dirty="0">
                <a:solidFill>
                  <a:srgbClr val="1A1A1A"/>
                </a:solidFill>
                <a:latin typeface="Segoe UI Semilight"/>
                <a:cs typeface="Segoe UI Semilight"/>
              </a:rPr>
              <a:t>– </a:t>
            </a:r>
            <a:r>
              <a:rPr sz="2450" b="0" spc="20" dirty="0">
                <a:solidFill>
                  <a:srgbClr val="1A1A1A"/>
                </a:solidFill>
                <a:latin typeface="Segoe UI Semilight"/>
                <a:cs typeface="Segoe UI Semilight"/>
              </a:rPr>
              <a:t>“Then </a:t>
            </a:r>
            <a:r>
              <a:rPr sz="2450" b="0" spc="-5" dirty="0">
                <a:solidFill>
                  <a:srgbClr val="1A1A1A"/>
                </a:solidFill>
                <a:latin typeface="Segoe UI Semilight"/>
                <a:cs typeface="Segoe UI Semilight"/>
              </a:rPr>
              <a:t>do</a:t>
            </a:r>
            <a:r>
              <a:rPr sz="2450" b="0" spc="35" dirty="0">
                <a:solidFill>
                  <a:srgbClr val="1A1A1A"/>
                </a:solidFill>
                <a:latin typeface="Segoe UI Semilight"/>
                <a:cs typeface="Segoe UI Semilight"/>
              </a:rPr>
              <a:t> </a:t>
            </a:r>
            <a:r>
              <a:rPr sz="2450" b="0" spc="-5" dirty="0">
                <a:solidFill>
                  <a:srgbClr val="1A1A1A"/>
                </a:solidFill>
                <a:latin typeface="Segoe UI Semilight"/>
                <a:cs typeface="Segoe UI Semilight"/>
              </a:rPr>
              <a:t>this”</a:t>
            </a:r>
            <a:endParaRPr sz="2450">
              <a:latin typeface="Segoe UI Semilight"/>
              <a:cs typeface="Segoe UI Semilight"/>
            </a:endParaRPr>
          </a:p>
        </p:txBody>
      </p:sp>
      <p:sp>
        <p:nvSpPr>
          <p:cNvPr id="12" name="object 12"/>
          <p:cNvSpPr/>
          <p:nvPr/>
        </p:nvSpPr>
        <p:spPr>
          <a:xfrm>
            <a:off x="7528559" y="1754123"/>
            <a:ext cx="4079748" cy="1418843"/>
          </a:xfrm>
          <a:prstGeom prst="rect">
            <a:avLst/>
          </a:prstGeom>
          <a:blipFill>
            <a:blip r:embed="rId11" cstate="print"/>
            <a:stretch>
              <a:fillRect/>
            </a:stretch>
          </a:blipFill>
        </p:spPr>
        <p:txBody>
          <a:bodyPr wrap="square" lIns="0" tIns="0" rIns="0" bIns="0" rtlCol="0"/>
          <a:lstStyle/>
          <a:p>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640359" y="575309"/>
            <a:ext cx="2253716" cy="350647"/>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624255" y="1676272"/>
            <a:ext cx="47142" cy="47116"/>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859637" y="1545843"/>
            <a:ext cx="4224172" cy="355218"/>
          </a:xfrm>
          <a:prstGeom prst="rect">
            <a:avLst/>
          </a:prstGeom>
          <a:blipFill>
            <a:blip r:embed="rId4" cstate="print"/>
            <a:stretch>
              <a:fillRect/>
            </a:stretch>
          </a:blipFill>
        </p:spPr>
        <p:txBody>
          <a:bodyPr wrap="square" lIns="0" tIns="0" rIns="0" bIns="0" rtlCol="0"/>
          <a:lstStyle/>
          <a:p>
            <a:endParaRPr/>
          </a:p>
        </p:txBody>
      </p:sp>
      <p:sp>
        <p:nvSpPr>
          <p:cNvPr id="5" name="object 5"/>
          <p:cNvSpPr/>
          <p:nvPr/>
        </p:nvSpPr>
        <p:spPr>
          <a:xfrm>
            <a:off x="847242" y="1983485"/>
            <a:ext cx="3666464" cy="351916"/>
          </a:xfrm>
          <a:prstGeom prst="rect">
            <a:avLst/>
          </a:prstGeom>
          <a:blipFill>
            <a:blip r:embed="rId5" cstate="print"/>
            <a:stretch>
              <a:fillRect/>
            </a:stretch>
          </a:blipFill>
        </p:spPr>
        <p:txBody>
          <a:bodyPr wrap="square" lIns="0" tIns="0" rIns="0" bIns="0" rtlCol="0"/>
          <a:lstStyle/>
          <a:p>
            <a:endParaRPr/>
          </a:p>
        </p:txBody>
      </p:sp>
      <p:sp>
        <p:nvSpPr>
          <p:cNvPr id="6" name="object 6"/>
          <p:cNvSpPr/>
          <p:nvPr/>
        </p:nvSpPr>
        <p:spPr>
          <a:xfrm>
            <a:off x="859104" y="2502280"/>
            <a:ext cx="1431086" cy="189991"/>
          </a:xfrm>
          <a:prstGeom prst="rect">
            <a:avLst/>
          </a:prstGeom>
          <a:blipFill>
            <a:blip r:embed="rId6" cstate="print"/>
            <a:stretch>
              <a:fillRect/>
            </a:stretch>
          </a:blipFill>
        </p:spPr>
        <p:txBody>
          <a:bodyPr wrap="square" lIns="0" tIns="0" rIns="0" bIns="0" rtlCol="0"/>
          <a:lstStyle/>
          <a:p>
            <a:endParaRPr/>
          </a:p>
        </p:txBody>
      </p:sp>
      <p:sp>
        <p:nvSpPr>
          <p:cNvPr id="7" name="object 7"/>
          <p:cNvSpPr/>
          <p:nvPr/>
        </p:nvSpPr>
        <p:spPr>
          <a:xfrm>
            <a:off x="624255" y="3069208"/>
            <a:ext cx="47142" cy="47116"/>
          </a:xfrm>
          <a:prstGeom prst="rect">
            <a:avLst/>
          </a:prstGeom>
          <a:blipFill>
            <a:blip r:embed="rId7" cstate="print"/>
            <a:stretch>
              <a:fillRect/>
            </a:stretch>
          </a:blipFill>
        </p:spPr>
        <p:txBody>
          <a:bodyPr wrap="square" lIns="0" tIns="0" rIns="0" bIns="0" rtlCol="0"/>
          <a:lstStyle/>
          <a:p>
            <a:endParaRPr/>
          </a:p>
        </p:txBody>
      </p:sp>
      <p:sp>
        <p:nvSpPr>
          <p:cNvPr id="8" name="object 8"/>
          <p:cNvSpPr/>
          <p:nvPr/>
        </p:nvSpPr>
        <p:spPr>
          <a:xfrm>
            <a:off x="862825" y="2938779"/>
            <a:ext cx="4791214" cy="356996"/>
          </a:xfrm>
          <a:prstGeom prst="rect">
            <a:avLst/>
          </a:prstGeom>
          <a:blipFill>
            <a:blip r:embed="rId8" cstate="print"/>
            <a:stretch>
              <a:fillRect/>
            </a:stretch>
          </a:blipFill>
        </p:spPr>
        <p:txBody>
          <a:bodyPr wrap="square" lIns="0" tIns="0" rIns="0" bIns="0" rtlCol="0"/>
          <a:lstStyle/>
          <a:p>
            <a:endParaRPr/>
          </a:p>
        </p:txBody>
      </p:sp>
      <p:sp>
        <p:nvSpPr>
          <p:cNvPr id="9" name="object 9"/>
          <p:cNvSpPr/>
          <p:nvPr/>
        </p:nvSpPr>
        <p:spPr>
          <a:xfrm>
            <a:off x="835723" y="3376421"/>
            <a:ext cx="4115625" cy="353695"/>
          </a:xfrm>
          <a:prstGeom prst="rect">
            <a:avLst/>
          </a:prstGeom>
          <a:blipFill>
            <a:blip r:embed="rId9" cstate="print"/>
            <a:stretch>
              <a:fillRect/>
            </a:stretch>
          </a:blipFill>
        </p:spPr>
        <p:txBody>
          <a:bodyPr wrap="square" lIns="0" tIns="0" rIns="0" bIns="0" rtlCol="0"/>
          <a:lstStyle/>
          <a:p>
            <a:endParaRPr/>
          </a:p>
        </p:txBody>
      </p:sp>
      <p:sp>
        <p:nvSpPr>
          <p:cNvPr id="10" name="object 10"/>
          <p:cNvSpPr/>
          <p:nvPr/>
        </p:nvSpPr>
        <p:spPr>
          <a:xfrm>
            <a:off x="835723" y="3812285"/>
            <a:ext cx="1785302" cy="351917"/>
          </a:xfrm>
          <a:prstGeom prst="rect">
            <a:avLst/>
          </a:prstGeom>
          <a:blipFill>
            <a:blip r:embed="rId10" cstate="print"/>
            <a:stretch>
              <a:fillRect/>
            </a:stretch>
          </a:blipFill>
        </p:spPr>
        <p:txBody>
          <a:bodyPr wrap="square" lIns="0" tIns="0" rIns="0" bIns="0" rtlCol="0"/>
          <a:lstStyle/>
          <a:p>
            <a:endParaRPr/>
          </a:p>
        </p:txBody>
      </p:sp>
      <p:sp>
        <p:nvSpPr>
          <p:cNvPr id="11" name="object 11"/>
          <p:cNvSpPr/>
          <p:nvPr/>
        </p:nvSpPr>
        <p:spPr>
          <a:xfrm>
            <a:off x="624255" y="4460620"/>
            <a:ext cx="47142" cy="47116"/>
          </a:xfrm>
          <a:prstGeom prst="rect">
            <a:avLst/>
          </a:prstGeom>
          <a:blipFill>
            <a:blip r:embed="rId11" cstate="print"/>
            <a:stretch>
              <a:fillRect/>
            </a:stretch>
          </a:blipFill>
        </p:spPr>
        <p:txBody>
          <a:bodyPr wrap="square" lIns="0" tIns="0" rIns="0" bIns="0" rtlCol="0"/>
          <a:lstStyle/>
          <a:p>
            <a:endParaRPr/>
          </a:p>
        </p:txBody>
      </p:sp>
      <p:sp>
        <p:nvSpPr>
          <p:cNvPr id="12" name="object 12"/>
          <p:cNvSpPr/>
          <p:nvPr/>
        </p:nvSpPr>
        <p:spPr>
          <a:xfrm>
            <a:off x="862825" y="4330191"/>
            <a:ext cx="3717937" cy="276225"/>
          </a:xfrm>
          <a:prstGeom prst="rect">
            <a:avLst/>
          </a:prstGeom>
          <a:blipFill>
            <a:blip r:embed="rId12" cstate="print"/>
            <a:stretch>
              <a:fillRect/>
            </a:stretch>
          </a:blipFill>
        </p:spPr>
        <p:txBody>
          <a:bodyPr wrap="square" lIns="0" tIns="0" rIns="0" bIns="0" rtlCol="0"/>
          <a:lstStyle/>
          <a:p>
            <a:endParaRPr/>
          </a:p>
        </p:txBody>
      </p:sp>
      <p:sp>
        <p:nvSpPr>
          <p:cNvPr id="13" name="object 13"/>
          <p:cNvSpPr/>
          <p:nvPr/>
        </p:nvSpPr>
        <p:spPr>
          <a:xfrm>
            <a:off x="859104" y="4769357"/>
            <a:ext cx="1303451" cy="351916"/>
          </a:xfrm>
          <a:prstGeom prst="rect">
            <a:avLst/>
          </a:prstGeom>
          <a:blipFill>
            <a:blip r:embed="rId13" cstate="print"/>
            <a:stretch>
              <a:fillRect/>
            </a:stretch>
          </a:blipFill>
        </p:spPr>
        <p:txBody>
          <a:bodyPr wrap="square" lIns="0" tIns="0" rIns="0" bIns="0" rtlCol="0"/>
          <a:lstStyle/>
          <a:p>
            <a:endParaRPr/>
          </a:p>
        </p:txBody>
      </p:sp>
      <p:pic>
        <p:nvPicPr>
          <p:cNvPr id="14" name="Picture 13">
            <a:extLst>
              <a:ext uri="{FF2B5EF4-FFF2-40B4-BE49-F238E27FC236}">
                <a16:creationId xmlns:a16="http://schemas.microsoft.com/office/drawing/2014/main" id="{5619C91E-85ED-41F1-8F3D-334487923DA5}"/>
              </a:ext>
            </a:extLst>
          </p:cNvPr>
          <p:cNvPicPr>
            <a:picLocks noChangeAspect="1"/>
          </p:cNvPicPr>
          <p:nvPr/>
        </p:nvPicPr>
        <p:blipFill>
          <a:blip r:embed="rId14"/>
          <a:stretch>
            <a:fillRect/>
          </a:stretch>
        </p:blipFill>
        <p:spPr>
          <a:xfrm>
            <a:off x="0" y="-6350"/>
            <a:ext cx="12386289" cy="6997700"/>
          </a:xfrm>
          <a:prstGeom prst="rect">
            <a:avLst/>
          </a:prstGeom>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435840" cy="6995159"/>
          </a:xfrm>
          <a:custGeom>
            <a:avLst/>
            <a:gdLst/>
            <a:ahLst/>
            <a:cxnLst/>
            <a:rect l="l" t="t" r="r" b="b"/>
            <a:pathLst>
              <a:path w="12435840" h="6995159">
                <a:moveTo>
                  <a:pt x="0" y="6995159"/>
                </a:moveTo>
                <a:lnTo>
                  <a:pt x="12435840" y="6995159"/>
                </a:lnTo>
                <a:lnTo>
                  <a:pt x="12435840" y="0"/>
                </a:lnTo>
                <a:lnTo>
                  <a:pt x="0" y="0"/>
                </a:lnTo>
                <a:lnTo>
                  <a:pt x="0" y="6995159"/>
                </a:lnTo>
                <a:close/>
              </a:path>
            </a:pathLst>
          </a:custGeom>
          <a:solidFill>
            <a:srgbClr val="3B3B41"/>
          </a:solidFill>
        </p:spPr>
        <p:txBody>
          <a:bodyPr wrap="square" lIns="0" tIns="0" rIns="0" bIns="0" rtlCol="0"/>
          <a:lstStyle/>
          <a:p>
            <a:endParaRPr/>
          </a:p>
        </p:txBody>
      </p:sp>
      <p:sp>
        <p:nvSpPr>
          <p:cNvPr id="3" name="object 3"/>
          <p:cNvSpPr txBox="1">
            <a:spLocks noGrp="1"/>
          </p:cNvSpPr>
          <p:nvPr>
            <p:ph type="title"/>
          </p:nvPr>
        </p:nvSpPr>
        <p:spPr>
          <a:prstGeom prst="rect">
            <a:avLst/>
          </a:prstGeom>
        </p:spPr>
        <p:txBody>
          <a:bodyPr vert="horz" wrap="square" lIns="0" tIns="12700" rIns="0" bIns="0" rtlCol="0">
            <a:spAutoFit/>
          </a:bodyPr>
          <a:lstStyle/>
          <a:p>
            <a:pPr marL="17780">
              <a:lnSpc>
                <a:spcPct val="100000"/>
              </a:lnSpc>
              <a:spcBef>
                <a:spcPts val="100"/>
              </a:spcBef>
            </a:pPr>
            <a:r>
              <a:rPr spc="-45" dirty="0"/>
              <a:t>Questions?</a:t>
            </a:r>
          </a:p>
        </p:txBody>
      </p:sp>
      <p:sp>
        <p:nvSpPr>
          <p:cNvPr id="4" name="object 4"/>
          <p:cNvSpPr/>
          <p:nvPr/>
        </p:nvSpPr>
        <p:spPr>
          <a:xfrm>
            <a:off x="5769034" y="1492572"/>
            <a:ext cx="900351" cy="1011036"/>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17042" y="259791"/>
            <a:ext cx="2728595" cy="452120"/>
          </a:xfrm>
          <a:prstGeom prst="rect">
            <a:avLst/>
          </a:prstGeom>
        </p:spPr>
        <p:txBody>
          <a:bodyPr vert="horz" wrap="square" lIns="0" tIns="12065" rIns="0" bIns="0" rtlCol="0">
            <a:spAutoFit/>
          </a:bodyPr>
          <a:lstStyle/>
          <a:p>
            <a:pPr marL="12700">
              <a:lnSpc>
                <a:spcPct val="100000"/>
              </a:lnSpc>
              <a:spcBef>
                <a:spcPts val="95"/>
              </a:spcBef>
            </a:pPr>
            <a:r>
              <a:rPr sz="2800" spc="-50" dirty="0">
                <a:solidFill>
                  <a:srgbClr val="0071C5"/>
                </a:solidFill>
              </a:rPr>
              <a:t>Objectives</a:t>
            </a:r>
            <a:r>
              <a:rPr sz="2800" spc="-135" dirty="0">
                <a:solidFill>
                  <a:srgbClr val="0071C5"/>
                </a:solidFill>
              </a:rPr>
              <a:t> </a:t>
            </a:r>
            <a:r>
              <a:rPr sz="2800" spc="-50" dirty="0">
                <a:solidFill>
                  <a:srgbClr val="0071C5"/>
                </a:solidFill>
              </a:rPr>
              <a:t>(cont.)</a:t>
            </a:r>
            <a:endParaRPr sz="2800"/>
          </a:p>
        </p:txBody>
      </p:sp>
      <p:sp>
        <p:nvSpPr>
          <p:cNvPr id="3" name="object 3"/>
          <p:cNvSpPr txBox="1"/>
          <p:nvPr/>
        </p:nvSpPr>
        <p:spPr>
          <a:xfrm>
            <a:off x="517042" y="1548129"/>
            <a:ext cx="11183620" cy="2952750"/>
          </a:xfrm>
          <a:prstGeom prst="rect">
            <a:avLst/>
          </a:prstGeom>
        </p:spPr>
        <p:txBody>
          <a:bodyPr vert="horz" wrap="square" lIns="0" tIns="12700" rIns="0" bIns="0" rtlCol="0">
            <a:spAutoFit/>
          </a:bodyPr>
          <a:lstStyle/>
          <a:p>
            <a:pPr marL="12700">
              <a:lnSpc>
                <a:spcPct val="100000"/>
              </a:lnSpc>
              <a:spcBef>
                <a:spcPts val="100"/>
              </a:spcBef>
            </a:pPr>
            <a:r>
              <a:rPr sz="2400" b="1" spc="-45" dirty="0">
                <a:solidFill>
                  <a:srgbClr val="3B3B41"/>
                </a:solidFill>
                <a:latin typeface="Segoe UI Semibold"/>
                <a:cs typeface="Segoe UI Semibold"/>
              </a:rPr>
              <a:t>Design </a:t>
            </a:r>
            <a:r>
              <a:rPr sz="2400" b="1" spc="-35" dirty="0">
                <a:solidFill>
                  <a:srgbClr val="3B3B41"/>
                </a:solidFill>
                <a:latin typeface="Segoe UI Semibold"/>
                <a:cs typeface="Segoe UI Semibold"/>
              </a:rPr>
              <a:t>for </a:t>
            </a:r>
            <a:r>
              <a:rPr sz="2400" b="1" spc="-40" dirty="0">
                <a:solidFill>
                  <a:srgbClr val="3B3B41"/>
                </a:solidFill>
                <a:latin typeface="Segoe UI Semibold"/>
                <a:cs typeface="Segoe UI Semibold"/>
              </a:rPr>
              <a:t>Risk </a:t>
            </a:r>
            <a:r>
              <a:rPr sz="2400" b="1" spc="-55" dirty="0">
                <a:solidFill>
                  <a:srgbClr val="3B3B41"/>
                </a:solidFill>
                <a:latin typeface="Segoe UI Semibold"/>
                <a:cs typeface="Segoe UI Semibold"/>
              </a:rPr>
              <a:t>Prevention </a:t>
            </a:r>
            <a:r>
              <a:rPr sz="2400" b="1" spc="-35" dirty="0">
                <a:solidFill>
                  <a:srgbClr val="3B3B41"/>
                </a:solidFill>
                <a:latin typeface="Segoe UI Semibold"/>
                <a:cs typeface="Segoe UI Semibold"/>
              </a:rPr>
              <a:t>for</a:t>
            </a:r>
            <a:r>
              <a:rPr sz="2400" b="1" spc="-320" dirty="0">
                <a:solidFill>
                  <a:srgbClr val="3B3B41"/>
                </a:solidFill>
                <a:latin typeface="Segoe UI Semibold"/>
                <a:cs typeface="Segoe UI Semibold"/>
              </a:rPr>
              <a:t> </a:t>
            </a:r>
            <a:r>
              <a:rPr sz="2400" b="1" spc="-50" dirty="0">
                <a:solidFill>
                  <a:srgbClr val="3B3B41"/>
                </a:solidFill>
                <a:latin typeface="Segoe UI Semibold"/>
                <a:cs typeface="Segoe UI Semibold"/>
              </a:rPr>
              <a:t>Identity</a:t>
            </a:r>
            <a:endParaRPr sz="2400">
              <a:latin typeface="Segoe UI Semibold"/>
              <a:cs typeface="Segoe UI Semibold"/>
            </a:endParaRPr>
          </a:p>
          <a:p>
            <a:pPr marL="12700" marR="5080">
              <a:lnSpc>
                <a:spcPct val="100000"/>
              </a:lnSpc>
            </a:pPr>
            <a:r>
              <a:rPr sz="2000" i="1" dirty="0">
                <a:solidFill>
                  <a:srgbClr val="3B3B41"/>
                </a:solidFill>
                <a:latin typeface="Segoe UI"/>
                <a:cs typeface="Segoe UI"/>
              </a:rPr>
              <a:t>May include but not </a:t>
            </a:r>
            <a:r>
              <a:rPr sz="2000" i="1" spc="-5" dirty="0">
                <a:solidFill>
                  <a:srgbClr val="3B3B41"/>
                </a:solidFill>
                <a:latin typeface="Segoe UI"/>
                <a:cs typeface="Segoe UI"/>
              </a:rPr>
              <a:t>limited to: </a:t>
            </a:r>
            <a:r>
              <a:rPr sz="2000" spc="-5" dirty="0">
                <a:solidFill>
                  <a:srgbClr val="3B3B41"/>
                </a:solidFill>
                <a:latin typeface="Segoe UI"/>
                <a:cs typeface="Segoe UI"/>
              </a:rPr>
              <a:t>Design </a:t>
            </a:r>
            <a:r>
              <a:rPr sz="2000" dirty="0">
                <a:solidFill>
                  <a:srgbClr val="3B3B41"/>
                </a:solidFill>
                <a:latin typeface="Segoe UI"/>
                <a:cs typeface="Segoe UI"/>
              </a:rPr>
              <a:t>a </a:t>
            </a:r>
            <a:r>
              <a:rPr sz="2000" spc="-5" dirty="0">
                <a:solidFill>
                  <a:srgbClr val="3B3B41"/>
                </a:solidFill>
                <a:latin typeface="Segoe UI"/>
                <a:cs typeface="Segoe UI"/>
              </a:rPr>
              <a:t>risk </a:t>
            </a:r>
            <a:r>
              <a:rPr sz="2000" dirty="0">
                <a:solidFill>
                  <a:srgbClr val="3B3B41"/>
                </a:solidFill>
                <a:latin typeface="Segoe UI"/>
                <a:cs typeface="Segoe UI"/>
              </a:rPr>
              <a:t>assessment </a:t>
            </a:r>
            <a:r>
              <a:rPr sz="2000" spc="-5" dirty="0">
                <a:solidFill>
                  <a:srgbClr val="3B3B41"/>
                </a:solidFill>
                <a:latin typeface="Segoe UI"/>
                <a:cs typeface="Segoe UI"/>
              </a:rPr>
              <a:t>strategy (e.g., access reviews, </a:t>
            </a:r>
            <a:r>
              <a:rPr sz="2000" spc="-10" dirty="0">
                <a:solidFill>
                  <a:srgbClr val="3B3B41"/>
                </a:solidFill>
                <a:latin typeface="Segoe UI"/>
                <a:cs typeface="Segoe UI"/>
              </a:rPr>
              <a:t>RBAC </a:t>
            </a:r>
            <a:r>
              <a:rPr sz="2000" spc="-5" dirty="0">
                <a:solidFill>
                  <a:srgbClr val="3B3B41"/>
                </a:solidFill>
                <a:latin typeface="Segoe UI"/>
                <a:cs typeface="Segoe UI"/>
              </a:rPr>
              <a:t>policies,  </a:t>
            </a:r>
            <a:r>
              <a:rPr sz="2000" dirty="0">
                <a:solidFill>
                  <a:srgbClr val="3B3B41"/>
                </a:solidFill>
                <a:latin typeface="Segoe UI"/>
                <a:cs typeface="Segoe UI"/>
              </a:rPr>
              <a:t>physical access); </a:t>
            </a:r>
            <a:r>
              <a:rPr sz="2000" spc="-5" dirty="0">
                <a:solidFill>
                  <a:srgbClr val="3B3B41"/>
                </a:solidFill>
                <a:latin typeface="Segoe UI"/>
                <a:cs typeface="Segoe UI"/>
              </a:rPr>
              <a:t>evaluate agreements involving </a:t>
            </a:r>
            <a:r>
              <a:rPr sz="2000" spc="5" dirty="0">
                <a:solidFill>
                  <a:srgbClr val="3B3B41"/>
                </a:solidFill>
                <a:latin typeface="Segoe UI"/>
                <a:cs typeface="Segoe UI"/>
              </a:rPr>
              <a:t>services </a:t>
            </a:r>
            <a:r>
              <a:rPr sz="2000" dirty="0">
                <a:solidFill>
                  <a:srgbClr val="3B3B41"/>
                </a:solidFill>
                <a:latin typeface="Segoe UI"/>
                <a:cs typeface="Segoe UI"/>
              </a:rPr>
              <a:t>or </a:t>
            </a:r>
            <a:r>
              <a:rPr sz="2000" spc="-5" dirty="0">
                <a:solidFill>
                  <a:srgbClr val="3B3B41"/>
                </a:solidFill>
                <a:latin typeface="Segoe UI"/>
                <a:cs typeface="Segoe UI"/>
              </a:rPr>
              <a:t>products </a:t>
            </a:r>
            <a:r>
              <a:rPr sz="2000" spc="-10" dirty="0">
                <a:solidFill>
                  <a:srgbClr val="3B3B41"/>
                </a:solidFill>
                <a:latin typeface="Segoe UI"/>
                <a:cs typeface="Segoe UI"/>
              </a:rPr>
              <a:t>from </a:t>
            </a:r>
            <a:r>
              <a:rPr sz="2000" dirty="0">
                <a:solidFill>
                  <a:srgbClr val="3B3B41"/>
                </a:solidFill>
                <a:latin typeface="Segoe UI"/>
                <a:cs typeface="Segoe UI"/>
              </a:rPr>
              <a:t>vendors and contractors;  update </a:t>
            </a:r>
            <a:r>
              <a:rPr sz="2000" spc="-5" dirty="0">
                <a:solidFill>
                  <a:srgbClr val="3B3B41"/>
                </a:solidFill>
                <a:latin typeface="Segoe UI"/>
                <a:cs typeface="Segoe UI"/>
              </a:rPr>
              <a:t>solution </a:t>
            </a:r>
            <a:r>
              <a:rPr sz="2000" dirty="0">
                <a:solidFill>
                  <a:srgbClr val="3B3B41"/>
                </a:solidFill>
                <a:latin typeface="Segoe UI"/>
                <a:cs typeface="Segoe UI"/>
              </a:rPr>
              <a:t>design </a:t>
            </a:r>
            <a:r>
              <a:rPr sz="2000" spc="-5" dirty="0">
                <a:solidFill>
                  <a:srgbClr val="3B3B41"/>
                </a:solidFill>
                <a:latin typeface="Segoe UI"/>
                <a:cs typeface="Segoe UI"/>
              </a:rPr>
              <a:t>to address </a:t>
            </a:r>
            <a:r>
              <a:rPr sz="2000" dirty="0">
                <a:solidFill>
                  <a:srgbClr val="3B3B41"/>
                </a:solidFill>
                <a:latin typeface="Segoe UI"/>
                <a:cs typeface="Segoe UI"/>
              </a:rPr>
              <a:t>and </a:t>
            </a:r>
            <a:r>
              <a:rPr sz="2000" spc="-5" dirty="0">
                <a:solidFill>
                  <a:srgbClr val="3B3B41"/>
                </a:solidFill>
                <a:latin typeface="Segoe UI"/>
                <a:cs typeface="Segoe UI"/>
              </a:rPr>
              <a:t>mitigate </a:t>
            </a:r>
            <a:r>
              <a:rPr sz="2000" dirty="0">
                <a:solidFill>
                  <a:srgbClr val="3B3B41"/>
                </a:solidFill>
                <a:latin typeface="Segoe UI"/>
                <a:cs typeface="Segoe UI"/>
              </a:rPr>
              <a:t>changes </a:t>
            </a:r>
            <a:r>
              <a:rPr sz="2000" spc="-5" dirty="0">
                <a:solidFill>
                  <a:srgbClr val="3B3B41"/>
                </a:solidFill>
                <a:latin typeface="Segoe UI"/>
                <a:cs typeface="Segoe UI"/>
              </a:rPr>
              <a:t>to </a:t>
            </a:r>
            <a:r>
              <a:rPr sz="2000" dirty="0">
                <a:solidFill>
                  <a:srgbClr val="3B3B41"/>
                </a:solidFill>
                <a:latin typeface="Segoe UI"/>
                <a:cs typeface="Segoe UI"/>
              </a:rPr>
              <a:t>existing </a:t>
            </a:r>
            <a:r>
              <a:rPr sz="2000" spc="-5" dirty="0">
                <a:solidFill>
                  <a:srgbClr val="3B3B41"/>
                </a:solidFill>
                <a:latin typeface="Segoe UI"/>
                <a:cs typeface="Segoe UI"/>
              </a:rPr>
              <a:t>security policies, standards,  guidelines </a:t>
            </a:r>
            <a:r>
              <a:rPr sz="2000" dirty="0">
                <a:solidFill>
                  <a:srgbClr val="3B3B41"/>
                </a:solidFill>
                <a:latin typeface="Segoe UI"/>
                <a:cs typeface="Segoe UI"/>
              </a:rPr>
              <a:t>and</a:t>
            </a:r>
            <a:r>
              <a:rPr sz="2000" spc="10" dirty="0">
                <a:solidFill>
                  <a:srgbClr val="3B3B41"/>
                </a:solidFill>
                <a:latin typeface="Segoe UI"/>
                <a:cs typeface="Segoe UI"/>
              </a:rPr>
              <a:t> </a:t>
            </a:r>
            <a:r>
              <a:rPr sz="2000" spc="-5" dirty="0">
                <a:solidFill>
                  <a:srgbClr val="3B3B41"/>
                </a:solidFill>
                <a:latin typeface="Segoe UI"/>
                <a:cs typeface="Segoe UI"/>
              </a:rPr>
              <a:t>procedures</a:t>
            </a:r>
            <a:endParaRPr sz="2000">
              <a:latin typeface="Segoe UI"/>
              <a:cs typeface="Segoe UI"/>
            </a:endParaRPr>
          </a:p>
          <a:p>
            <a:pPr>
              <a:lnSpc>
                <a:spcPct val="100000"/>
              </a:lnSpc>
              <a:spcBef>
                <a:spcPts val="5"/>
              </a:spcBef>
            </a:pPr>
            <a:endParaRPr sz="2500">
              <a:latin typeface="Times New Roman"/>
              <a:cs typeface="Times New Roman"/>
            </a:endParaRPr>
          </a:p>
          <a:p>
            <a:pPr marL="12700">
              <a:lnSpc>
                <a:spcPct val="100000"/>
              </a:lnSpc>
            </a:pPr>
            <a:r>
              <a:rPr sz="2400" b="1" spc="-45" dirty="0">
                <a:solidFill>
                  <a:srgbClr val="3B3B41"/>
                </a:solidFill>
                <a:latin typeface="Segoe UI Semibold"/>
                <a:cs typeface="Segoe UI Semibold"/>
              </a:rPr>
              <a:t>Design </a:t>
            </a:r>
            <a:r>
              <a:rPr sz="2400" b="1" dirty="0">
                <a:solidFill>
                  <a:srgbClr val="3B3B41"/>
                </a:solidFill>
                <a:latin typeface="Segoe UI Semibold"/>
                <a:cs typeface="Segoe UI Semibold"/>
              </a:rPr>
              <a:t>a </a:t>
            </a:r>
            <a:r>
              <a:rPr sz="2400" b="1" spc="-50" dirty="0">
                <a:solidFill>
                  <a:srgbClr val="3B3B41"/>
                </a:solidFill>
                <a:latin typeface="Segoe UI Semibold"/>
                <a:cs typeface="Segoe UI Semibold"/>
              </a:rPr>
              <a:t>Monitoring </a:t>
            </a:r>
            <a:r>
              <a:rPr sz="2400" b="1" spc="-60" dirty="0">
                <a:solidFill>
                  <a:srgbClr val="3B3B41"/>
                </a:solidFill>
                <a:latin typeface="Segoe UI Semibold"/>
                <a:cs typeface="Segoe UI Semibold"/>
              </a:rPr>
              <a:t>Strategy </a:t>
            </a:r>
            <a:r>
              <a:rPr sz="2400" b="1" spc="-35" dirty="0">
                <a:solidFill>
                  <a:srgbClr val="3B3B41"/>
                </a:solidFill>
                <a:latin typeface="Segoe UI Semibold"/>
                <a:cs typeface="Segoe UI Semibold"/>
              </a:rPr>
              <a:t>for </a:t>
            </a:r>
            <a:r>
              <a:rPr sz="2400" b="1" spc="-50" dirty="0">
                <a:solidFill>
                  <a:srgbClr val="3B3B41"/>
                </a:solidFill>
                <a:latin typeface="Segoe UI Semibold"/>
                <a:cs typeface="Segoe UI Semibold"/>
              </a:rPr>
              <a:t>Identity </a:t>
            </a:r>
            <a:r>
              <a:rPr sz="2400" b="1" spc="-35" dirty="0">
                <a:solidFill>
                  <a:srgbClr val="3B3B41"/>
                </a:solidFill>
                <a:latin typeface="Segoe UI Semibold"/>
                <a:cs typeface="Segoe UI Semibold"/>
              </a:rPr>
              <a:t>and</a:t>
            </a:r>
            <a:r>
              <a:rPr sz="2400" b="1" spc="-480" dirty="0">
                <a:solidFill>
                  <a:srgbClr val="3B3B41"/>
                </a:solidFill>
                <a:latin typeface="Segoe UI Semibold"/>
                <a:cs typeface="Segoe UI Semibold"/>
              </a:rPr>
              <a:t> </a:t>
            </a:r>
            <a:r>
              <a:rPr sz="2400" b="1" spc="-45" dirty="0">
                <a:solidFill>
                  <a:srgbClr val="3B3B41"/>
                </a:solidFill>
                <a:latin typeface="Segoe UI Semibold"/>
                <a:cs typeface="Segoe UI Semibold"/>
              </a:rPr>
              <a:t>Security</a:t>
            </a:r>
            <a:endParaRPr sz="2400">
              <a:latin typeface="Segoe UI Semibold"/>
              <a:cs typeface="Segoe UI Semibold"/>
            </a:endParaRPr>
          </a:p>
          <a:p>
            <a:pPr marL="12700" marR="353695">
              <a:lnSpc>
                <a:spcPct val="100000"/>
              </a:lnSpc>
              <a:spcBef>
                <a:spcPts val="10"/>
              </a:spcBef>
            </a:pPr>
            <a:r>
              <a:rPr sz="2000" i="1" dirty="0">
                <a:solidFill>
                  <a:srgbClr val="3B3B41"/>
                </a:solidFill>
                <a:latin typeface="Segoe UI"/>
                <a:cs typeface="Segoe UI"/>
              </a:rPr>
              <a:t>May include but not </a:t>
            </a:r>
            <a:r>
              <a:rPr sz="2000" i="1" spc="-5" dirty="0">
                <a:solidFill>
                  <a:srgbClr val="3B3B41"/>
                </a:solidFill>
                <a:latin typeface="Segoe UI"/>
                <a:cs typeface="Segoe UI"/>
              </a:rPr>
              <a:t>limited to: </a:t>
            </a:r>
            <a:r>
              <a:rPr sz="2000" spc="-5" dirty="0">
                <a:solidFill>
                  <a:srgbClr val="3B3B41"/>
                </a:solidFill>
                <a:latin typeface="Segoe UI"/>
                <a:cs typeface="Segoe UI"/>
              </a:rPr>
              <a:t>Design </a:t>
            </a:r>
            <a:r>
              <a:rPr sz="2000" dirty="0">
                <a:solidFill>
                  <a:srgbClr val="3B3B41"/>
                </a:solidFill>
                <a:latin typeface="Segoe UI"/>
                <a:cs typeface="Segoe UI"/>
              </a:rPr>
              <a:t>for </a:t>
            </a:r>
            <a:r>
              <a:rPr sz="2000" spc="10" dirty="0">
                <a:solidFill>
                  <a:srgbClr val="3B3B41"/>
                </a:solidFill>
                <a:latin typeface="Segoe UI"/>
                <a:cs typeface="Segoe UI"/>
              </a:rPr>
              <a:t>alert </a:t>
            </a:r>
            <a:r>
              <a:rPr sz="2000" spc="-5" dirty="0">
                <a:solidFill>
                  <a:srgbClr val="3B3B41"/>
                </a:solidFill>
                <a:latin typeface="Segoe UI"/>
                <a:cs typeface="Segoe UI"/>
              </a:rPr>
              <a:t>notifications; design </a:t>
            </a:r>
            <a:r>
              <a:rPr sz="2000" dirty="0">
                <a:solidFill>
                  <a:srgbClr val="3B3B41"/>
                </a:solidFill>
                <a:latin typeface="Segoe UI"/>
                <a:cs typeface="Segoe UI"/>
              </a:rPr>
              <a:t>an </a:t>
            </a:r>
            <a:r>
              <a:rPr sz="2000" spc="5" dirty="0">
                <a:solidFill>
                  <a:srgbClr val="3B3B41"/>
                </a:solidFill>
                <a:latin typeface="Segoe UI"/>
                <a:cs typeface="Segoe UI"/>
              </a:rPr>
              <a:t>alert </a:t>
            </a:r>
            <a:r>
              <a:rPr sz="2000" dirty="0">
                <a:solidFill>
                  <a:srgbClr val="3B3B41"/>
                </a:solidFill>
                <a:latin typeface="Segoe UI"/>
                <a:cs typeface="Segoe UI"/>
              </a:rPr>
              <a:t>and </a:t>
            </a:r>
            <a:r>
              <a:rPr sz="2000" spc="-5" dirty="0">
                <a:solidFill>
                  <a:srgbClr val="3B3B41"/>
                </a:solidFill>
                <a:latin typeface="Segoe UI"/>
                <a:cs typeface="Segoe UI"/>
              </a:rPr>
              <a:t>metrics strategy;  recommend </a:t>
            </a:r>
            <a:r>
              <a:rPr sz="2000" dirty="0">
                <a:solidFill>
                  <a:srgbClr val="3B3B41"/>
                </a:solidFill>
                <a:latin typeface="Segoe UI"/>
                <a:cs typeface="Segoe UI"/>
              </a:rPr>
              <a:t>authentication</a:t>
            </a:r>
            <a:r>
              <a:rPr sz="2000" spc="-30" dirty="0">
                <a:solidFill>
                  <a:srgbClr val="3B3B41"/>
                </a:solidFill>
                <a:latin typeface="Segoe UI"/>
                <a:cs typeface="Segoe UI"/>
              </a:rPr>
              <a:t> </a:t>
            </a:r>
            <a:r>
              <a:rPr sz="2000" dirty="0">
                <a:solidFill>
                  <a:srgbClr val="3B3B41"/>
                </a:solidFill>
                <a:latin typeface="Segoe UI"/>
                <a:cs typeface="Segoe UI"/>
              </a:rPr>
              <a:t>monitors</a:t>
            </a:r>
            <a:endParaRPr sz="2000">
              <a:latin typeface="Segoe UI"/>
              <a:cs typeface="Segoe UI"/>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5440679" y="0"/>
            <a:ext cx="6995159" cy="6995159"/>
          </a:xfrm>
          <a:custGeom>
            <a:avLst/>
            <a:gdLst/>
            <a:ahLst/>
            <a:cxnLst/>
            <a:rect l="l" t="t" r="r" b="b"/>
            <a:pathLst>
              <a:path w="6995159" h="6995159">
                <a:moveTo>
                  <a:pt x="0" y="6995159"/>
                </a:moveTo>
                <a:lnTo>
                  <a:pt x="6995159" y="6995159"/>
                </a:lnTo>
                <a:lnTo>
                  <a:pt x="6995159" y="0"/>
                </a:lnTo>
                <a:lnTo>
                  <a:pt x="0" y="0"/>
                </a:lnTo>
                <a:lnTo>
                  <a:pt x="0" y="6995159"/>
                </a:lnTo>
                <a:close/>
              </a:path>
            </a:pathLst>
          </a:custGeom>
          <a:solidFill>
            <a:srgbClr val="D2D2D2"/>
          </a:solidFill>
        </p:spPr>
        <p:txBody>
          <a:bodyPr wrap="square" lIns="0" tIns="0" rIns="0" bIns="0" rtlCol="0"/>
          <a:lstStyle/>
          <a:p>
            <a:endParaRPr/>
          </a:p>
        </p:txBody>
      </p:sp>
      <p:sp>
        <p:nvSpPr>
          <p:cNvPr id="3" name="object 3"/>
          <p:cNvSpPr/>
          <p:nvPr/>
        </p:nvSpPr>
        <p:spPr>
          <a:xfrm>
            <a:off x="981145" y="643247"/>
            <a:ext cx="1007110" cy="194310"/>
          </a:xfrm>
          <a:custGeom>
            <a:avLst/>
            <a:gdLst/>
            <a:ahLst/>
            <a:cxnLst/>
            <a:rect l="l" t="t" r="r" b="b"/>
            <a:pathLst>
              <a:path w="1007110" h="194309">
                <a:moveTo>
                  <a:pt x="44202" y="13216"/>
                </a:moveTo>
                <a:lnTo>
                  <a:pt x="0" y="13216"/>
                </a:lnTo>
                <a:lnTo>
                  <a:pt x="0" y="191215"/>
                </a:lnTo>
                <a:lnTo>
                  <a:pt x="29169" y="191215"/>
                </a:lnTo>
                <a:lnTo>
                  <a:pt x="29169" y="66968"/>
                </a:lnTo>
                <a:lnTo>
                  <a:pt x="28383" y="58156"/>
                </a:lnTo>
                <a:lnTo>
                  <a:pt x="28304" y="49344"/>
                </a:lnTo>
                <a:lnTo>
                  <a:pt x="27410" y="45820"/>
                </a:lnTo>
                <a:lnTo>
                  <a:pt x="57071" y="45820"/>
                </a:lnTo>
                <a:lnTo>
                  <a:pt x="44202" y="13216"/>
                </a:lnTo>
                <a:close/>
              </a:path>
              <a:path w="1007110" h="194309">
                <a:moveTo>
                  <a:pt x="57071" y="45820"/>
                </a:moveTo>
                <a:lnTo>
                  <a:pt x="28304" y="45820"/>
                </a:lnTo>
                <a:lnTo>
                  <a:pt x="30064" y="52871"/>
                </a:lnTo>
                <a:lnTo>
                  <a:pt x="31824" y="58156"/>
                </a:lnTo>
                <a:lnTo>
                  <a:pt x="32719" y="61680"/>
                </a:lnTo>
                <a:lnTo>
                  <a:pt x="85749" y="191216"/>
                </a:lnTo>
                <a:lnTo>
                  <a:pt x="106061" y="191216"/>
                </a:lnTo>
                <a:lnTo>
                  <a:pt x="123500" y="148039"/>
                </a:lnTo>
                <a:lnTo>
                  <a:pt x="96337" y="148039"/>
                </a:lnTo>
                <a:lnTo>
                  <a:pt x="95443" y="142751"/>
                </a:lnTo>
                <a:lnTo>
                  <a:pt x="92818" y="134820"/>
                </a:lnTo>
                <a:lnTo>
                  <a:pt x="88374" y="125127"/>
                </a:lnTo>
                <a:lnTo>
                  <a:pt x="57071" y="45820"/>
                </a:lnTo>
                <a:close/>
              </a:path>
              <a:path w="1007110" h="194309">
                <a:moveTo>
                  <a:pt x="192675" y="45820"/>
                </a:moveTo>
                <a:lnTo>
                  <a:pt x="163505" y="45820"/>
                </a:lnTo>
                <a:lnTo>
                  <a:pt x="162988" y="55376"/>
                </a:lnTo>
                <a:lnTo>
                  <a:pt x="162722" y="64104"/>
                </a:lnTo>
                <a:lnTo>
                  <a:pt x="162611" y="191216"/>
                </a:lnTo>
                <a:lnTo>
                  <a:pt x="192675" y="191216"/>
                </a:lnTo>
                <a:lnTo>
                  <a:pt x="192675" y="45820"/>
                </a:lnTo>
                <a:close/>
              </a:path>
              <a:path w="1007110" h="194309">
                <a:moveTo>
                  <a:pt x="192675" y="13216"/>
                </a:moveTo>
                <a:lnTo>
                  <a:pt x="151128" y="13216"/>
                </a:lnTo>
                <a:lnTo>
                  <a:pt x="105166" y="125127"/>
                </a:lnTo>
                <a:lnTo>
                  <a:pt x="97232" y="148039"/>
                </a:lnTo>
                <a:lnTo>
                  <a:pt x="123500" y="148039"/>
                </a:lnTo>
                <a:lnTo>
                  <a:pt x="159091" y="59919"/>
                </a:lnTo>
                <a:lnTo>
                  <a:pt x="160851" y="57275"/>
                </a:lnTo>
                <a:lnTo>
                  <a:pt x="161746" y="51107"/>
                </a:lnTo>
                <a:lnTo>
                  <a:pt x="163505" y="45820"/>
                </a:lnTo>
                <a:lnTo>
                  <a:pt x="192675" y="45820"/>
                </a:lnTo>
                <a:lnTo>
                  <a:pt x="192675" y="13216"/>
                </a:lnTo>
                <a:close/>
              </a:path>
              <a:path w="1007110" h="194309">
                <a:moveTo>
                  <a:pt x="251880" y="63444"/>
                </a:moveTo>
                <a:lnTo>
                  <a:pt x="221815" y="63444"/>
                </a:lnTo>
                <a:lnTo>
                  <a:pt x="221815" y="191216"/>
                </a:lnTo>
                <a:lnTo>
                  <a:pt x="251880" y="191216"/>
                </a:lnTo>
                <a:lnTo>
                  <a:pt x="251880" y="63444"/>
                </a:lnTo>
                <a:close/>
              </a:path>
              <a:path w="1007110" h="194309">
                <a:moveTo>
                  <a:pt x="242156" y="9691"/>
                </a:moveTo>
                <a:lnTo>
                  <a:pt x="232433" y="9691"/>
                </a:lnTo>
                <a:lnTo>
                  <a:pt x="228019" y="11455"/>
                </a:lnTo>
                <a:lnTo>
                  <a:pt x="224470" y="14979"/>
                </a:lnTo>
                <a:lnTo>
                  <a:pt x="220950" y="17623"/>
                </a:lnTo>
                <a:lnTo>
                  <a:pt x="219190" y="22028"/>
                </a:lnTo>
                <a:lnTo>
                  <a:pt x="219190" y="31720"/>
                </a:lnTo>
                <a:lnTo>
                  <a:pt x="220950" y="36127"/>
                </a:lnTo>
                <a:lnTo>
                  <a:pt x="224470" y="39652"/>
                </a:lnTo>
                <a:lnTo>
                  <a:pt x="228019" y="42295"/>
                </a:lnTo>
                <a:lnTo>
                  <a:pt x="232433" y="44059"/>
                </a:lnTo>
                <a:lnTo>
                  <a:pt x="242156" y="44059"/>
                </a:lnTo>
                <a:lnTo>
                  <a:pt x="246571" y="42295"/>
                </a:lnTo>
                <a:lnTo>
                  <a:pt x="250120" y="39652"/>
                </a:lnTo>
                <a:lnTo>
                  <a:pt x="253639" y="36127"/>
                </a:lnTo>
                <a:lnTo>
                  <a:pt x="255399" y="31720"/>
                </a:lnTo>
                <a:lnTo>
                  <a:pt x="255399" y="22028"/>
                </a:lnTo>
                <a:lnTo>
                  <a:pt x="253639" y="18503"/>
                </a:lnTo>
                <a:lnTo>
                  <a:pt x="246571" y="11455"/>
                </a:lnTo>
                <a:lnTo>
                  <a:pt x="242156" y="9691"/>
                </a:lnTo>
                <a:close/>
              </a:path>
              <a:path w="1007110" h="194309">
                <a:moveTo>
                  <a:pt x="352632" y="60800"/>
                </a:moveTo>
                <a:lnTo>
                  <a:pt x="313172" y="65633"/>
                </a:lnTo>
                <a:lnTo>
                  <a:pt x="281049" y="94284"/>
                </a:lnTo>
                <a:lnTo>
                  <a:pt x="273086" y="130415"/>
                </a:lnTo>
                <a:lnTo>
                  <a:pt x="273584" y="139350"/>
                </a:lnTo>
                <a:lnTo>
                  <a:pt x="290419" y="176125"/>
                </a:lnTo>
                <a:lnTo>
                  <a:pt x="326873" y="193364"/>
                </a:lnTo>
                <a:lnTo>
                  <a:pt x="335840" y="193860"/>
                </a:lnTo>
                <a:lnTo>
                  <a:pt x="346099" y="193364"/>
                </a:lnTo>
                <a:lnTo>
                  <a:pt x="355614" y="191877"/>
                </a:lnTo>
                <a:lnTo>
                  <a:pt x="364302" y="189398"/>
                </a:lnTo>
                <a:lnTo>
                  <a:pt x="372078" y="185928"/>
                </a:lnTo>
                <a:lnTo>
                  <a:pt x="372943" y="185048"/>
                </a:lnTo>
                <a:lnTo>
                  <a:pt x="372943" y="169187"/>
                </a:lnTo>
                <a:lnTo>
                  <a:pt x="342014" y="169187"/>
                </a:lnTo>
                <a:lnTo>
                  <a:pt x="333745" y="168526"/>
                </a:lnTo>
                <a:lnTo>
                  <a:pt x="304666" y="137050"/>
                </a:lnTo>
                <a:lnTo>
                  <a:pt x="304015" y="127771"/>
                </a:lnTo>
                <a:lnTo>
                  <a:pt x="304680" y="118863"/>
                </a:lnTo>
                <a:lnTo>
                  <a:pt x="334640" y="86147"/>
                </a:lnTo>
                <a:lnTo>
                  <a:pt x="342908" y="85472"/>
                </a:lnTo>
                <a:lnTo>
                  <a:pt x="372943" y="85472"/>
                </a:lnTo>
                <a:lnTo>
                  <a:pt x="372943" y="66968"/>
                </a:lnTo>
                <a:lnTo>
                  <a:pt x="372078" y="66968"/>
                </a:lnTo>
                <a:lnTo>
                  <a:pt x="368529" y="65207"/>
                </a:lnTo>
                <a:lnTo>
                  <a:pt x="364115" y="63444"/>
                </a:lnTo>
                <a:lnTo>
                  <a:pt x="357911" y="62563"/>
                </a:lnTo>
                <a:lnTo>
                  <a:pt x="352632" y="60800"/>
                </a:lnTo>
                <a:close/>
              </a:path>
              <a:path w="1007110" h="194309">
                <a:moveTo>
                  <a:pt x="372943" y="157731"/>
                </a:moveTo>
                <a:lnTo>
                  <a:pt x="371183" y="158612"/>
                </a:lnTo>
                <a:lnTo>
                  <a:pt x="366769" y="162136"/>
                </a:lnTo>
                <a:lnTo>
                  <a:pt x="362355" y="164780"/>
                </a:lnTo>
                <a:lnTo>
                  <a:pt x="351737" y="168304"/>
                </a:lnTo>
                <a:lnTo>
                  <a:pt x="346428" y="169187"/>
                </a:lnTo>
                <a:lnTo>
                  <a:pt x="372943" y="169187"/>
                </a:lnTo>
                <a:lnTo>
                  <a:pt x="372943" y="157731"/>
                </a:lnTo>
                <a:close/>
              </a:path>
              <a:path w="1007110" h="194309">
                <a:moveTo>
                  <a:pt x="372943" y="85472"/>
                </a:moveTo>
                <a:lnTo>
                  <a:pt x="342908" y="85472"/>
                </a:lnTo>
                <a:lnTo>
                  <a:pt x="350187" y="86120"/>
                </a:lnTo>
                <a:lnTo>
                  <a:pt x="357382" y="88007"/>
                </a:lnTo>
                <a:lnTo>
                  <a:pt x="364408" y="91050"/>
                </a:lnTo>
                <a:lnTo>
                  <a:pt x="371183" y="95167"/>
                </a:lnTo>
                <a:lnTo>
                  <a:pt x="372943" y="96048"/>
                </a:lnTo>
                <a:lnTo>
                  <a:pt x="372943" y="85472"/>
                </a:lnTo>
                <a:close/>
              </a:path>
              <a:path w="1007110" h="194309">
                <a:moveTo>
                  <a:pt x="425079" y="63444"/>
                </a:moveTo>
                <a:lnTo>
                  <a:pt x="395044" y="63444"/>
                </a:lnTo>
                <a:lnTo>
                  <a:pt x="395044" y="191216"/>
                </a:lnTo>
                <a:lnTo>
                  <a:pt x="425079" y="191216"/>
                </a:lnTo>
                <a:lnTo>
                  <a:pt x="425079" y="126008"/>
                </a:lnTo>
                <a:lnTo>
                  <a:pt x="425577" y="117898"/>
                </a:lnTo>
                <a:lnTo>
                  <a:pt x="444525" y="88116"/>
                </a:lnTo>
                <a:lnTo>
                  <a:pt x="469281" y="88116"/>
                </a:lnTo>
                <a:lnTo>
                  <a:pt x="469281" y="85472"/>
                </a:lnTo>
                <a:lnTo>
                  <a:pt x="425079" y="85472"/>
                </a:lnTo>
                <a:lnTo>
                  <a:pt x="425079" y="63444"/>
                </a:lnTo>
                <a:close/>
              </a:path>
              <a:path w="1007110" h="194309">
                <a:moveTo>
                  <a:pt x="469281" y="88116"/>
                </a:moveTo>
                <a:lnTo>
                  <a:pt x="455144" y="88116"/>
                </a:lnTo>
                <a:lnTo>
                  <a:pt x="457798" y="88999"/>
                </a:lnTo>
                <a:lnTo>
                  <a:pt x="464867" y="90760"/>
                </a:lnTo>
                <a:lnTo>
                  <a:pt x="468386" y="92523"/>
                </a:lnTo>
                <a:lnTo>
                  <a:pt x="469281" y="93404"/>
                </a:lnTo>
                <a:lnTo>
                  <a:pt x="469281" y="88116"/>
                </a:lnTo>
                <a:close/>
              </a:path>
              <a:path w="1007110" h="194309">
                <a:moveTo>
                  <a:pt x="466627" y="61680"/>
                </a:moveTo>
                <a:lnTo>
                  <a:pt x="449835" y="61680"/>
                </a:lnTo>
                <a:lnTo>
                  <a:pt x="442766" y="63444"/>
                </a:lnTo>
                <a:lnTo>
                  <a:pt x="437457" y="68731"/>
                </a:lnTo>
                <a:lnTo>
                  <a:pt x="432148" y="73136"/>
                </a:lnTo>
                <a:lnTo>
                  <a:pt x="428628" y="78424"/>
                </a:lnTo>
                <a:lnTo>
                  <a:pt x="425974" y="85472"/>
                </a:lnTo>
                <a:lnTo>
                  <a:pt x="469281" y="85472"/>
                </a:lnTo>
                <a:lnTo>
                  <a:pt x="469281" y="63444"/>
                </a:lnTo>
                <a:lnTo>
                  <a:pt x="466627" y="61680"/>
                </a:lnTo>
                <a:close/>
              </a:path>
              <a:path w="1007110" h="194309">
                <a:moveTo>
                  <a:pt x="539104" y="60800"/>
                </a:moveTo>
                <a:lnTo>
                  <a:pt x="498822" y="70837"/>
                </a:lnTo>
                <a:lnTo>
                  <a:pt x="472185" y="113616"/>
                </a:lnTo>
                <a:lnTo>
                  <a:pt x="471041" y="128652"/>
                </a:lnTo>
                <a:lnTo>
                  <a:pt x="472185" y="143026"/>
                </a:lnTo>
                <a:lnTo>
                  <a:pt x="498154" y="183822"/>
                </a:lnTo>
                <a:lnTo>
                  <a:pt x="535554" y="193860"/>
                </a:lnTo>
                <a:lnTo>
                  <a:pt x="550101" y="192703"/>
                </a:lnTo>
                <a:lnTo>
                  <a:pt x="563162" y="189234"/>
                </a:lnTo>
                <a:lnTo>
                  <a:pt x="574574" y="183451"/>
                </a:lnTo>
                <a:lnTo>
                  <a:pt x="584171" y="175355"/>
                </a:lnTo>
                <a:lnTo>
                  <a:pt x="589140" y="169187"/>
                </a:lnTo>
                <a:lnTo>
                  <a:pt x="537314" y="169187"/>
                </a:lnTo>
                <a:lnTo>
                  <a:pt x="529712" y="168526"/>
                </a:lnTo>
                <a:lnTo>
                  <a:pt x="502621" y="137175"/>
                </a:lnTo>
                <a:lnTo>
                  <a:pt x="502031" y="128652"/>
                </a:lnTo>
                <a:lnTo>
                  <a:pt x="502092" y="126008"/>
                </a:lnTo>
                <a:lnTo>
                  <a:pt x="522848" y="88117"/>
                </a:lnTo>
                <a:lnTo>
                  <a:pt x="537314" y="85472"/>
                </a:lnTo>
                <a:lnTo>
                  <a:pt x="591237" y="85472"/>
                </a:lnTo>
                <a:lnTo>
                  <a:pt x="585930" y="78424"/>
                </a:lnTo>
                <a:lnTo>
                  <a:pt x="576500" y="70466"/>
                </a:lnTo>
                <a:lnTo>
                  <a:pt x="565492" y="64986"/>
                </a:lnTo>
                <a:lnTo>
                  <a:pt x="552997" y="61819"/>
                </a:lnTo>
                <a:lnTo>
                  <a:pt x="539104" y="60800"/>
                </a:lnTo>
                <a:close/>
              </a:path>
              <a:path w="1007110" h="194309">
                <a:moveTo>
                  <a:pt x="591237" y="85472"/>
                </a:moveTo>
                <a:lnTo>
                  <a:pt x="537314" y="85472"/>
                </a:lnTo>
                <a:lnTo>
                  <a:pt x="544789" y="86133"/>
                </a:lnTo>
                <a:lnTo>
                  <a:pt x="551347" y="88117"/>
                </a:lnTo>
                <a:lnTo>
                  <a:pt x="570850" y="126008"/>
                </a:lnTo>
                <a:lnTo>
                  <a:pt x="570810" y="128652"/>
                </a:lnTo>
                <a:lnTo>
                  <a:pt x="552119" y="166543"/>
                </a:lnTo>
                <a:lnTo>
                  <a:pt x="537314" y="169187"/>
                </a:lnTo>
                <a:lnTo>
                  <a:pt x="589140" y="169187"/>
                </a:lnTo>
                <a:lnTo>
                  <a:pt x="592279" y="165291"/>
                </a:lnTo>
                <a:lnTo>
                  <a:pt x="598077" y="153656"/>
                </a:lnTo>
                <a:lnTo>
                  <a:pt x="601560" y="140534"/>
                </a:lnTo>
                <a:lnTo>
                  <a:pt x="602722" y="126008"/>
                </a:lnTo>
                <a:lnTo>
                  <a:pt x="601588" y="111633"/>
                </a:lnTo>
                <a:lnTo>
                  <a:pt x="598297" y="98911"/>
                </a:lnTo>
                <a:lnTo>
                  <a:pt x="593021" y="87842"/>
                </a:lnTo>
                <a:lnTo>
                  <a:pt x="591237" y="85472"/>
                </a:lnTo>
                <a:close/>
              </a:path>
              <a:path w="1007110" h="194309">
                <a:moveTo>
                  <a:pt x="616860" y="157731"/>
                </a:moveTo>
                <a:lnTo>
                  <a:pt x="616860" y="186811"/>
                </a:lnTo>
                <a:lnTo>
                  <a:pt x="617755" y="186811"/>
                </a:lnTo>
                <a:lnTo>
                  <a:pt x="621274" y="189452"/>
                </a:lnTo>
                <a:lnTo>
                  <a:pt x="627448" y="190335"/>
                </a:lnTo>
                <a:lnTo>
                  <a:pt x="633652" y="192096"/>
                </a:lnTo>
                <a:lnTo>
                  <a:pt x="646030" y="193860"/>
                </a:lnTo>
                <a:lnTo>
                  <a:pt x="687547" y="183284"/>
                </a:lnTo>
                <a:lnTo>
                  <a:pt x="698262" y="170068"/>
                </a:lnTo>
                <a:lnTo>
                  <a:pt x="646892" y="170067"/>
                </a:lnTo>
                <a:lnTo>
                  <a:pt x="641615" y="169187"/>
                </a:lnTo>
                <a:lnTo>
                  <a:pt x="635412" y="167424"/>
                </a:lnTo>
                <a:lnTo>
                  <a:pt x="623034" y="162136"/>
                </a:lnTo>
                <a:lnTo>
                  <a:pt x="618620" y="158612"/>
                </a:lnTo>
                <a:lnTo>
                  <a:pt x="616860" y="157731"/>
                </a:lnTo>
                <a:close/>
              </a:path>
              <a:path w="1007110" h="194309">
                <a:moveTo>
                  <a:pt x="675170" y="60800"/>
                </a:moveTo>
                <a:lnTo>
                  <a:pt x="630997" y="71375"/>
                </a:lnTo>
                <a:lnTo>
                  <a:pt x="616860" y="99572"/>
                </a:lnTo>
                <a:lnTo>
                  <a:pt x="616860" y="105740"/>
                </a:lnTo>
                <a:lnTo>
                  <a:pt x="617755" y="111028"/>
                </a:lnTo>
                <a:lnTo>
                  <a:pt x="619514" y="115435"/>
                </a:lnTo>
                <a:lnTo>
                  <a:pt x="624823" y="124247"/>
                </a:lnTo>
                <a:lnTo>
                  <a:pt x="629238" y="126888"/>
                </a:lnTo>
                <a:lnTo>
                  <a:pt x="632757" y="130415"/>
                </a:lnTo>
                <a:lnTo>
                  <a:pt x="638961" y="133939"/>
                </a:lnTo>
                <a:lnTo>
                  <a:pt x="647789" y="137464"/>
                </a:lnTo>
                <a:lnTo>
                  <a:pt x="653963" y="140108"/>
                </a:lnTo>
                <a:lnTo>
                  <a:pt x="666341" y="146276"/>
                </a:lnTo>
                <a:lnTo>
                  <a:pt x="668101" y="148039"/>
                </a:lnTo>
                <a:lnTo>
                  <a:pt x="669890" y="150680"/>
                </a:lnTo>
                <a:lnTo>
                  <a:pt x="670755" y="152444"/>
                </a:lnTo>
                <a:lnTo>
                  <a:pt x="671650" y="154207"/>
                </a:lnTo>
                <a:lnTo>
                  <a:pt x="671650" y="165660"/>
                </a:lnTo>
                <a:lnTo>
                  <a:pt x="665476" y="170068"/>
                </a:lnTo>
                <a:lnTo>
                  <a:pt x="698262" y="170067"/>
                </a:lnTo>
                <a:lnTo>
                  <a:pt x="700843" y="162467"/>
                </a:lnTo>
                <a:lnTo>
                  <a:pt x="701685" y="154207"/>
                </a:lnTo>
                <a:lnTo>
                  <a:pt x="701685" y="145395"/>
                </a:lnTo>
                <a:lnTo>
                  <a:pt x="668996" y="116316"/>
                </a:lnTo>
                <a:lnTo>
                  <a:pt x="659272" y="112791"/>
                </a:lnTo>
                <a:lnTo>
                  <a:pt x="653098" y="109264"/>
                </a:lnTo>
                <a:lnTo>
                  <a:pt x="651309" y="106623"/>
                </a:lnTo>
                <a:lnTo>
                  <a:pt x="648684" y="104860"/>
                </a:lnTo>
                <a:lnTo>
                  <a:pt x="646895" y="101336"/>
                </a:lnTo>
                <a:lnTo>
                  <a:pt x="646895" y="93404"/>
                </a:lnTo>
                <a:lnTo>
                  <a:pt x="648684" y="90760"/>
                </a:lnTo>
                <a:lnTo>
                  <a:pt x="652204" y="88116"/>
                </a:lnTo>
                <a:lnTo>
                  <a:pt x="654858" y="85472"/>
                </a:lnTo>
                <a:lnTo>
                  <a:pt x="659272" y="84592"/>
                </a:lnTo>
                <a:lnTo>
                  <a:pt x="694616" y="84592"/>
                </a:lnTo>
                <a:lnTo>
                  <a:pt x="694616" y="66088"/>
                </a:lnTo>
                <a:lnTo>
                  <a:pt x="691097" y="64324"/>
                </a:lnTo>
                <a:lnTo>
                  <a:pt x="686681" y="63443"/>
                </a:lnTo>
                <a:lnTo>
                  <a:pt x="680479" y="61680"/>
                </a:lnTo>
                <a:lnTo>
                  <a:pt x="675170" y="60800"/>
                </a:lnTo>
                <a:close/>
              </a:path>
              <a:path w="1007110" h="194309">
                <a:moveTo>
                  <a:pt x="694616" y="84592"/>
                </a:moveTo>
                <a:lnTo>
                  <a:pt x="669890" y="84592"/>
                </a:lnTo>
                <a:lnTo>
                  <a:pt x="680479" y="86355"/>
                </a:lnTo>
                <a:lnTo>
                  <a:pt x="685788" y="88116"/>
                </a:lnTo>
                <a:lnTo>
                  <a:pt x="690202" y="90760"/>
                </a:lnTo>
                <a:lnTo>
                  <a:pt x="693751" y="92524"/>
                </a:lnTo>
                <a:lnTo>
                  <a:pt x="694616" y="93404"/>
                </a:lnTo>
                <a:lnTo>
                  <a:pt x="694616" y="84592"/>
                </a:lnTo>
                <a:close/>
              </a:path>
              <a:path w="1007110" h="194309">
                <a:moveTo>
                  <a:pt x="782125" y="60800"/>
                </a:moveTo>
                <a:lnTo>
                  <a:pt x="742712" y="70837"/>
                </a:lnTo>
                <a:lnTo>
                  <a:pt x="716102" y="113617"/>
                </a:lnTo>
                <a:lnTo>
                  <a:pt x="714957" y="128652"/>
                </a:lnTo>
                <a:lnTo>
                  <a:pt x="716102" y="143026"/>
                </a:lnTo>
                <a:lnTo>
                  <a:pt x="742058" y="183822"/>
                </a:lnTo>
                <a:lnTo>
                  <a:pt x="779471" y="193860"/>
                </a:lnTo>
                <a:lnTo>
                  <a:pt x="794017" y="192703"/>
                </a:lnTo>
                <a:lnTo>
                  <a:pt x="807075" y="189234"/>
                </a:lnTo>
                <a:lnTo>
                  <a:pt x="818478" y="183451"/>
                </a:lnTo>
                <a:lnTo>
                  <a:pt x="828057" y="175356"/>
                </a:lnTo>
                <a:lnTo>
                  <a:pt x="832951" y="169187"/>
                </a:lnTo>
                <a:lnTo>
                  <a:pt x="781231" y="169187"/>
                </a:lnTo>
                <a:lnTo>
                  <a:pt x="773251" y="168526"/>
                </a:lnTo>
                <a:lnTo>
                  <a:pt x="746534" y="137175"/>
                </a:lnTo>
                <a:lnTo>
                  <a:pt x="745947" y="128652"/>
                </a:lnTo>
                <a:lnTo>
                  <a:pt x="746008" y="126008"/>
                </a:lnTo>
                <a:lnTo>
                  <a:pt x="766430" y="88117"/>
                </a:lnTo>
                <a:lnTo>
                  <a:pt x="781231" y="85472"/>
                </a:lnTo>
                <a:lnTo>
                  <a:pt x="834541" y="85472"/>
                </a:lnTo>
                <a:lnTo>
                  <a:pt x="828952" y="78424"/>
                </a:lnTo>
                <a:lnTo>
                  <a:pt x="820012" y="70466"/>
                </a:lnTo>
                <a:lnTo>
                  <a:pt x="809174" y="64986"/>
                </a:lnTo>
                <a:lnTo>
                  <a:pt x="796518" y="61819"/>
                </a:lnTo>
                <a:lnTo>
                  <a:pt x="782125" y="60800"/>
                </a:lnTo>
                <a:close/>
              </a:path>
              <a:path w="1007110" h="194309">
                <a:moveTo>
                  <a:pt x="834541" y="85472"/>
                </a:moveTo>
                <a:lnTo>
                  <a:pt x="781231" y="85472"/>
                </a:lnTo>
                <a:lnTo>
                  <a:pt x="788706" y="86134"/>
                </a:lnTo>
                <a:lnTo>
                  <a:pt x="795264" y="88117"/>
                </a:lnTo>
                <a:lnTo>
                  <a:pt x="814767" y="126008"/>
                </a:lnTo>
                <a:lnTo>
                  <a:pt x="814724" y="128652"/>
                </a:lnTo>
                <a:lnTo>
                  <a:pt x="795599" y="166543"/>
                </a:lnTo>
                <a:lnTo>
                  <a:pt x="781231" y="169187"/>
                </a:lnTo>
                <a:lnTo>
                  <a:pt x="832951" y="169187"/>
                </a:lnTo>
                <a:lnTo>
                  <a:pt x="836043" y="165291"/>
                </a:lnTo>
                <a:lnTo>
                  <a:pt x="841542" y="153656"/>
                </a:lnTo>
                <a:lnTo>
                  <a:pt x="844721" y="140534"/>
                </a:lnTo>
                <a:lnTo>
                  <a:pt x="845744" y="126008"/>
                </a:lnTo>
                <a:lnTo>
                  <a:pt x="844735" y="111633"/>
                </a:lnTo>
                <a:lnTo>
                  <a:pt x="841654" y="98911"/>
                </a:lnTo>
                <a:lnTo>
                  <a:pt x="836420" y="87842"/>
                </a:lnTo>
                <a:lnTo>
                  <a:pt x="834541" y="85472"/>
                </a:lnTo>
                <a:close/>
              </a:path>
              <a:path w="1007110" h="194309">
                <a:moveTo>
                  <a:pt x="975666" y="88116"/>
                </a:moveTo>
                <a:lnTo>
                  <a:pt x="945601" y="88116"/>
                </a:lnTo>
                <a:lnTo>
                  <a:pt x="945601" y="153324"/>
                </a:lnTo>
                <a:lnTo>
                  <a:pt x="947936" y="171182"/>
                </a:lnTo>
                <a:lnTo>
                  <a:pt x="954993" y="183836"/>
                </a:lnTo>
                <a:lnTo>
                  <a:pt x="966854" y="191367"/>
                </a:lnTo>
                <a:lnTo>
                  <a:pt x="983600" y="193860"/>
                </a:lnTo>
                <a:lnTo>
                  <a:pt x="991563" y="193860"/>
                </a:lnTo>
                <a:lnTo>
                  <a:pt x="995978" y="192980"/>
                </a:lnTo>
                <a:lnTo>
                  <a:pt x="1003941" y="190336"/>
                </a:lnTo>
                <a:lnTo>
                  <a:pt x="1005701" y="189452"/>
                </a:lnTo>
                <a:lnTo>
                  <a:pt x="1006596" y="189452"/>
                </a:lnTo>
                <a:lnTo>
                  <a:pt x="1006596" y="169188"/>
                </a:lnTo>
                <a:lnTo>
                  <a:pt x="987149" y="169188"/>
                </a:lnTo>
                <a:lnTo>
                  <a:pt x="982735" y="167424"/>
                </a:lnTo>
                <a:lnTo>
                  <a:pt x="980080" y="164780"/>
                </a:lnTo>
                <a:lnTo>
                  <a:pt x="977426" y="161256"/>
                </a:lnTo>
                <a:lnTo>
                  <a:pt x="975666" y="155968"/>
                </a:lnTo>
                <a:lnTo>
                  <a:pt x="975666" y="88116"/>
                </a:lnTo>
                <a:close/>
              </a:path>
              <a:path w="1007110" h="194309">
                <a:moveTo>
                  <a:pt x="900534" y="88116"/>
                </a:moveTo>
                <a:lnTo>
                  <a:pt x="870500" y="88116"/>
                </a:lnTo>
                <a:lnTo>
                  <a:pt x="870500" y="191216"/>
                </a:lnTo>
                <a:lnTo>
                  <a:pt x="900534" y="191216"/>
                </a:lnTo>
                <a:lnTo>
                  <a:pt x="900534" y="88116"/>
                </a:lnTo>
                <a:close/>
              </a:path>
              <a:path w="1007110" h="194309">
                <a:moveTo>
                  <a:pt x="1006596" y="164780"/>
                </a:moveTo>
                <a:lnTo>
                  <a:pt x="1001287" y="167424"/>
                </a:lnTo>
                <a:lnTo>
                  <a:pt x="995978" y="169188"/>
                </a:lnTo>
                <a:lnTo>
                  <a:pt x="1006596" y="169188"/>
                </a:lnTo>
                <a:lnTo>
                  <a:pt x="1006596" y="164780"/>
                </a:lnTo>
                <a:close/>
              </a:path>
              <a:path w="1007110" h="194309">
                <a:moveTo>
                  <a:pt x="1006596" y="63444"/>
                </a:moveTo>
                <a:lnTo>
                  <a:pt x="849293" y="63444"/>
                </a:lnTo>
                <a:lnTo>
                  <a:pt x="849293" y="88116"/>
                </a:lnTo>
                <a:lnTo>
                  <a:pt x="1006596" y="88116"/>
                </a:lnTo>
                <a:lnTo>
                  <a:pt x="1006596" y="63444"/>
                </a:lnTo>
                <a:close/>
              </a:path>
              <a:path w="1007110" h="194309">
                <a:moveTo>
                  <a:pt x="923500" y="0"/>
                </a:moveTo>
                <a:lnTo>
                  <a:pt x="885502" y="9692"/>
                </a:lnTo>
                <a:lnTo>
                  <a:pt x="870500" y="37008"/>
                </a:lnTo>
                <a:lnTo>
                  <a:pt x="870500" y="63444"/>
                </a:lnTo>
                <a:lnTo>
                  <a:pt x="900534" y="63444"/>
                </a:lnTo>
                <a:lnTo>
                  <a:pt x="900534" y="40532"/>
                </a:lnTo>
                <a:lnTo>
                  <a:pt x="902294" y="34364"/>
                </a:lnTo>
                <a:lnTo>
                  <a:pt x="905843" y="30840"/>
                </a:lnTo>
                <a:lnTo>
                  <a:pt x="908498" y="26435"/>
                </a:lnTo>
                <a:lnTo>
                  <a:pt x="913777" y="24672"/>
                </a:lnTo>
                <a:lnTo>
                  <a:pt x="934118" y="24672"/>
                </a:lnTo>
                <a:lnTo>
                  <a:pt x="934118" y="2643"/>
                </a:lnTo>
                <a:lnTo>
                  <a:pt x="933224" y="2643"/>
                </a:lnTo>
                <a:lnTo>
                  <a:pt x="928809" y="880"/>
                </a:lnTo>
                <a:lnTo>
                  <a:pt x="923500" y="0"/>
                </a:lnTo>
                <a:close/>
              </a:path>
              <a:path w="1007110" h="194309">
                <a:moveTo>
                  <a:pt x="975666" y="25552"/>
                </a:moveTo>
                <a:lnTo>
                  <a:pt x="974771" y="25552"/>
                </a:lnTo>
                <a:lnTo>
                  <a:pt x="946496" y="34364"/>
                </a:lnTo>
                <a:lnTo>
                  <a:pt x="945601" y="35247"/>
                </a:lnTo>
                <a:lnTo>
                  <a:pt x="945601" y="63444"/>
                </a:lnTo>
                <a:lnTo>
                  <a:pt x="975666" y="63444"/>
                </a:lnTo>
                <a:lnTo>
                  <a:pt x="975666" y="25552"/>
                </a:lnTo>
                <a:close/>
              </a:path>
              <a:path w="1007110" h="194309">
                <a:moveTo>
                  <a:pt x="934118" y="24672"/>
                </a:moveTo>
                <a:lnTo>
                  <a:pt x="923500" y="24672"/>
                </a:lnTo>
                <a:lnTo>
                  <a:pt x="927945" y="25552"/>
                </a:lnTo>
                <a:lnTo>
                  <a:pt x="932359" y="28196"/>
                </a:lnTo>
                <a:lnTo>
                  <a:pt x="934118" y="28196"/>
                </a:lnTo>
                <a:lnTo>
                  <a:pt x="934118" y="24672"/>
                </a:lnTo>
                <a:close/>
              </a:path>
            </a:pathLst>
          </a:custGeom>
          <a:solidFill>
            <a:srgbClr val="737373"/>
          </a:solidFill>
        </p:spPr>
        <p:txBody>
          <a:bodyPr wrap="square" lIns="0" tIns="0" rIns="0" bIns="0" rtlCol="0"/>
          <a:lstStyle/>
          <a:p>
            <a:endParaRPr/>
          </a:p>
        </p:txBody>
      </p:sp>
      <p:sp>
        <p:nvSpPr>
          <p:cNvPr id="4" name="object 4"/>
          <p:cNvSpPr/>
          <p:nvPr/>
        </p:nvSpPr>
        <p:spPr>
          <a:xfrm>
            <a:off x="594968" y="597426"/>
            <a:ext cx="296932" cy="296076"/>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6376415" y="815339"/>
            <a:ext cx="5125211" cy="5362956"/>
          </a:xfrm>
          <a:prstGeom prst="rect">
            <a:avLst/>
          </a:prstGeom>
          <a:blipFill>
            <a:blip r:embed="rId3" cstate="print"/>
            <a:stretch>
              <a:fillRect/>
            </a:stretch>
          </a:blipFill>
        </p:spPr>
        <p:txBody>
          <a:bodyPr wrap="square" lIns="0" tIns="0" rIns="0" bIns="0" rtlCol="0"/>
          <a:lstStyle/>
          <a:p>
            <a:endParaRPr/>
          </a:p>
        </p:txBody>
      </p:sp>
      <p:sp>
        <p:nvSpPr>
          <p:cNvPr id="6" name="object 6"/>
          <p:cNvSpPr txBox="1">
            <a:spLocks noGrp="1"/>
          </p:cNvSpPr>
          <p:nvPr>
            <p:ph type="title"/>
          </p:nvPr>
        </p:nvSpPr>
        <p:spPr>
          <a:xfrm>
            <a:off x="587451" y="2680461"/>
            <a:ext cx="2395220" cy="835660"/>
          </a:xfrm>
          <a:prstGeom prst="rect">
            <a:avLst/>
          </a:prstGeom>
        </p:spPr>
        <p:txBody>
          <a:bodyPr vert="horz" wrap="square" lIns="0" tIns="60960" rIns="0" bIns="0" rtlCol="0">
            <a:spAutoFit/>
          </a:bodyPr>
          <a:lstStyle/>
          <a:p>
            <a:pPr marL="12700" marR="5080">
              <a:lnSpc>
                <a:spcPts val="3020"/>
              </a:lnSpc>
              <a:spcBef>
                <a:spcPts val="480"/>
              </a:spcBef>
            </a:pPr>
            <a:r>
              <a:rPr sz="2800" spc="-50" dirty="0">
                <a:solidFill>
                  <a:srgbClr val="3B3B41"/>
                </a:solidFill>
              </a:rPr>
              <a:t>Design</a:t>
            </a:r>
            <a:r>
              <a:rPr sz="2800" spc="-114" dirty="0">
                <a:solidFill>
                  <a:srgbClr val="3B3B41"/>
                </a:solidFill>
              </a:rPr>
              <a:t> </a:t>
            </a:r>
            <a:r>
              <a:rPr sz="2800" spc="-50" dirty="0">
                <a:solidFill>
                  <a:srgbClr val="3B3B41"/>
                </a:solidFill>
              </a:rPr>
              <a:t>Identity  Management</a:t>
            </a:r>
            <a:endParaRPr sz="280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17042" y="259791"/>
            <a:ext cx="2712085" cy="452120"/>
          </a:xfrm>
          <a:prstGeom prst="rect">
            <a:avLst/>
          </a:prstGeom>
        </p:spPr>
        <p:txBody>
          <a:bodyPr vert="horz" wrap="square" lIns="0" tIns="12065" rIns="0" bIns="0" rtlCol="0">
            <a:spAutoFit/>
          </a:bodyPr>
          <a:lstStyle/>
          <a:p>
            <a:pPr marL="12700">
              <a:lnSpc>
                <a:spcPct val="100000"/>
              </a:lnSpc>
              <a:spcBef>
                <a:spcPts val="95"/>
              </a:spcBef>
            </a:pPr>
            <a:r>
              <a:rPr sz="2800" spc="-50" dirty="0">
                <a:solidFill>
                  <a:srgbClr val="0071C5"/>
                </a:solidFill>
              </a:rPr>
              <a:t>Platform</a:t>
            </a:r>
            <a:r>
              <a:rPr sz="2800" spc="-120" dirty="0">
                <a:solidFill>
                  <a:srgbClr val="0071C5"/>
                </a:solidFill>
              </a:rPr>
              <a:t> </a:t>
            </a:r>
            <a:r>
              <a:rPr sz="2800" spc="-50" dirty="0">
                <a:solidFill>
                  <a:srgbClr val="0071C5"/>
                </a:solidFill>
              </a:rPr>
              <a:t>Security</a:t>
            </a:r>
            <a:endParaRPr sz="2800"/>
          </a:p>
        </p:txBody>
      </p:sp>
      <p:sp>
        <p:nvSpPr>
          <p:cNvPr id="3" name="object 3"/>
          <p:cNvSpPr txBox="1"/>
          <p:nvPr/>
        </p:nvSpPr>
        <p:spPr>
          <a:xfrm>
            <a:off x="517042" y="1548129"/>
            <a:ext cx="10155555" cy="4172585"/>
          </a:xfrm>
          <a:prstGeom prst="rect">
            <a:avLst/>
          </a:prstGeom>
        </p:spPr>
        <p:txBody>
          <a:bodyPr vert="horz" wrap="square" lIns="0" tIns="12700" rIns="0" bIns="0" rtlCol="0">
            <a:spAutoFit/>
          </a:bodyPr>
          <a:lstStyle/>
          <a:p>
            <a:pPr marL="12700">
              <a:lnSpc>
                <a:spcPct val="100000"/>
              </a:lnSpc>
              <a:spcBef>
                <a:spcPts val="100"/>
              </a:spcBef>
            </a:pPr>
            <a:r>
              <a:rPr sz="2400" b="1" spc="-45" dirty="0">
                <a:solidFill>
                  <a:srgbClr val="3B3B41"/>
                </a:solidFill>
                <a:latin typeface="Segoe UI Semibold"/>
                <a:cs typeface="Segoe UI Semibold"/>
              </a:rPr>
              <a:t>Azure </a:t>
            </a:r>
            <a:r>
              <a:rPr sz="2400" b="1" spc="-50" dirty="0">
                <a:solidFill>
                  <a:srgbClr val="3B3B41"/>
                </a:solidFill>
                <a:latin typeface="Segoe UI Semibold"/>
                <a:cs typeface="Segoe UI Semibold"/>
              </a:rPr>
              <a:t>offers </a:t>
            </a:r>
            <a:r>
              <a:rPr sz="2400" b="1" dirty="0">
                <a:solidFill>
                  <a:srgbClr val="3B3B41"/>
                </a:solidFill>
                <a:latin typeface="Segoe UI Semibold"/>
                <a:cs typeface="Segoe UI Semibold"/>
              </a:rPr>
              <a:t>a </a:t>
            </a:r>
            <a:r>
              <a:rPr sz="2400" b="1" spc="-65" dirty="0">
                <a:solidFill>
                  <a:srgbClr val="3B3B41"/>
                </a:solidFill>
                <a:latin typeface="Segoe UI Semibold"/>
                <a:cs typeface="Segoe UI Semibold"/>
              </a:rPr>
              <a:t>“shared </a:t>
            </a:r>
            <a:r>
              <a:rPr sz="2400" b="1" spc="-50" dirty="0">
                <a:solidFill>
                  <a:srgbClr val="3B3B41"/>
                </a:solidFill>
                <a:latin typeface="Segoe UI Semibold"/>
                <a:cs typeface="Segoe UI Semibold"/>
              </a:rPr>
              <a:t>responsibility” security</a:t>
            </a:r>
            <a:r>
              <a:rPr sz="2400" b="1" spc="-420" dirty="0">
                <a:solidFill>
                  <a:srgbClr val="3B3B41"/>
                </a:solidFill>
                <a:latin typeface="Segoe UI Semibold"/>
                <a:cs typeface="Segoe UI Semibold"/>
              </a:rPr>
              <a:t> </a:t>
            </a:r>
            <a:r>
              <a:rPr sz="2400" b="1" spc="-45" dirty="0">
                <a:solidFill>
                  <a:srgbClr val="3B3B41"/>
                </a:solidFill>
                <a:latin typeface="Segoe UI Semibold"/>
                <a:cs typeface="Segoe UI Semibold"/>
              </a:rPr>
              <a:t>model:</a:t>
            </a:r>
            <a:endParaRPr sz="2400">
              <a:latin typeface="Segoe UI Semibold"/>
              <a:cs typeface="Segoe UI Semibold"/>
            </a:endParaRPr>
          </a:p>
          <a:p>
            <a:pPr marL="12700">
              <a:lnSpc>
                <a:spcPct val="100000"/>
              </a:lnSpc>
            </a:pPr>
            <a:r>
              <a:rPr sz="2000" b="1" spc="-10" dirty="0">
                <a:solidFill>
                  <a:srgbClr val="3B3B41"/>
                </a:solidFill>
                <a:latin typeface="Segoe UI"/>
                <a:cs typeface="Segoe UI"/>
              </a:rPr>
              <a:t>Microsoft Azure </a:t>
            </a:r>
            <a:r>
              <a:rPr sz="2000" b="1" spc="-5" dirty="0">
                <a:solidFill>
                  <a:srgbClr val="3B3B41"/>
                </a:solidFill>
                <a:latin typeface="Segoe UI"/>
                <a:cs typeface="Segoe UI"/>
              </a:rPr>
              <a:t>is built with </a:t>
            </a:r>
            <a:r>
              <a:rPr sz="2000" b="1" dirty="0">
                <a:solidFill>
                  <a:srgbClr val="3B3B41"/>
                </a:solidFill>
                <a:latin typeface="Segoe UI"/>
                <a:cs typeface="Segoe UI"/>
              </a:rPr>
              <a:t>end-to-end security </a:t>
            </a:r>
            <a:r>
              <a:rPr sz="2000" b="1" spc="-5" dirty="0">
                <a:solidFill>
                  <a:srgbClr val="3B3B41"/>
                </a:solidFill>
                <a:latin typeface="Segoe UI"/>
                <a:cs typeface="Segoe UI"/>
              </a:rPr>
              <a:t>in mind. Microsoft </a:t>
            </a:r>
            <a:r>
              <a:rPr sz="2000" b="1" spc="-10" dirty="0">
                <a:solidFill>
                  <a:srgbClr val="3B3B41"/>
                </a:solidFill>
                <a:latin typeface="Segoe UI"/>
                <a:cs typeface="Segoe UI"/>
              </a:rPr>
              <a:t>delivers </a:t>
            </a:r>
            <a:r>
              <a:rPr sz="2000" b="1" dirty="0">
                <a:solidFill>
                  <a:srgbClr val="3B3B41"/>
                </a:solidFill>
                <a:latin typeface="Segoe UI"/>
                <a:cs typeface="Segoe UI"/>
              </a:rPr>
              <a:t>a</a:t>
            </a:r>
            <a:r>
              <a:rPr sz="2000" b="1" spc="90" dirty="0">
                <a:solidFill>
                  <a:srgbClr val="3B3B41"/>
                </a:solidFill>
                <a:latin typeface="Segoe UI"/>
                <a:cs typeface="Segoe UI"/>
              </a:rPr>
              <a:t> </a:t>
            </a:r>
            <a:r>
              <a:rPr sz="2000" b="1" spc="-5" dirty="0">
                <a:solidFill>
                  <a:srgbClr val="3B3B41"/>
                </a:solidFill>
                <a:latin typeface="Segoe UI"/>
                <a:cs typeface="Segoe UI"/>
              </a:rPr>
              <a:t>secure</a:t>
            </a:r>
            <a:endParaRPr sz="2000">
              <a:latin typeface="Segoe UI"/>
              <a:cs typeface="Segoe UI"/>
            </a:endParaRPr>
          </a:p>
          <a:p>
            <a:pPr marL="12700">
              <a:lnSpc>
                <a:spcPct val="100000"/>
              </a:lnSpc>
            </a:pPr>
            <a:r>
              <a:rPr sz="2000" b="1" spc="-5" dirty="0">
                <a:solidFill>
                  <a:srgbClr val="3B3B41"/>
                </a:solidFill>
                <a:latin typeface="Segoe UI"/>
                <a:cs typeface="Segoe UI"/>
              </a:rPr>
              <a:t>foundation </a:t>
            </a:r>
            <a:r>
              <a:rPr sz="2000" b="1" dirty="0">
                <a:solidFill>
                  <a:srgbClr val="3B3B41"/>
                </a:solidFill>
                <a:latin typeface="Segoe UI"/>
                <a:cs typeface="Segoe UI"/>
              </a:rPr>
              <a:t>and </a:t>
            </a:r>
            <a:r>
              <a:rPr sz="2000" b="1" spc="-5" dirty="0">
                <a:solidFill>
                  <a:srgbClr val="3B3B41"/>
                </a:solidFill>
                <a:latin typeface="Segoe UI"/>
                <a:cs typeface="Segoe UI"/>
              </a:rPr>
              <a:t>tooling to control </a:t>
            </a:r>
            <a:r>
              <a:rPr sz="2000" b="1" spc="-10" dirty="0">
                <a:solidFill>
                  <a:srgbClr val="3B3B41"/>
                </a:solidFill>
                <a:latin typeface="Segoe UI"/>
                <a:cs typeface="Segoe UI"/>
              </a:rPr>
              <a:t>your</a:t>
            </a:r>
            <a:r>
              <a:rPr sz="2000" b="1" spc="-50" dirty="0">
                <a:solidFill>
                  <a:srgbClr val="3B3B41"/>
                </a:solidFill>
                <a:latin typeface="Segoe UI"/>
                <a:cs typeface="Segoe UI"/>
              </a:rPr>
              <a:t> </a:t>
            </a:r>
            <a:r>
              <a:rPr sz="2000" b="1" spc="-5" dirty="0">
                <a:solidFill>
                  <a:srgbClr val="3B3B41"/>
                </a:solidFill>
                <a:latin typeface="Segoe UI"/>
                <a:cs typeface="Segoe UI"/>
              </a:rPr>
              <a:t>environment.</a:t>
            </a:r>
            <a:endParaRPr sz="2000">
              <a:latin typeface="Segoe UI"/>
              <a:cs typeface="Segoe UI"/>
            </a:endParaRPr>
          </a:p>
          <a:p>
            <a:pPr marL="12700" marR="85725">
              <a:lnSpc>
                <a:spcPct val="100000"/>
              </a:lnSpc>
              <a:spcBef>
                <a:spcPts val="5"/>
              </a:spcBef>
            </a:pPr>
            <a:r>
              <a:rPr sz="2000" b="1" spc="-5" dirty="0">
                <a:solidFill>
                  <a:srgbClr val="3B3B41"/>
                </a:solidFill>
                <a:latin typeface="Segoe UI"/>
                <a:cs typeface="Segoe UI"/>
              </a:rPr>
              <a:t>Customers own </a:t>
            </a:r>
            <a:r>
              <a:rPr sz="2000" b="1" spc="-10" dirty="0">
                <a:solidFill>
                  <a:srgbClr val="3B3B41"/>
                </a:solidFill>
                <a:latin typeface="Segoe UI"/>
                <a:cs typeface="Segoe UI"/>
              </a:rPr>
              <a:t>responsibility </a:t>
            </a:r>
            <a:r>
              <a:rPr sz="2000" b="1" spc="-20" dirty="0">
                <a:solidFill>
                  <a:srgbClr val="3B3B41"/>
                </a:solidFill>
                <a:latin typeface="Segoe UI"/>
                <a:cs typeface="Segoe UI"/>
              </a:rPr>
              <a:t>of </a:t>
            </a:r>
            <a:r>
              <a:rPr sz="2000" b="1" spc="-5" dirty="0">
                <a:solidFill>
                  <a:srgbClr val="3B3B41"/>
                </a:solidFill>
                <a:latin typeface="Segoe UI"/>
                <a:cs typeface="Segoe UI"/>
              </a:rPr>
              <a:t>their subscription governance, data, identities, and  protection. </a:t>
            </a:r>
            <a:r>
              <a:rPr sz="2000" b="1" dirty="0">
                <a:solidFill>
                  <a:srgbClr val="3B3B41"/>
                </a:solidFill>
                <a:latin typeface="Segoe UI"/>
                <a:cs typeface="Segoe UI"/>
              </a:rPr>
              <a:t>The </a:t>
            </a:r>
            <a:r>
              <a:rPr sz="2000" b="1" spc="-10" dirty="0">
                <a:solidFill>
                  <a:srgbClr val="3B3B41"/>
                </a:solidFill>
                <a:latin typeface="Segoe UI"/>
                <a:cs typeface="Segoe UI"/>
              </a:rPr>
              <a:t>level </a:t>
            </a:r>
            <a:r>
              <a:rPr sz="2000" b="1" spc="-20" dirty="0">
                <a:solidFill>
                  <a:srgbClr val="3B3B41"/>
                </a:solidFill>
                <a:latin typeface="Segoe UI"/>
                <a:cs typeface="Segoe UI"/>
              </a:rPr>
              <a:t>of </a:t>
            </a:r>
            <a:r>
              <a:rPr sz="2000" b="1" spc="-10" dirty="0">
                <a:solidFill>
                  <a:srgbClr val="3B3B41"/>
                </a:solidFill>
                <a:latin typeface="Segoe UI"/>
                <a:cs typeface="Segoe UI"/>
              </a:rPr>
              <a:t>responsibility varies </a:t>
            </a:r>
            <a:r>
              <a:rPr sz="2000" b="1" spc="-5" dirty="0">
                <a:solidFill>
                  <a:srgbClr val="3B3B41"/>
                </a:solidFill>
                <a:latin typeface="Segoe UI"/>
                <a:cs typeface="Segoe UI"/>
              </a:rPr>
              <a:t>between </a:t>
            </a:r>
            <a:r>
              <a:rPr sz="2000" b="1" dirty="0">
                <a:solidFill>
                  <a:srgbClr val="3B3B41"/>
                </a:solidFill>
                <a:latin typeface="Segoe UI"/>
                <a:cs typeface="Segoe UI"/>
              </a:rPr>
              <a:t>IaaS </a:t>
            </a:r>
            <a:r>
              <a:rPr sz="2000" b="1" spc="-5" dirty="0">
                <a:solidFill>
                  <a:srgbClr val="3B3B41"/>
                </a:solidFill>
                <a:latin typeface="Segoe UI"/>
                <a:cs typeface="Segoe UI"/>
              </a:rPr>
              <a:t>and PaaS-based</a:t>
            </a:r>
            <a:r>
              <a:rPr sz="2000" b="1" spc="25" dirty="0">
                <a:solidFill>
                  <a:srgbClr val="3B3B41"/>
                </a:solidFill>
                <a:latin typeface="Segoe UI"/>
                <a:cs typeface="Segoe UI"/>
              </a:rPr>
              <a:t> </a:t>
            </a:r>
            <a:r>
              <a:rPr sz="2000" b="1" spc="-5" dirty="0">
                <a:solidFill>
                  <a:srgbClr val="3B3B41"/>
                </a:solidFill>
                <a:latin typeface="Segoe UI"/>
                <a:cs typeface="Segoe UI"/>
              </a:rPr>
              <a:t>solutions.</a:t>
            </a:r>
            <a:endParaRPr sz="2000">
              <a:latin typeface="Segoe UI"/>
              <a:cs typeface="Segoe UI"/>
            </a:endParaRPr>
          </a:p>
          <a:p>
            <a:pPr>
              <a:lnSpc>
                <a:spcPct val="100000"/>
              </a:lnSpc>
            </a:pPr>
            <a:endParaRPr sz="2500">
              <a:latin typeface="Times New Roman"/>
              <a:cs typeface="Times New Roman"/>
            </a:endParaRPr>
          </a:p>
          <a:p>
            <a:pPr marL="12700">
              <a:lnSpc>
                <a:spcPct val="100000"/>
              </a:lnSpc>
            </a:pPr>
            <a:r>
              <a:rPr sz="2400" b="1" spc="-45" dirty="0">
                <a:solidFill>
                  <a:srgbClr val="3B3B41"/>
                </a:solidFill>
                <a:latin typeface="Segoe UI Semibold"/>
                <a:cs typeface="Segoe UI Semibold"/>
              </a:rPr>
              <a:t>Azure</a:t>
            </a:r>
            <a:r>
              <a:rPr sz="2400" b="1" spc="-114" dirty="0">
                <a:solidFill>
                  <a:srgbClr val="3B3B41"/>
                </a:solidFill>
                <a:latin typeface="Segoe UI Semibold"/>
                <a:cs typeface="Segoe UI Semibold"/>
              </a:rPr>
              <a:t> </a:t>
            </a:r>
            <a:r>
              <a:rPr sz="2400" b="1" spc="-30" dirty="0">
                <a:solidFill>
                  <a:srgbClr val="3B3B41"/>
                </a:solidFill>
                <a:latin typeface="Segoe UI Semibold"/>
                <a:cs typeface="Segoe UI Semibold"/>
              </a:rPr>
              <a:t>is</a:t>
            </a:r>
            <a:r>
              <a:rPr sz="2400" b="1" spc="-90" dirty="0">
                <a:solidFill>
                  <a:srgbClr val="3B3B41"/>
                </a:solidFill>
                <a:latin typeface="Segoe UI Semibold"/>
                <a:cs typeface="Segoe UI Semibold"/>
              </a:rPr>
              <a:t> </a:t>
            </a:r>
            <a:r>
              <a:rPr sz="2400" b="1" spc="-55" dirty="0">
                <a:solidFill>
                  <a:srgbClr val="3B3B41"/>
                </a:solidFill>
                <a:latin typeface="Segoe UI Semibold"/>
                <a:cs typeface="Segoe UI Semibold"/>
              </a:rPr>
              <a:t>architected</a:t>
            </a:r>
            <a:r>
              <a:rPr sz="2400" b="1" spc="-114" dirty="0">
                <a:solidFill>
                  <a:srgbClr val="3B3B41"/>
                </a:solidFill>
                <a:latin typeface="Segoe UI Semibold"/>
                <a:cs typeface="Segoe UI Semibold"/>
              </a:rPr>
              <a:t> </a:t>
            </a:r>
            <a:r>
              <a:rPr sz="2400" b="1" spc="-35" dirty="0">
                <a:solidFill>
                  <a:srgbClr val="3B3B41"/>
                </a:solidFill>
                <a:latin typeface="Segoe UI Semibold"/>
                <a:cs typeface="Segoe UI Semibold"/>
              </a:rPr>
              <a:t>for</a:t>
            </a:r>
            <a:r>
              <a:rPr sz="2400" b="1" spc="-100" dirty="0">
                <a:solidFill>
                  <a:srgbClr val="3B3B41"/>
                </a:solidFill>
                <a:latin typeface="Segoe UI Semibold"/>
                <a:cs typeface="Segoe UI Semibold"/>
              </a:rPr>
              <a:t> </a:t>
            </a:r>
            <a:r>
              <a:rPr sz="2400" b="1" spc="-60" dirty="0">
                <a:solidFill>
                  <a:srgbClr val="3B3B41"/>
                </a:solidFill>
                <a:latin typeface="Segoe UI Semibold"/>
                <a:cs typeface="Segoe UI Semibold"/>
              </a:rPr>
              <a:t>multi-tenancy,</a:t>
            </a:r>
            <a:r>
              <a:rPr sz="2400" b="1" spc="-135" dirty="0">
                <a:solidFill>
                  <a:srgbClr val="3B3B41"/>
                </a:solidFill>
                <a:latin typeface="Segoe UI Semibold"/>
                <a:cs typeface="Segoe UI Semibold"/>
              </a:rPr>
              <a:t> </a:t>
            </a:r>
            <a:r>
              <a:rPr sz="2400" b="1" spc="-40" dirty="0">
                <a:solidFill>
                  <a:srgbClr val="3B3B41"/>
                </a:solidFill>
                <a:latin typeface="Segoe UI Semibold"/>
                <a:cs typeface="Segoe UI Semibold"/>
              </a:rPr>
              <a:t>with</a:t>
            </a:r>
            <a:r>
              <a:rPr sz="2400" b="1" spc="-100" dirty="0">
                <a:solidFill>
                  <a:srgbClr val="3B3B41"/>
                </a:solidFill>
                <a:latin typeface="Segoe UI Semibold"/>
                <a:cs typeface="Segoe UI Semibold"/>
              </a:rPr>
              <a:t> </a:t>
            </a:r>
            <a:r>
              <a:rPr sz="2400" b="1" spc="-50" dirty="0">
                <a:solidFill>
                  <a:srgbClr val="3B3B41"/>
                </a:solidFill>
                <a:latin typeface="Segoe UI Semibold"/>
                <a:cs typeface="Segoe UI Semibold"/>
              </a:rPr>
              <a:t>separation</a:t>
            </a:r>
            <a:r>
              <a:rPr sz="2400" b="1" spc="-105" dirty="0">
                <a:solidFill>
                  <a:srgbClr val="3B3B41"/>
                </a:solidFill>
                <a:latin typeface="Segoe UI Semibold"/>
                <a:cs typeface="Segoe UI Semibold"/>
              </a:rPr>
              <a:t> </a:t>
            </a:r>
            <a:r>
              <a:rPr sz="2400" b="1" spc="-45" dirty="0">
                <a:solidFill>
                  <a:srgbClr val="3B3B41"/>
                </a:solidFill>
                <a:latin typeface="Segoe UI Semibold"/>
                <a:cs typeface="Segoe UI Semibold"/>
              </a:rPr>
              <a:t>based</a:t>
            </a:r>
            <a:r>
              <a:rPr sz="2400" b="1" spc="-90" dirty="0">
                <a:solidFill>
                  <a:srgbClr val="3B3B41"/>
                </a:solidFill>
                <a:latin typeface="Segoe UI Semibold"/>
                <a:cs typeface="Segoe UI Semibold"/>
              </a:rPr>
              <a:t> </a:t>
            </a:r>
            <a:r>
              <a:rPr sz="2400" b="1" spc="-35" dirty="0">
                <a:solidFill>
                  <a:srgbClr val="3B3B41"/>
                </a:solidFill>
                <a:latin typeface="Segoe UI Semibold"/>
                <a:cs typeface="Segoe UI Semibold"/>
              </a:rPr>
              <a:t>on:</a:t>
            </a:r>
            <a:endParaRPr sz="2400">
              <a:latin typeface="Segoe UI Semibold"/>
              <a:cs typeface="Segoe UI Semibold"/>
            </a:endParaRPr>
          </a:p>
          <a:p>
            <a:pPr marL="12700" marR="616585">
              <a:lnSpc>
                <a:spcPct val="100000"/>
              </a:lnSpc>
              <a:spcBef>
                <a:spcPts val="10"/>
              </a:spcBef>
            </a:pPr>
            <a:r>
              <a:rPr sz="2000" b="1" dirty="0">
                <a:solidFill>
                  <a:srgbClr val="3B3B41"/>
                </a:solidFill>
                <a:latin typeface="Segoe UI"/>
                <a:cs typeface="Segoe UI"/>
              </a:rPr>
              <a:t>The </a:t>
            </a:r>
            <a:r>
              <a:rPr sz="2000" b="1" spc="-10" dirty="0">
                <a:solidFill>
                  <a:srgbClr val="3B3B41"/>
                </a:solidFill>
                <a:latin typeface="Segoe UI"/>
                <a:cs typeface="Segoe UI"/>
              </a:rPr>
              <a:t>Azure Fabric </a:t>
            </a:r>
            <a:r>
              <a:rPr sz="2000" b="1" spc="-5" dirty="0">
                <a:solidFill>
                  <a:srgbClr val="3B3B41"/>
                </a:solidFill>
                <a:latin typeface="Segoe UI"/>
                <a:cs typeface="Segoe UI"/>
              </a:rPr>
              <a:t>Controller (FC) functioning as </a:t>
            </a:r>
            <a:r>
              <a:rPr sz="2000" b="1" dirty="0">
                <a:solidFill>
                  <a:srgbClr val="3B3B41"/>
                </a:solidFill>
                <a:latin typeface="Segoe UI"/>
                <a:cs typeface="Segoe UI"/>
              </a:rPr>
              <a:t>the </a:t>
            </a:r>
            <a:r>
              <a:rPr sz="2000" b="1" spc="-10" dirty="0">
                <a:solidFill>
                  <a:srgbClr val="3B3B41"/>
                </a:solidFill>
                <a:latin typeface="Segoe UI"/>
                <a:cs typeface="Segoe UI"/>
              </a:rPr>
              <a:t>kernel </a:t>
            </a:r>
            <a:r>
              <a:rPr sz="2000" b="1" spc="-20" dirty="0">
                <a:solidFill>
                  <a:srgbClr val="3B3B41"/>
                </a:solidFill>
                <a:latin typeface="Segoe UI"/>
                <a:cs typeface="Segoe UI"/>
              </a:rPr>
              <a:t>of </a:t>
            </a:r>
            <a:r>
              <a:rPr sz="2000" b="1" spc="-5" dirty="0">
                <a:solidFill>
                  <a:srgbClr val="3B3B41"/>
                </a:solidFill>
                <a:latin typeface="Segoe UI"/>
                <a:cs typeface="Segoe UI"/>
              </a:rPr>
              <a:t>the </a:t>
            </a:r>
            <a:r>
              <a:rPr sz="2000" b="1" spc="-10" dirty="0">
                <a:solidFill>
                  <a:srgbClr val="3B3B41"/>
                </a:solidFill>
                <a:latin typeface="Segoe UI"/>
                <a:cs typeface="Segoe UI"/>
              </a:rPr>
              <a:t>Azure </a:t>
            </a:r>
            <a:r>
              <a:rPr sz="2000" b="1" spc="-5" dirty="0">
                <a:solidFill>
                  <a:srgbClr val="3B3B41"/>
                </a:solidFill>
                <a:latin typeface="Segoe UI"/>
                <a:cs typeface="Segoe UI"/>
              </a:rPr>
              <a:t>platform  </a:t>
            </a:r>
            <a:r>
              <a:rPr sz="2000" b="1" dirty="0">
                <a:solidFill>
                  <a:srgbClr val="3B3B41"/>
                </a:solidFill>
                <a:latin typeface="Segoe UI"/>
                <a:cs typeface="Segoe UI"/>
              </a:rPr>
              <a:t>The </a:t>
            </a:r>
            <a:r>
              <a:rPr sz="2000" b="1" spc="-5" dirty="0">
                <a:solidFill>
                  <a:srgbClr val="3B3B41"/>
                </a:solidFill>
                <a:latin typeface="Segoe UI"/>
                <a:cs typeface="Segoe UI"/>
              </a:rPr>
              <a:t>host </a:t>
            </a:r>
            <a:r>
              <a:rPr sz="2000" b="1" dirty="0">
                <a:solidFill>
                  <a:srgbClr val="3B3B41"/>
                </a:solidFill>
                <a:latin typeface="Segoe UI"/>
                <a:cs typeface="Segoe UI"/>
              </a:rPr>
              <a:t>OS </a:t>
            </a:r>
            <a:r>
              <a:rPr sz="2000" b="1" spc="-5" dirty="0">
                <a:solidFill>
                  <a:srgbClr val="3B3B41"/>
                </a:solidFill>
                <a:latin typeface="Segoe UI"/>
                <a:cs typeface="Segoe UI"/>
              </a:rPr>
              <a:t>running </a:t>
            </a:r>
            <a:r>
              <a:rPr sz="2000" b="1" dirty="0">
                <a:solidFill>
                  <a:srgbClr val="3B3B41"/>
                </a:solidFill>
                <a:latin typeface="Segoe UI"/>
                <a:cs typeface="Segoe UI"/>
              </a:rPr>
              <a:t>a </a:t>
            </a:r>
            <a:r>
              <a:rPr sz="2000" b="1" spc="-5" dirty="0">
                <a:solidFill>
                  <a:srgbClr val="3B3B41"/>
                </a:solidFill>
                <a:latin typeface="Segoe UI"/>
                <a:cs typeface="Segoe UI"/>
              </a:rPr>
              <a:t>hardened installation </a:t>
            </a:r>
            <a:r>
              <a:rPr sz="2000" b="1" spc="-20" dirty="0">
                <a:solidFill>
                  <a:srgbClr val="3B3B41"/>
                </a:solidFill>
                <a:latin typeface="Segoe UI"/>
                <a:cs typeface="Segoe UI"/>
              </a:rPr>
              <a:t>of </a:t>
            </a:r>
            <a:r>
              <a:rPr sz="2000" b="1" spc="-5" dirty="0">
                <a:solidFill>
                  <a:srgbClr val="3B3B41"/>
                </a:solidFill>
                <a:latin typeface="Segoe UI"/>
                <a:cs typeface="Segoe UI"/>
              </a:rPr>
              <a:t>Windows</a:t>
            </a:r>
            <a:r>
              <a:rPr sz="2000" b="1" spc="-55" dirty="0">
                <a:solidFill>
                  <a:srgbClr val="3B3B41"/>
                </a:solidFill>
                <a:latin typeface="Segoe UI"/>
                <a:cs typeface="Segoe UI"/>
              </a:rPr>
              <a:t> </a:t>
            </a:r>
            <a:r>
              <a:rPr sz="2000" b="1" spc="10" dirty="0">
                <a:solidFill>
                  <a:srgbClr val="3B3B41"/>
                </a:solidFill>
                <a:latin typeface="Segoe UI"/>
                <a:cs typeface="Segoe UI"/>
              </a:rPr>
              <a:t>Server</a:t>
            </a:r>
            <a:endParaRPr sz="2000">
              <a:latin typeface="Segoe UI"/>
              <a:cs typeface="Segoe UI"/>
            </a:endParaRPr>
          </a:p>
          <a:p>
            <a:pPr marL="12700">
              <a:lnSpc>
                <a:spcPct val="100000"/>
              </a:lnSpc>
            </a:pPr>
            <a:r>
              <a:rPr sz="2000" b="1" dirty="0">
                <a:solidFill>
                  <a:srgbClr val="3B3B41"/>
                </a:solidFill>
                <a:latin typeface="Segoe UI"/>
                <a:cs typeface="Segoe UI"/>
              </a:rPr>
              <a:t>The </a:t>
            </a:r>
            <a:r>
              <a:rPr sz="2000" b="1" spc="5" dirty="0">
                <a:solidFill>
                  <a:srgbClr val="3B3B41"/>
                </a:solidFill>
                <a:latin typeface="Segoe UI"/>
                <a:cs typeface="Segoe UI"/>
              </a:rPr>
              <a:t>hypervisor </a:t>
            </a:r>
            <a:r>
              <a:rPr sz="2000" b="1" spc="-5" dirty="0">
                <a:solidFill>
                  <a:srgbClr val="3B3B41"/>
                </a:solidFill>
                <a:latin typeface="Segoe UI"/>
                <a:cs typeface="Segoe UI"/>
              </a:rPr>
              <a:t>implemented as </a:t>
            </a:r>
            <a:r>
              <a:rPr sz="2000" b="1" dirty="0">
                <a:solidFill>
                  <a:srgbClr val="3B3B41"/>
                </a:solidFill>
                <a:latin typeface="Segoe UI"/>
                <a:cs typeface="Segoe UI"/>
              </a:rPr>
              <a:t>the Hyper-V </a:t>
            </a:r>
            <a:r>
              <a:rPr sz="2000" b="1" spc="5" dirty="0">
                <a:solidFill>
                  <a:srgbClr val="3B3B41"/>
                </a:solidFill>
                <a:latin typeface="Segoe UI"/>
                <a:cs typeface="Segoe UI"/>
              </a:rPr>
              <a:t>server</a:t>
            </a:r>
            <a:r>
              <a:rPr sz="2000" b="1" spc="-65" dirty="0">
                <a:solidFill>
                  <a:srgbClr val="3B3B41"/>
                </a:solidFill>
                <a:latin typeface="Segoe UI"/>
                <a:cs typeface="Segoe UI"/>
              </a:rPr>
              <a:t> </a:t>
            </a:r>
            <a:r>
              <a:rPr sz="2000" b="1" spc="-10" dirty="0">
                <a:solidFill>
                  <a:srgbClr val="3B3B41"/>
                </a:solidFill>
                <a:latin typeface="Segoe UI"/>
                <a:cs typeface="Segoe UI"/>
              </a:rPr>
              <a:t>role</a:t>
            </a:r>
            <a:endParaRPr sz="2000">
              <a:latin typeface="Segoe UI"/>
              <a:cs typeface="Segoe UI"/>
            </a:endParaRPr>
          </a:p>
          <a:p>
            <a:pPr marL="12700">
              <a:lnSpc>
                <a:spcPct val="100000"/>
              </a:lnSpc>
            </a:pPr>
            <a:r>
              <a:rPr sz="2000" b="1" dirty="0">
                <a:solidFill>
                  <a:srgbClr val="3B3B41"/>
                </a:solidFill>
                <a:latin typeface="Segoe UI"/>
                <a:cs typeface="Segoe UI"/>
              </a:rPr>
              <a:t>The </a:t>
            </a:r>
            <a:r>
              <a:rPr sz="2000" b="1" spc="-5" dirty="0">
                <a:solidFill>
                  <a:srgbClr val="3B3B41"/>
                </a:solidFill>
                <a:latin typeface="Segoe UI"/>
                <a:cs typeface="Segoe UI"/>
              </a:rPr>
              <a:t>guest </a:t>
            </a:r>
            <a:r>
              <a:rPr sz="2000" b="1" dirty="0">
                <a:solidFill>
                  <a:srgbClr val="3B3B41"/>
                </a:solidFill>
                <a:latin typeface="Segoe UI"/>
                <a:cs typeface="Segoe UI"/>
              </a:rPr>
              <a:t>VM </a:t>
            </a:r>
            <a:r>
              <a:rPr sz="2000" b="1" spc="-5" dirty="0">
                <a:solidFill>
                  <a:srgbClr val="3B3B41"/>
                </a:solidFill>
                <a:latin typeface="Segoe UI"/>
                <a:cs typeface="Segoe UI"/>
              </a:rPr>
              <a:t>OS, which </a:t>
            </a:r>
            <a:r>
              <a:rPr sz="2000" b="1" dirty="0">
                <a:solidFill>
                  <a:srgbClr val="3B3B41"/>
                </a:solidFill>
                <a:latin typeface="Segoe UI"/>
                <a:cs typeface="Segoe UI"/>
              </a:rPr>
              <a:t>can </a:t>
            </a:r>
            <a:r>
              <a:rPr sz="2000" b="1" spc="-5" dirty="0">
                <a:solidFill>
                  <a:srgbClr val="3B3B41"/>
                </a:solidFill>
                <a:latin typeface="Segoe UI"/>
                <a:cs typeface="Segoe UI"/>
              </a:rPr>
              <a:t>be Windows </a:t>
            </a:r>
            <a:r>
              <a:rPr sz="2000" b="1" spc="10" dirty="0">
                <a:solidFill>
                  <a:srgbClr val="3B3B41"/>
                </a:solidFill>
                <a:latin typeface="Segoe UI"/>
                <a:cs typeface="Segoe UI"/>
              </a:rPr>
              <a:t>Server </a:t>
            </a:r>
            <a:r>
              <a:rPr sz="2000" b="1" spc="-5" dirty="0">
                <a:solidFill>
                  <a:srgbClr val="3B3B41"/>
                </a:solidFill>
                <a:latin typeface="Segoe UI"/>
                <a:cs typeface="Segoe UI"/>
              </a:rPr>
              <a:t>or an approved Linux</a:t>
            </a:r>
            <a:r>
              <a:rPr sz="2000" b="1" spc="-40" dirty="0">
                <a:solidFill>
                  <a:srgbClr val="3B3B41"/>
                </a:solidFill>
                <a:latin typeface="Segoe UI"/>
                <a:cs typeface="Segoe UI"/>
              </a:rPr>
              <a:t> </a:t>
            </a:r>
            <a:r>
              <a:rPr sz="2000" b="1" spc="-5" dirty="0">
                <a:solidFill>
                  <a:srgbClr val="3B3B41"/>
                </a:solidFill>
                <a:latin typeface="Segoe UI"/>
                <a:cs typeface="Segoe UI"/>
              </a:rPr>
              <a:t>distribution</a:t>
            </a:r>
            <a:endParaRPr sz="2000">
              <a:latin typeface="Segoe UI"/>
              <a:cs typeface="Segoe UI"/>
            </a:endParaRPr>
          </a:p>
          <a:p>
            <a:pPr marL="12700">
              <a:lnSpc>
                <a:spcPct val="100000"/>
              </a:lnSpc>
            </a:pPr>
            <a:r>
              <a:rPr sz="2000" b="1" spc="-10" dirty="0">
                <a:solidFill>
                  <a:srgbClr val="3B3B41"/>
                </a:solidFill>
                <a:latin typeface="Segoe UI"/>
                <a:cs typeface="Segoe UI"/>
              </a:rPr>
              <a:t>Storage </a:t>
            </a:r>
            <a:r>
              <a:rPr sz="2000" b="1" spc="-5" dirty="0">
                <a:solidFill>
                  <a:srgbClr val="3B3B41"/>
                </a:solidFill>
                <a:latin typeface="Segoe UI"/>
                <a:cs typeface="Segoe UI"/>
              </a:rPr>
              <a:t>isolation: </a:t>
            </a:r>
            <a:r>
              <a:rPr sz="2000" b="1" spc="5" dirty="0">
                <a:solidFill>
                  <a:srgbClr val="3B3B41"/>
                </a:solidFill>
                <a:latin typeface="Segoe UI"/>
                <a:cs typeface="Segoe UI"/>
              </a:rPr>
              <a:t>hypervisor </a:t>
            </a:r>
            <a:r>
              <a:rPr sz="2000" b="1" dirty="0">
                <a:solidFill>
                  <a:srgbClr val="3B3B41"/>
                </a:solidFill>
                <a:latin typeface="Segoe UI"/>
                <a:cs typeface="Segoe UI"/>
              </a:rPr>
              <a:t>maps </a:t>
            </a:r>
            <a:r>
              <a:rPr sz="2000" b="1" spc="-5" dirty="0">
                <a:solidFill>
                  <a:srgbClr val="3B3B41"/>
                </a:solidFill>
                <a:latin typeface="Segoe UI"/>
                <a:cs typeface="Segoe UI"/>
              </a:rPr>
              <a:t>storage blocks to </a:t>
            </a:r>
            <a:r>
              <a:rPr sz="2000" b="1" spc="-10" dirty="0">
                <a:solidFill>
                  <a:srgbClr val="3B3B41"/>
                </a:solidFill>
                <a:latin typeface="Segoe UI"/>
                <a:cs typeface="Segoe UI"/>
              </a:rPr>
              <a:t>separate </a:t>
            </a:r>
            <a:r>
              <a:rPr sz="2000" b="1" spc="-5" dirty="0">
                <a:solidFill>
                  <a:srgbClr val="3B3B41"/>
                </a:solidFill>
                <a:latin typeface="Segoe UI"/>
                <a:cs typeface="Segoe UI"/>
              </a:rPr>
              <a:t>storage</a:t>
            </a:r>
            <a:r>
              <a:rPr sz="2000" b="1" spc="-70" dirty="0">
                <a:solidFill>
                  <a:srgbClr val="3B3B41"/>
                </a:solidFill>
                <a:latin typeface="Segoe UI"/>
                <a:cs typeface="Segoe UI"/>
              </a:rPr>
              <a:t> </a:t>
            </a:r>
            <a:r>
              <a:rPr sz="2000" b="1" spc="-5" dirty="0">
                <a:solidFill>
                  <a:srgbClr val="3B3B41"/>
                </a:solidFill>
                <a:latin typeface="Segoe UI"/>
                <a:cs typeface="Segoe UI"/>
              </a:rPr>
              <a:t>accounts.</a:t>
            </a:r>
            <a:endParaRPr sz="2000">
              <a:latin typeface="Segoe UI"/>
              <a:cs typeface="Segoe UI"/>
            </a:endParaRPr>
          </a:p>
          <a:p>
            <a:pPr marL="12700">
              <a:lnSpc>
                <a:spcPct val="100000"/>
              </a:lnSpc>
            </a:pPr>
            <a:r>
              <a:rPr sz="2000" b="1" spc="-5" dirty="0">
                <a:solidFill>
                  <a:srgbClr val="3B3B41"/>
                </a:solidFill>
                <a:latin typeface="Segoe UI"/>
                <a:cs typeface="Segoe UI"/>
              </a:rPr>
              <a:t>Network isolation: </a:t>
            </a:r>
            <a:r>
              <a:rPr sz="2000" b="1" spc="5" dirty="0">
                <a:solidFill>
                  <a:srgbClr val="3B3B41"/>
                </a:solidFill>
                <a:latin typeface="Segoe UI"/>
                <a:cs typeface="Segoe UI"/>
              </a:rPr>
              <a:t>hypervisor </a:t>
            </a:r>
            <a:r>
              <a:rPr sz="2000" b="1" spc="-5" dirty="0">
                <a:solidFill>
                  <a:srgbClr val="3B3B41"/>
                </a:solidFill>
                <a:latin typeface="Segoe UI"/>
                <a:cs typeface="Segoe UI"/>
              </a:rPr>
              <a:t>switch blocks inter-tenant</a:t>
            </a:r>
            <a:r>
              <a:rPr sz="2000" b="1" spc="-75" dirty="0">
                <a:solidFill>
                  <a:srgbClr val="3B3B41"/>
                </a:solidFill>
                <a:latin typeface="Segoe UI"/>
                <a:cs typeface="Segoe UI"/>
              </a:rPr>
              <a:t> </a:t>
            </a:r>
            <a:r>
              <a:rPr sz="2000" b="1" dirty="0">
                <a:solidFill>
                  <a:srgbClr val="3B3B41"/>
                </a:solidFill>
                <a:latin typeface="Segoe UI"/>
                <a:cs typeface="Segoe UI"/>
              </a:rPr>
              <a:t>communication</a:t>
            </a:r>
            <a:endParaRPr sz="2000">
              <a:latin typeface="Segoe UI"/>
              <a:cs typeface="Segoe UI"/>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78D3"/>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2587</Words>
  <Application>Microsoft Office PowerPoint</Application>
  <PresentationFormat>Custom</PresentationFormat>
  <Paragraphs>327</Paragraphs>
  <Slides>65</Slides>
  <Notes>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65</vt:i4>
      </vt:variant>
    </vt:vector>
  </HeadingPairs>
  <TitlesOfParts>
    <vt:vector size="73" baseType="lpstr">
      <vt:lpstr>Arial</vt:lpstr>
      <vt:lpstr>Calibri</vt:lpstr>
      <vt:lpstr>Calibri Light</vt:lpstr>
      <vt:lpstr>Segoe UI</vt:lpstr>
      <vt:lpstr>Segoe UI Semibold</vt:lpstr>
      <vt:lpstr>Segoe UI Semilight</vt:lpstr>
      <vt:lpstr>Times New Roman</vt:lpstr>
      <vt:lpstr>Office Theme</vt:lpstr>
      <vt:lpstr>PowerPoint Presentation</vt:lpstr>
      <vt:lpstr>Design for Identity and Security (20-25%)</vt:lpstr>
      <vt:lpstr>Series Agenda</vt:lpstr>
      <vt:lpstr>Series Agenda</vt:lpstr>
      <vt:lpstr>Jordan Radkov</vt:lpstr>
      <vt:lpstr>Objectives</vt:lpstr>
      <vt:lpstr>Objectives (cont.)</vt:lpstr>
      <vt:lpstr>Design Identity  Management</vt:lpstr>
      <vt:lpstr>Platform Security</vt:lpstr>
      <vt:lpstr>Securing the Azure Platform</vt:lpstr>
      <vt:lpstr>Azure Active Directory</vt:lpstr>
      <vt:lpstr>Azure AD Authentication Strategies</vt:lpstr>
      <vt:lpstr>Azure AD B2B &amp; B2C</vt:lpstr>
      <vt:lpstr>Azure AD Identity Protection</vt:lpstr>
      <vt:lpstr>Azure AD Domain Services</vt:lpstr>
      <vt:lpstr>Design Authentication</vt:lpstr>
      <vt:lpstr>PowerPoint Presentation</vt:lpstr>
      <vt:lpstr>Certificate-based authentication</vt:lpstr>
      <vt:lpstr>Azure Active Directory (Azure AD)</vt:lpstr>
      <vt:lpstr>Azure AD Connect</vt:lpstr>
      <vt:lpstr>Legacy authentication methods</vt:lpstr>
      <vt:lpstr>Token-based authentication</vt:lpstr>
      <vt:lpstr>Token-based authentication</vt:lpstr>
      <vt:lpstr>PowerPoint Presentation</vt:lpstr>
      <vt:lpstr>Claims</vt:lpstr>
      <vt:lpstr>Role-based authorization</vt:lpstr>
      <vt:lpstr>Role-based access control (RBAC)</vt:lpstr>
      <vt:lpstr>Design Authorization</vt:lpstr>
      <vt:lpstr>Choose an authorization approach</vt:lpstr>
      <vt:lpstr>Choose an authorization approach</vt:lpstr>
      <vt:lpstr>Choose an authorization approach</vt:lpstr>
      <vt:lpstr>Choose an authorization approach</vt:lpstr>
      <vt:lpstr>Choose an authorization approach</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Study Group  Microsoft Azure Administrator Certification Transition</dc:title>
  <dc:creator>ambers@microsoft.com</dc:creator>
  <cp:lastModifiedBy>Jordan Radkov</cp:lastModifiedBy>
  <cp:revision>25</cp:revision>
  <dcterms:created xsi:type="dcterms:W3CDTF">2019-04-08T13:48:04Z</dcterms:created>
  <dcterms:modified xsi:type="dcterms:W3CDTF">2019-04-09T12:28:45Z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2019-03-08T00:00:00Z</vt:filetime>
  </property>
  <property fmtid="{D5CDD505-2E9C-101B-9397-08002B2CF9AE}" pid="3" name="Creator">
    <vt:lpwstr>Microsoft® PowerPoint® for Office 365</vt:lpwstr>
  </property>
  <property fmtid="{D5CDD505-2E9C-101B-9397-08002B2CF9AE}" pid="4" name="LastSaved">
    <vt:filetime>2019-04-08T00:00:00Z</vt:filetime>
  </property>
  <property fmtid="{D5CDD505-2E9C-101B-9397-08002B2CF9AE}" pid="5" name="MSIP_Label_f42aa342-8706-4288-bd11-ebb85995028c_Enabled">
    <vt:lpwstr>True</vt:lpwstr>
  </property>
  <property fmtid="{D5CDD505-2E9C-101B-9397-08002B2CF9AE}" pid="6" name="MSIP_Label_f42aa342-8706-4288-bd11-ebb85995028c_SiteId">
    <vt:lpwstr>72f988bf-86f1-41af-91ab-2d7cd011db47</vt:lpwstr>
  </property>
  <property fmtid="{D5CDD505-2E9C-101B-9397-08002B2CF9AE}" pid="7" name="MSIP_Label_f42aa342-8706-4288-bd11-ebb85995028c_Owner">
    <vt:lpwstr>rajorda@microsoft.com</vt:lpwstr>
  </property>
  <property fmtid="{D5CDD505-2E9C-101B-9397-08002B2CF9AE}" pid="8" name="MSIP_Label_f42aa342-8706-4288-bd11-ebb85995028c_SetDate">
    <vt:lpwstr>2019-04-08T13:48:20.6728540Z</vt:lpwstr>
  </property>
  <property fmtid="{D5CDD505-2E9C-101B-9397-08002B2CF9AE}" pid="9" name="MSIP_Label_f42aa342-8706-4288-bd11-ebb85995028c_Name">
    <vt:lpwstr>General</vt:lpwstr>
  </property>
  <property fmtid="{D5CDD505-2E9C-101B-9397-08002B2CF9AE}" pid="10" name="MSIP_Label_f42aa342-8706-4288-bd11-ebb85995028c_Application">
    <vt:lpwstr>Microsoft Azure Information Protection</vt:lpwstr>
  </property>
  <property fmtid="{D5CDD505-2E9C-101B-9397-08002B2CF9AE}" pid="11" name="MSIP_Label_f42aa342-8706-4288-bd11-ebb85995028c_ActionId">
    <vt:lpwstr>138fa370-5f62-452c-84e2-5ca1f4252ce9</vt:lpwstr>
  </property>
  <property fmtid="{D5CDD505-2E9C-101B-9397-08002B2CF9AE}" pid="12" name="MSIP_Label_f42aa342-8706-4288-bd11-ebb85995028c_Extended_MSFT_Method">
    <vt:lpwstr>Automatic</vt:lpwstr>
  </property>
  <property fmtid="{D5CDD505-2E9C-101B-9397-08002B2CF9AE}" pid="13" name="Sensitivity">
    <vt:lpwstr>General</vt:lpwstr>
  </property>
</Properties>
</file>